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770" r:id="rId2"/>
    <p:sldId id="772" r:id="rId3"/>
    <p:sldId id="773" r:id="rId4"/>
    <p:sldId id="774" r:id="rId5"/>
    <p:sldId id="775" r:id="rId6"/>
    <p:sldId id="776" r:id="rId7"/>
    <p:sldId id="77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9982" autoAdjust="0"/>
    <p:restoredTop sz="94660"/>
  </p:normalViewPr>
  <p:slideViewPr>
    <p:cSldViewPr snapToGrid="0">
      <p:cViewPr varScale="1">
        <p:scale>
          <a:sx n="86" d="100"/>
          <a:sy n="86" d="100"/>
        </p:scale>
        <p:origin x="498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6A3DA-FCCA-40EE-B593-2C5836EC32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26E103-7345-43C7-9E27-01278F609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22295F-89D9-46F5-A723-0921809E5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AB62B-BB06-4F13-A082-F4BC7269F73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BC5D8C-3A7D-4D05-B670-C7B12810E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1E2A91-E659-4140-8AFC-FAAE76D57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C029-C320-4BA7-A2BE-6B9F8D7BA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913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F51DA-3589-46C2-80B5-13B169C95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D614E-7873-429D-9A7F-E43749BB46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9CC7D4-6C7E-4924-B385-E83F93F64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AB62B-BB06-4F13-A082-F4BC7269F73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B242E-68DC-4863-BFB4-64BE9F919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66DF3A-B35F-4814-AFC2-FBA9FD5FE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C029-C320-4BA7-A2BE-6B9F8D7BA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114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D0924-7961-468E-837B-0AFB7EED3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3D7E32-38F7-4833-9DC3-33667555A6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BD27B-6B27-4395-BE84-71349C2F2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AB62B-BB06-4F13-A082-F4BC7269F73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A69DA-BED3-4E7A-AAA4-3C5DD1CAC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645530-134E-4FCA-8A42-2BD29048E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C029-C320-4BA7-A2BE-6B9F8D7BA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40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76C1E-2832-485C-8EFA-E3C26C35A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1095C2-DCB1-4CC8-A9A9-1770098E79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114A0-4107-49A0-8CD2-5B9BC9CDFF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520522-166B-44F7-9037-5F0639FE9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AB62B-BB06-4F13-A082-F4BC7269F73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4A3705-0D55-4AAB-94C4-AC44B7424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E0E56C-2BF5-4977-99B0-D35E8C4D3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C029-C320-4BA7-A2BE-6B9F8D7BA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138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367A1-94E7-4BAA-9068-4899FAB03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A88317-BB01-4B28-B7CB-17893F55F4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0D8DE5-9225-41BF-89BF-D4295B6E7B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0D3528-CDBE-4BCC-9D1D-854E256336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0E090A-D456-4A86-8857-B50C0FF1A7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B0531C-A284-426D-A54F-E3D4D8F1A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AB62B-BB06-4F13-A082-F4BC7269F73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282B5F-5B46-406A-A77A-6243315A0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335106-A710-4934-A31E-B1E16D0E0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C029-C320-4BA7-A2BE-6B9F8D7BA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640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215E6-E00B-4426-A9EE-E3AF07201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13A38C-F85E-4AB2-87F0-A3F18039B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AB62B-BB06-4F13-A082-F4BC7269F73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7D8371-AE51-4737-AE2C-97F3904C0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7B69EE-60FB-4FCA-B05F-8C3646D0F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C029-C320-4BA7-A2BE-6B9F8D7BA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313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E9C93F-E3A3-4821-9EF8-912A009E5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AB62B-BB06-4F13-A082-F4BC7269F73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90EABB-8255-4B9D-8A5B-EC6F17BFF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465491-26C5-47A7-A3C7-7C4F8E9B7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C029-C320-4BA7-A2BE-6B9F8D7BA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701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6110F-E588-4299-A84D-31E844841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B3303D-5026-4310-BB73-DE1BBD2583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38ADCA-F51F-4F79-ABA3-C4EBF9A369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1A727A-422B-4AC7-99A2-FC6C0ED12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AB62B-BB06-4F13-A082-F4BC7269F73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2C852A-DA88-409D-9182-B81088F46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255BAC-4B6F-453F-8F26-486A414E4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C029-C320-4BA7-A2BE-6B9F8D7BA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228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FF97C-808C-4E8F-B99C-77AB3D36B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F83BF1-E554-4923-9F34-C32136DA5D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9F8C78-AF58-4B22-87CE-6EA1C2F89E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C896B5-B4AA-497A-A8FD-8689FB361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AB62B-BB06-4F13-A082-F4BC7269F73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58A1C6-E93F-49C8-AC22-B672CB64F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2467D6-62EC-410B-9EF2-00CC96C09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C029-C320-4BA7-A2BE-6B9F8D7BA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313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87177-FB95-4447-ABB4-7A60474D8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2B6735-5D88-43DC-8C4D-6074643117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48D2E4-4966-49AE-A9EA-4BD5A0457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AB62B-BB06-4F13-A082-F4BC7269F73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D344EE-EF5C-4A9E-A4F2-23BE2E60D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541CAE-891F-44E0-9F22-A5AA51817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C029-C320-4BA7-A2BE-6B9F8D7BA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793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162348-46F2-4EC4-AFCC-3EFBC98B05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7A44C8-47C3-474A-83DC-A67F0A5B1A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B90AB0-8333-4DFF-A1D4-311AF031F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AB62B-BB06-4F13-A082-F4BC7269F73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CE07A3-5F08-459D-9528-2301ABEB3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8E4E2A-F245-4868-9DE1-5C3B965B2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C029-C320-4BA7-A2BE-6B9F8D7BA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823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BE6EA7-AC8C-4E6A-9C02-1CC86D4FD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976C55-C8E2-44B8-94A6-5FE931B0A9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875C9B-EDA2-4D3C-A8E0-C1D01C9022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9AB62B-BB06-4F13-A082-F4BC7269F73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A51EE-A22E-4F6B-9B3A-793BE4C88C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3072C1-CAAD-4E59-815A-27C6E0FC15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CBC029-C320-4BA7-A2BE-6B9F8D7BA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570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D7A453D2-15D8-4403-815F-291FA1634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161EA6B-09CA-445B-AB0D-8DF76FA92D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EA1DAFF-CECA-492F-BFA1-22C64956B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5D3D3744-142C-4653-90AB-546FE6B849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0BC69CAC-820B-41BA-BFCA-79B45576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3D205E7A-88AB-4C4B-B8D1-5A76AA878B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0D4286E9-8501-4EBF-874C-74897B4B6F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45586ADC-910E-45C9-BAB4-CB0EFBEE5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DAB594C5-5BB0-49AE-8AAC-AE40A6F8A3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B8114C98-A349-4111-A123-E8EAB86ABE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70FB431-AE18-414D-92F4-1D12D199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24467063-D74E-4D42-8790-B9F6D69584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A1D19BAC-1681-47BC-AAF5-92FAFFF6F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4347C2B-E846-452C-97AA-7E254FC1CE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0EA2B35-7959-4C2A-84AA-FF5D94FED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879795F5-B514-4274-A8B9-0478497532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75" r="1" b="1"/>
          <a:stretch/>
        </p:blipFill>
        <p:spPr>
          <a:xfrm>
            <a:off x="297931" y="85254"/>
            <a:ext cx="10851111" cy="3508437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AF19A774-30A5-488B-9BAF-629C644029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474192" y="482489"/>
            <a:ext cx="304800" cy="429768"/>
            <a:chOff x="215328" y="-46937"/>
            <a:chExt cx="304800" cy="2773841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291EBF88-5B98-4258-A542-14C3AF2E52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8FBC2D58-9E3C-490D-BD7A-61EF07EA79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B6CF1BB4-1C1D-4EDE-BA26-0243FCF83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00C83729-E02F-4512-AFE7-F4792228BD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Rectangle 60">
            <a:extLst>
              <a:ext uri="{FF2B5EF4-FFF2-40B4-BE49-F238E27FC236}">
                <a16:creationId xmlns:a16="http://schemas.microsoft.com/office/drawing/2014/main" id="{E2D3D3F2-ABBB-4453-B1C5-1BEBF7E4D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214E4A5-A0D2-42C4-8D14-D2A7E495F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7494D7A0-6B21-41E8-A7D3-0033BBB7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1E141D7D-32B0-448E-A666-EA8703AFCF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8D87E268-6345-420F-8B97-B37ED0410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35E1622E-7FA6-4760-A2BF-A8105EBF7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D1E1EA2-6A59-4008-875A-70EB1039C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996" y="3703690"/>
            <a:ext cx="2938959" cy="2129586"/>
          </a:xfrm>
          <a:noFill/>
        </p:spPr>
        <p:txBody>
          <a:bodyPr anchor="t">
            <a:normAutofit fontScale="90000"/>
          </a:bodyPr>
          <a:lstStyle/>
          <a:p>
            <a:r>
              <a:rPr lang="en-US" sz="3700" dirty="0">
                <a:solidFill>
                  <a:schemeClr val="bg1"/>
                </a:solidFill>
              </a:rPr>
              <a:t>COSO Enterprise Risk Management (ERM) Integrated Framework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8CF08-3407-458E-8DD2-B686F31E3B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5318" y="3678944"/>
            <a:ext cx="9071484" cy="2972930"/>
          </a:xfrm>
          <a:noFill/>
        </p:spPr>
        <p:txBody>
          <a:bodyPr anchor="t">
            <a:normAutofit fontScale="85000" lnSpcReduction="10000"/>
          </a:bodyPr>
          <a:lstStyle/>
          <a:p>
            <a:pPr marL="0" indent="0">
              <a:buNone/>
            </a:pPr>
            <a:r>
              <a:rPr lang="en-US" sz="2000" b="0" i="0" dirty="0">
                <a:solidFill>
                  <a:schemeClr val="bg1"/>
                </a:solidFill>
                <a:effectLst/>
                <a:latin typeface="Open Sans"/>
              </a:rPr>
              <a:t>ERM is defined as</a:t>
            </a:r>
          </a:p>
          <a:p>
            <a:pPr marL="457200" lvl="1" indent="0">
              <a:buNone/>
            </a:pPr>
            <a:r>
              <a:rPr lang="en-US" sz="2000" i="1" dirty="0">
                <a:solidFill>
                  <a:schemeClr val="bg1"/>
                </a:solidFill>
                <a:latin typeface="Open Sans"/>
              </a:rPr>
              <a:t>The culture, capabilities, and practices, integrated with strategy-setting and performance, that organizations rely on to manage risk in creating, preserving, and realizing value.</a:t>
            </a:r>
          </a:p>
          <a:p>
            <a:pPr marL="457200" lvl="1" indent="0">
              <a:buNone/>
            </a:pPr>
            <a:r>
              <a:rPr lang="en-US" sz="2000" i="1" dirty="0">
                <a:solidFill>
                  <a:schemeClr val="bg1"/>
                </a:solidFill>
                <a:latin typeface="Open Sans"/>
              </a:rPr>
              <a:t>Consists of five interrelated components. Twenty principles are distributed among the components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Open Sans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0" i="0" dirty="0">
                <a:solidFill>
                  <a:schemeClr val="bg1"/>
                </a:solidFill>
                <a:effectLst/>
                <a:latin typeface="Open Sans"/>
              </a:rPr>
              <a:t>Governance and culture (5)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0" i="0" dirty="0">
                <a:solidFill>
                  <a:schemeClr val="bg1"/>
                </a:solidFill>
                <a:effectLst/>
                <a:latin typeface="Open Sans"/>
              </a:rPr>
              <a:t>Strategy and objective-setting (4)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0" i="0" dirty="0">
                <a:solidFill>
                  <a:schemeClr val="bg1"/>
                </a:solidFill>
                <a:effectLst/>
                <a:latin typeface="Open Sans"/>
              </a:rPr>
              <a:t>Performance (5)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0" i="0" dirty="0">
                <a:solidFill>
                  <a:schemeClr val="bg1"/>
                </a:solidFill>
                <a:effectLst/>
                <a:latin typeface="Open Sans"/>
              </a:rPr>
              <a:t>Review and revision (3)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100" dirty="0">
                <a:solidFill>
                  <a:schemeClr val="bg1"/>
                </a:solidFill>
                <a:latin typeface="Open Sans"/>
              </a:rPr>
              <a:t>Information, communication, and reporting (3)</a:t>
            </a:r>
          </a:p>
          <a:p>
            <a:pPr marL="514350" indent="-514350">
              <a:buFont typeface="+mj-lt"/>
              <a:buAutoNum type="arabicPeriod"/>
            </a:pPr>
            <a:endParaRPr lang="en-US" sz="900" b="0" i="0" dirty="0">
              <a:solidFill>
                <a:schemeClr val="bg1"/>
              </a:solidFill>
              <a:effectLst/>
              <a:latin typeface="Open Sans"/>
            </a:endParaRPr>
          </a:p>
          <a:p>
            <a:pPr marL="0" indent="0">
              <a:buNone/>
            </a:pPr>
            <a:endParaRPr lang="en-US" sz="900" b="0" i="0" dirty="0">
              <a:solidFill>
                <a:schemeClr val="bg1"/>
              </a:solidFill>
              <a:effectLst/>
              <a:latin typeface="Open Sans"/>
            </a:endParaRPr>
          </a:p>
          <a:p>
            <a:pPr marL="514350" indent="-514350">
              <a:buFont typeface="+mj-lt"/>
              <a:buAutoNum type="arabicPeriod"/>
            </a:pPr>
            <a:endParaRPr lang="en-US" sz="900" b="0" i="0" dirty="0">
              <a:solidFill>
                <a:schemeClr val="bg1"/>
              </a:solidFill>
              <a:effectLst/>
              <a:latin typeface="Open Sans"/>
            </a:endParaRPr>
          </a:p>
          <a:p>
            <a:pPr marL="0" indent="0">
              <a:buNone/>
            </a:pPr>
            <a:endParaRPr lang="en-US" sz="900" b="0" i="0" dirty="0">
              <a:solidFill>
                <a:schemeClr val="bg1"/>
              </a:solidFill>
              <a:effectLst/>
              <a:latin typeface="Open Sans"/>
            </a:endParaRPr>
          </a:p>
          <a:p>
            <a:endParaRPr lang="en-US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401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A58D6-8394-4BF6-B45D-B4B7A0219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dirty="0">
                <a:latin typeface="Open Sans"/>
              </a:rPr>
              <a:t>Information, communication, and reporting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C621F7-C934-4D55-B9E0-83F3F631E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Leveraging Information System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Communicate Risk Information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Reporting on Risk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8B5C93E1-B9B0-4652-95B0-B391DF890F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303916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 Visit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606648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80758-4CAB-4B3A-87FA-09CD04443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6439"/>
            <a:ext cx="10882086" cy="1427390"/>
          </a:xfrm>
        </p:spPr>
        <p:txBody>
          <a:bodyPr/>
          <a:lstStyle/>
          <a:p>
            <a:pPr algn="ctr"/>
            <a:r>
              <a:rPr lang="en-US" dirty="0"/>
              <a:t>Leveraging Information System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5FB26F-34C5-4234-BDA9-1CB1819B2A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519" y="1320799"/>
            <a:ext cx="8595599" cy="505284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Leverage information system to support ERM</a:t>
            </a:r>
          </a:p>
          <a:p>
            <a:pPr lvl="1"/>
            <a:r>
              <a:rPr lang="en-US" dirty="0"/>
              <a:t>How?</a:t>
            </a:r>
          </a:p>
          <a:p>
            <a:r>
              <a:rPr lang="en-US" dirty="0"/>
              <a:t>Data:  raw facts collected for analysis.</a:t>
            </a:r>
          </a:p>
          <a:p>
            <a:r>
              <a:rPr lang="en-US" dirty="0"/>
              <a:t>Capture, collect, process data into useful information</a:t>
            </a:r>
          </a:p>
          <a:p>
            <a:pPr lvl="1"/>
            <a:r>
              <a:rPr lang="en-US" dirty="0"/>
              <a:t>Information has to be relevant to help us make better decision </a:t>
            </a:r>
          </a:p>
          <a:p>
            <a:pPr lvl="1"/>
            <a:r>
              <a:rPr lang="en-US" dirty="0"/>
              <a:t>Airline companies colleting data about competitor pricing model from open sources</a:t>
            </a:r>
          </a:p>
          <a:p>
            <a:r>
              <a:rPr lang="en-US" dirty="0"/>
              <a:t>Two types of Data (TBD):</a:t>
            </a:r>
          </a:p>
          <a:p>
            <a:pPr marL="0" indent="0">
              <a:buNone/>
            </a:pPr>
            <a:r>
              <a:rPr lang="en-US" dirty="0"/>
              <a:t>1.Structure Data:  Well organized and easily searchable</a:t>
            </a:r>
          </a:p>
          <a:p>
            <a:pPr lvl="1"/>
            <a:r>
              <a:rPr lang="en-US" dirty="0"/>
              <a:t>Excel sheet, public index, database file,</a:t>
            </a:r>
          </a:p>
          <a:p>
            <a:pPr marL="0" indent="0">
              <a:buNone/>
            </a:pPr>
            <a:r>
              <a:rPr lang="en-US" dirty="0"/>
              <a:t>2.Unstructured data: No predefined pattern</a:t>
            </a:r>
          </a:p>
          <a:p>
            <a:pPr lvl="1"/>
            <a:r>
              <a:rPr lang="en-US" dirty="0"/>
              <a:t>Emails, word document, photos, website, text files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8A53BE-69BF-4CFE-8F3A-30B6435611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9119" y="1735475"/>
            <a:ext cx="3149361" cy="3387049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48C61E81-95A3-4121-B1DB-1F72C8B86D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303916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 Visit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3094330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67892-6261-4371-8D0D-9E44424FE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Communicate Risk Information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7F21CC-9DBF-4E52-BC13-4718DFA65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07" y="758734"/>
            <a:ext cx="6469743" cy="5725727"/>
          </a:xfrm>
        </p:spPr>
        <p:txBody>
          <a:bodyPr/>
          <a:lstStyle/>
          <a:p>
            <a:r>
              <a:rPr lang="en-US" dirty="0"/>
              <a:t>Identified risk, assess, prioritize </a:t>
            </a:r>
            <a:r>
              <a:rPr lang="en-US" dirty="0" err="1"/>
              <a:t>etc</a:t>
            </a:r>
            <a:r>
              <a:rPr lang="en-US" dirty="0"/>
              <a:t>…</a:t>
            </a:r>
          </a:p>
          <a:p>
            <a:r>
              <a:rPr lang="en-US" dirty="0"/>
              <a:t>Communicate risk to support ERM.</a:t>
            </a:r>
          </a:p>
          <a:p>
            <a:pPr lvl="1"/>
            <a:r>
              <a:rPr lang="en-US" dirty="0"/>
              <a:t>Open communication channels</a:t>
            </a:r>
          </a:p>
          <a:p>
            <a:r>
              <a:rPr lang="en-US" dirty="0"/>
              <a:t>Communicate to internal and external parties as needed.</a:t>
            </a:r>
          </a:p>
          <a:p>
            <a:r>
              <a:rPr lang="en-US" dirty="0"/>
              <a:t>Continuous discussion between BOD and management about company risk appetite.</a:t>
            </a:r>
          </a:p>
          <a:p>
            <a:r>
              <a:rPr lang="en-US" dirty="0"/>
              <a:t>How to communicate the risk?</a:t>
            </a:r>
          </a:p>
          <a:p>
            <a:pPr lvl="1"/>
            <a:r>
              <a:rPr lang="en-US" dirty="0"/>
              <a:t>Email, written document (policies and procedures), public board, town hall meetings, one on one discussion, whistle-blower hotlines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AD9394-F331-47FB-A535-98FD577FAE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1259840"/>
            <a:ext cx="5408693" cy="3902245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999491B5-863A-4860-B2FA-C779A5EB87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303916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 Visit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638241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0CA8D-6D29-4B7E-99A8-34D97E719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5899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Reporting on Risk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F669DC-CF76-4000-A604-F9766639A6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543" y="975360"/>
            <a:ext cx="10802257" cy="5618163"/>
          </a:xfrm>
        </p:spPr>
        <p:txBody>
          <a:bodyPr>
            <a:normAutofit/>
          </a:bodyPr>
          <a:lstStyle/>
          <a:p>
            <a:r>
              <a:rPr lang="en-US" dirty="0"/>
              <a:t>Report on risk, culture, and performance at multiple levels ad across the organization</a:t>
            </a:r>
          </a:p>
          <a:p>
            <a:r>
              <a:rPr lang="en-US" dirty="0"/>
              <a:t>Why?</a:t>
            </a:r>
          </a:p>
          <a:p>
            <a:r>
              <a:rPr lang="en-US" dirty="0"/>
              <a:t>Support personnel:</a:t>
            </a:r>
          </a:p>
          <a:p>
            <a:pPr lvl="1"/>
            <a:r>
              <a:rPr lang="en-US" dirty="0"/>
              <a:t>Understand the relationship among risk, culture performance</a:t>
            </a:r>
          </a:p>
          <a:p>
            <a:pPr lvl="1"/>
            <a:r>
              <a:rPr lang="en-US" dirty="0"/>
              <a:t>Decision making related to:</a:t>
            </a:r>
          </a:p>
          <a:p>
            <a:pPr lvl="2"/>
            <a:r>
              <a:rPr lang="en-US" dirty="0"/>
              <a:t>Setting strategy</a:t>
            </a:r>
          </a:p>
          <a:p>
            <a:pPr lvl="2"/>
            <a:r>
              <a:rPr lang="en-US" dirty="0"/>
              <a:t>Governance</a:t>
            </a:r>
          </a:p>
          <a:p>
            <a:pPr lvl="2"/>
            <a:r>
              <a:rPr lang="en-US" dirty="0"/>
              <a:t>Day to day operations</a:t>
            </a:r>
          </a:p>
          <a:p>
            <a:r>
              <a:rPr lang="en-US" dirty="0"/>
              <a:t>Information has to be accurate, complete clear and help make forward looking decision.</a:t>
            </a:r>
          </a:p>
          <a:p>
            <a:r>
              <a:rPr lang="en-US" dirty="0"/>
              <a:t>How often?</a:t>
            </a:r>
          </a:p>
          <a:p>
            <a:pPr lvl="1"/>
            <a:r>
              <a:rPr lang="en-US" dirty="0"/>
              <a:t>Depend on the severity of the risk and priority of risk.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6ABC6FD1-72A7-4D23-9EBB-8EAF187F40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303916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 Visit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2200371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0C99C-CF45-4970-9E3A-D8A93D5DA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KRI vs KPI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012712-4F77-4ADE-AD26-42C0CFA0B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343" y="1440996"/>
            <a:ext cx="11901714" cy="4351338"/>
          </a:xfrm>
        </p:spPr>
        <p:txBody>
          <a:bodyPr>
            <a:normAutofit lnSpcReduction="10000"/>
          </a:bodyPr>
          <a:lstStyle/>
          <a:p>
            <a:r>
              <a:rPr lang="en-US" b="0" i="0" dirty="0">
                <a:solidFill>
                  <a:srgbClr val="212529"/>
                </a:solidFill>
                <a:effectLst/>
                <a:latin typeface="Open Sans"/>
              </a:rPr>
              <a:t>Key </a:t>
            </a:r>
            <a:r>
              <a:rPr lang="en-US" b="0" i="0" dirty="0">
                <a:solidFill>
                  <a:srgbClr val="212529"/>
                </a:solidFill>
                <a:effectLst/>
                <a:highlight>
                  <a:srgbClr val="FFFF00"/>
                </a:highlight>
                <a:latin typeface="Open Sans"/>
              </a:rPr>
              <a:t>Risk</a:t>
            </a:r>
            <a:r>
              <a:rPr lang="en-US" b="0" i="0" dirty="0">
                <a:solidFill>
                  <a:srgbClr val="212529"/>
                </a:solidFill>
                <a:effectLst/>
                <a:latin typeface="Open Sans"/>
              </a:rPr>
              <a:t> Indicators</a:t>
            </a:r>
            <a:r>
              <a:rPr lang="en-US" b="0" i="0" dirty="0">
                <a:solidFill>
                  <a:srgbClr val="212529"/>
                </a:solidFill>
                <a:effectLst/>
                <a:highlight>
                  <a:srgbClr val="FFFF00"/>
                </a:highlight>
                <a:latin typeface="Open Sans"/>
              </a:rPr>
              <a:t> </a:t>
            </a:r>
            <a:r>
              <a:rPr lang="en-US" b="0" i="0" dirty="0">
                <a:solidFill>
                  <a:srgbClr val="212529"/>
                </a:solidFill>
                <a:effectLst/>
                <a:latin typeface="Open Sans"/>
              </a:rPr>
              <a:t>(KRIs) are critical predictors of unfavorable events that can adversely impact organizations. </a:t>
            </a:r>
          </a:p>
          <a:p>
            <a:pPr lvl="1"/>
            <a:r>
              <a:rPr lang="en-US" b="0" i="0" dirty="0">
                <a:solidFill>
                  <a:srgbClr val="212529"/>
                </a:solidFill>
                <a:effectLst/>
                <a:latin typeface="Open Sans"/>
              </a:rPr>
              <a:t>They monitor changes in the levels of risk exposure and contribute to the early warning signs that enable organizations to report risks, prevent crises and mitigate them in time.</a:t>
            </a:r>
          </a:p>
          <a:p>
            <a:pPr lvl="2"/>
            <a:r>
              <a:rPr lang="en-US" b="0" i="0" dirty="0">
                <a:solidFill>
                  <a:srgbClr val="212529"/>
                </a:solidFill>
                <a:effectLst/>
                <a:latin typeface="Open Sans"/>
              </a:rPr>
              <a:t>can be quantified in terms of percentages, numbers etc.</a:t>
            </a:r>
          </a:p>
          <a:p>
            <a:pPr lvl="2"/>
            <a:r>
              <a:rPr lang="en-US" b="0" i="0" dirty="0">
                <a:solidFill>
                  <a:srgbClr val="212529"/>
                </a:solidFill>
                <a:effectLst/>
                <a:latin typeface="Open Sans"/>
              </a:rPr>
              <a:t>Upward trend in default rate by large customer in a specific industry</a:t>
            </a:r>
          </a:p>
          <a:p>
            <a:r>
              <a:rPr lang="en-US" b="0" i="0" dirty="0">
                <a:solidFill>
                  <a:srgbClr val="212529"/>
                </a:solidFill>
                <a:effectLst/>
                <a:latin typeface="Open Sans"/>
              </a:rPr>
              <a:t>Key </a:t>
            </a:r>
            <a:r>
              <a:rPr lang="en-US" b="0" i="0" dirty="0">
                <a:solidFill>
                  <a:srgbClr val="212529"/>
                </a:solidFill>
                <a:effectLst/>
                <a:highlight>
                  <a:srgbClr val="FFFF00"/>
                </a:highlight>
                <a:latin typeface="Open Sans"/>
              </a:rPr>
              <a:t>Performance</a:t>
            </a:r>
            <a:r>
              <a:rPr lang="en-US" b="0" i="0" dirty="0">
                <a:solidFill>
                  <a:srgbClr val="212529"/>
                </a:solidFill>
                <a:effectLst/>
                <a:latin typeface="Open Sans"/>
              </a:rPr>
              <a:t> Indicators are typically designed to offer a high-level overview of organizational performance. </a:t>
            </a:r>
          </a:p>
          <a:p>
            <a:pPr lvl="1"/>
            <a:r>
              <a:rPr lang="en-US" b="0" i="0" dirty="0">
                <a:solidFill>
                  <a:srgbClr val="212529"/>
                </a:solidFill>
                <a:effectLst/>
                <a:latin typeface="Open Sans"/>
              </a:rPr>
              <a:t>not adequately offer early warning signals of a developing risk, they are important to analyze trends and monitor performance. </a:t>
            </a:r>
          </a:p>
          <a:p>
            <a:pPr lvl="1"/>
            <a:r>
              <a:rPr lang="en-US" b="0" i="0" dirty="0">
                <a:solidFill>
                  <a:srgbClr val="212529"/>
                </a:solidFill>
                <a:effectLst/>
                <a:latin typeface="Open Sans"/>
              </a:rPr>
              <a:t>An event already occur 5% of loan portfolio (historical)</a:t>
            </a:r>
            <a:endParaRPr lang="en-US" b="0" i="0" dirty="0">
              <a:solidFill>
                <a:srgbClr val="202124"/>
              </a:solidFill>
              <a:effectLst/>
              <a:latin typeface="Roboto"/>
            </a:endParaRP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039FE99D-C4CA-4B4C-B0B3-7C1200B4CF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303916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 Visit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2943549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D7A453D2-15D8-4403-815F-291FA1634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161EA6B-09CA-445B-AB0D-8DF76FA92D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EA1DAFF-CECA-492F-BFA1-22C64956B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5D3D3744-142C-4653-90AB-546FE6B849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0BC69CAC-820B-41BA-BFCA-79B45576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3D205E7A-88AB-4C4B-B8D1-5A76AA878B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0D4286E9-8501-4EBF-874C-74897B4B6F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45586ADC-910E-45C9-BAB4-CB0EFBEE5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DAB594C5-5BB0-49AE-8AAC-AE40A6F8A3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B8114C98-A349-4111-A123-E8EAB86ABE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70FB431-AE18-414D-92F4-1D12D199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24467063-D74E-4D42-8790-B9F6D69584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A1D19BAC-1681-47BC-AAF5-92FAFFF6F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4347C2B-E846-452C-97AA-7E254FC1CE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0EA2B35-7959-4C2A-84AA-FF5D94FED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879795F5-B514-4274-A8B9-0478497532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75" r="1" b="1"/>
          <a:stretch/>
        </p:blipFill>
        <p:spPr>
          <a:xfrm>
            <a:off x="297931" y="85254"/>
            <a:ext cx="10851111" cy="3508437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AF19A774-30A5-488B-9BAF-629C644029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474192" y="482489"/>
            <a:ext cx="304800" cy="429768"/>
            <a:chOff x="215328" y="-46937"/>
            <a:chExt cx="304800" cy="2773841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291EBF88-5B98-4258-A542-14C3AF2E52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8FBC2D58-9E3C-490D-BD7A-61EF07EA79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B6CF1BB4-1C1D-4EDE-BA26-0243FCF83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00C83729-E02F-4512-AFE7-F4792228BD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Rectangle 60">
            <a:extLst>
              <a:ext uri="{FF2B5EF4-FFF2-40B4-BE49-F238E27FC236}">
                <a16:creationId xmlns:a16="http://schemas.microsoft.com/office/drawing/2014/main" id="{E2D3D3F2-ABBB-4453-B1C5-1BEBF7E4D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214E4A5-A0D2-42C4-8D14-D2A7E495F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7494D7A0-6B21-41E8-A7D3-0033BBB7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1E141D7D-32B0-448E-A666-EA8703AFCF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8D87E268-6345-420F-8B97-B37ED0410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35E1622E-7FA6-4760-A2BF-A8105EBF7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D1E1EA2-6A59-4008-875A-70EB1039C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996" y="3703690"/>
            <a:ext cx="2938959" cy="2129586"/>
          </a:xfrm>
          <a:noFill/>
        </p:spPr>
        <p:txBody>
          <a:bodyPr anchor="t">
            <a:normAutofit fontScale="90000"/>
          </a:bodyPr>
          <a:lstStyle/>
          <a:p>
            <a:r>
              <a:rPr lang="en-US" sz="3700" dirty="0">
                <a:solidFill>
                  <a:schemeClr val="bg1"/>
                </a:solidFill>
              </a:rPr>
              <a:t>COSO Enterprise Risk Management (ERM) Integrated Framework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8CF08-3407-458E-8DD2-B686F31E3B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5318" y="3678944"/>
            <a:ext cx="9071484" cy="2972930"/>
          </a:xfrm>
          <a:noFill/>
        </p:spPr>
        <p:txBody>
          <a:bodyPr anchor="t">
            <a:normAutofit fontScale="85000" lnSpcReduction="10000"/>
          </a:bodyPr>
          <a:lstStyle/>
          <a:p>
            <a:pPr marL="0" indent="0">
              <a:buNone/>
            </a:pPr>
            <a:r>
              <a:rPr lang="en-US" sz="2000" b="0" i="0" dirty="0">
                <a:solidFill>
                  <a:schemeClr val="bg1"/>
                </a:solidFill>
                <a:effectLst/>
                <a:latin typeface="Open Sans"/>
              </a:rPr>
              <a:t>ERM is defined as</a:t>
            </a:r>
          </a:p>
          <a:p>
            <a:pPr marL="457200" lvl="1" indent="0">
              <a:buNone/>
            </a:pPr>
            <a:r>
              <a:rPr lang="en-US" sz="2000" i="1" dirty="0">
                <a:solidFill>
                  <a:schemeClr val="bg1"/>
                </a:solidFill>
                <a:latin typeface="Open Sans"/>
              </a:rPr>
              <a:t>The culture, capabilities, and practices, integrated with strategy-setting and performance, that organizations rely on to manage risk in creating, preserving, and realizing value.</a:t>
            </a:r>
          </a:p>
          <a:p>
            <a:pPr marL="457200" lvl="1" indent="0">
              <a:buNone/>
            </a:pPr>
            <a:r>
              <a:rPr lang="en-US" sz="2000" i="1" dirty="0">
                <a:solidFill>
                  <a:schemeClr val="bg1"/>
                </a:solidFill>
                <a:latin typeface="Open Sans"/>
              </a:rPr>
              <a:t>Consists of five interrelated components. Twenty principles are distributed among the components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Open Sans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0" i="0" dirty="0">
                <a:solidFill>
                  <a:schemeClr val="bg1"/>
                </a:solidFill>
                <a:effectLst/>
                <a:latin typeface="Open Sans"/>
              </a:rPr>
              <a:t>Governance and culture (5)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0" i="0" dirty="0">
                <a:solidFill>
                  <a:schemeClr val="bg1"/>
                </a:solidFill>
                <a:effectLst/>
                <a:latin typeface="Open Sans"/>
              </a:rPr>
              <a:t>Strategy and objective-setting (4)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0" i="0" dirty="0">
                <a:solidFill>
                  <a:schemeClr val="bg1"/>
                </a:solidFill>
                <a:effectLst/>
                <a:latin typeface="Open Sans"/>
              </a:rPr>
              <a:t>Performance (5)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0" i="0" dirty="0">
                <a:solidFill>
                  <a:schemeClr val="bg1"/>
                </a:solidFill>
                <a:effectLst/>
                <a:latin typeface="Open Sans"/>
              </a:rPr>
              <a:t>Review and revision (3)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100" dirty="0">
                <a:solidFill>
                  <a:schemeClr val="bg1"/>
                </a:solidFill>
                <a:latin typeface="Open Sans"/>
              </a:rPr>
              <a:t>Information, communication, and reporting (3)</a:t>
            </a:r>
          </a:p>
          <a:p>
            <a:pPr marL="514350" indent="-514350">
              <a:buFont typeface="+mj-lt"/>
              <a:buAutoNum type="arabicPeriod"/>
            </a:pPr>
            <a:endParaRPr lang="en-US" sz="900" b="0" i="0" dirty="0">
              <a:solidFill>
                <a:schemeClr val="bg1"/>
              </a:solidFill>
              <a:effectLst/>
              <a:latin typeface="Open Sans"/>
            </a:endParaRPr>
          </a:p>
          <a:p>
            <a:pPr marL="0" indent="0">
              <a:buNone/>
            </a:pPr>
            <a:endParaRPr lang="en-US" sz="900" b="0" i="0" dirty="0">
              <a:solidFill>
                <a:schemeClr val="bg1"/>
              </a:solidFill>
              <a:effectLst/>
              <a:latin typeface="Open Sans"/>
            </a:endParaRPr>
          </a:p>
          <a:p>
            <a:pPr marL="514350" indent="-514350">
              <a:buFont typeface="+mj-lt"/>
              <a:buAutoNum type="arabicPeriod"/>
            </a:pPr>
            <a:endParaRPr lang="en-US" sz="900" b="0" i="0" dirty="0">
              <a:solidFill>
                <a:schemeClr val="bg1"/>
              </a:solidFill>
              <a:effectLst/>
              <a:latin typeface="Open Sans"/>
            </a:endParaRPr>
          </a:p>
          <a:p>
            <a:pPr marL="0" indent="0">
              <a:buNone/>
            </a:pPr>
            <a:endParaRPr lang="en-US" sz="900" b="0" i="0" dirty="0">
              <a:solidFill>
                <a:schemeClr val="bg1"/>
              </a:solidFill>
              <a:effectLst/>
              <a:latin typeface="Open Sans"/>
            </a:endParaRPr>
          </a:p>
          <a:p>
            <a:endParaRPr lang="en-US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2000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1821</TotalTime>
  <Words>609</Words>
  <Application>Microsoft Office PowerPoint</Application>
  <PresentationFormat>Widescreen</PresentationFormat>
  <Paragraphs>78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Comic Sans MS</vt:lpstr>
      <vt:lpstr>Open Sans</vt:lpstr>
      <vt:lpstr>Roboto</vt:lpstr>
      <vt:lpstr>Office Theme</vt:lpstr>
      <vt:lpstr>COSO Enterprise Risk Management (ERM) Integrated Framework</vt:lpstr>
      <vt:lpstr>Information, communication, and reporting</vt:lpstr>
      <vt:lpstr>Leveraging Information System </vt:lpstr>
      <vt:lpstr>Communicate Risk Information  </vt:lpstr>
      <vt:lpstr>Reporting on Risk</vt:lpstr>
      <vt:lpstr>KRI vs KPI</vt:lpstr>
      <vt:lpstr>COSO Enterprise Risk Management (ERM) Integrated Framework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Charbel Khoury</cp:lastModifiedBy>
  <cp:revision>16</cp:revision>
  <dcterms:created xsi:type="dcterms:W3CDTF">2021-02-06T14:33:28Z</dcterms:created>
  <dcterms:modified xsi:type="dcterms:W3CDTF">2021-12-28T21:25:15Z</dcterms:modified>
</cp:coreProperties>
</file>