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64" r:id="rId2"/>
    <p:sldId id="766" r:id="rId3"/>
    <p:sldId id="767" r:id="rId4"/>
    <p:sldId id="768" r:id="rId5"/>
    <p:sldId id="76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98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5T16:02:50.8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 25 18943,'0'0'416,"-4"-4"96,-12 0 8,10-2 8,-5 2-424,-1 4-104,2-6-288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A3DA-FCCA-40EE-B593-2C5836EC32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26E103-7345-43C7-9E27-01278F609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2295F-89D9-46F5-A723-0921809E5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C5D8C-3A7D-4D05-B670-C7B12810E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E2A91-E659-4140-8AFC-FAAE76D57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13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F51DA-3589-46C2-80B5-13B169C95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D614E-7873-429D-9A7F-E43749BB4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CC7D4-6C7E-4924-B385-E83F93F64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B242E-68DC-4863-BFB4-64BE9F919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DF3A-B35F-4814-AFC2-FBA9FD5F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1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D0924-7961-468E-837B-0AFB7EED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D7E32-38F7-4833-9DC3-33667555A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BD27B-6B27-4395-BE84-71349C2F2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A69DA-BED3-4E7A-AAA4-3C5DD1CAC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45530-134E-4FCA-8A42-2BD29048E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76C1E-2832-485C-8EFA-E3C26C35A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095C2-DCB1-4CC8-A9A9-1770098E79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114A0-4107-49A0-8CD2-5B9BC9CDFF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520522-166B-44F7-9037-5F0639FE9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4A3705-0D55-4AAB-94C4-AC44B7424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E0E56C-2BF5-4977-99B0-D35E8C4D3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38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367A1-94E7-4BAA-9068-4899FAB03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88317-BB01-4B28-B7CB-17893F55F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D8DE5-9225-41BF-89BF-D4295B6E7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0D3528-CDBE-4BCC-9D1D-854E256336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0E090A-D456-4A86-8857-B50C0FF1A7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B0531C-A284-426D-A54F-E3D4D8F1A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282B5F-5B46-406A-A77A-6243315A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335106-A710-4934-A31E-B1E16D0E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40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215E6-E00B-4426-A9EE-E3AF0720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13A38C-F85E-4AB2-87F0-A3F18039B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7D8371-AE51-4737-AE2C-97F3904C0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7B69EE-60FB-4FCA-B05F-8C3646D0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1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E9C93F-E3A3-4821-9EF8-912A009E5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90EABB-8255-4B9D-8A5B-EC6F17BFF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65491-26C5-47A7-A3C7-7C4F8E9B7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01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110F-E588-4299-A84D-31E844841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3303D-5026-4310-BB73-DE1BBD258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8ADCA-F51F-4F79-ABA3-C4EBF9A36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1A727A-422B-4AC7-99A2-FC6C0ED12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2C852A-DA88-409D-9182-B81088F46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255BAC-4B6F-453F-8F26-486A414E4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228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FF97C-808C-4E8F-B99C-77AB3D36B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F83BF1-E554-4923-9F34-C32136DA5D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F8C78-AF58-4B22-87CE-6EA1C2F89E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896B5-B4AA-497A-A8FD-8689FB361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8A1C6-E93F-49C8-AC22-B672CB64F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467D6-62EC-410B-9EF2-00CC96C09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13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87177-FB95-4447-ABB4-7A60474D8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2B6735-5D88-43DC-8C4D-607464311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8D2E4-4966-49AE-A9EA-4BD5A0457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344EE-EF5C-4A9E-A4F2-23BE2E60D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41CAE-891F-44E0-9F22-A5AA51817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93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162348-46F2-4EC4-AFCC-3EFBC98B05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7A44C8-47C3-474A-83DC-A67F0A5B1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90AB0-8333-4DFF-A1D4-311AF031F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E07A3-5F08-459D-9528-2301ABEB3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E4E2A-F245-4868-9DE1-5C3B965B2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23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BE6EA7-AC8C-4E6A-9C02-1CC86D4F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76C55-C8E2-44B8-94A6-5FE931B0A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75C9B-EDA2-4D3C-A8E0-C1D01C902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A51EE-A22E-4F6B-9B3A-793BE4C88C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072C1-CAAD-4E59-815A-27C6E0FC1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570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79795F5-B514-4274-A8B9-0478497532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5" r="1" b="1"/>
          <a:stretch/>
        </p:blipFill>
        <p:spPr>
          <a:xfrm>
            <a:off x="297931" y="85254"/>
            <a:ext cx="10851111" cy="3508437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E1EA2-6A59-4008-875A-70EB1039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996" y="3703690"/>
            <a:ext cx="2938959" cy="2129586"/>
          </a:xfrm>
          <a:noFill/>
        </p:spPr>
        <p:txBody>
          <a:bodyPr anchor="t">
            <a:normAutofit fontScale="90000"/>
          </a:bodyPr>
          <a:lstStyle/>
          <a:p>
            <a:r>
              <a:rPr lang="en-US" sz="3700" dirty="0">
                <a:solidFill>
                  <a:schemeClr val="bg1"/>
                </a:solidFill>
              </a:rPr>
              <a:t>COSO Enterprise Risk Management (ERM) Integrated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8CF08-3407-458E-8DD2-B686F31E3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318" y="3678944"/>
            <a:ext cx="9071484" cy="2972930"/>
          </a:xfrm>
          <a:noFill/>
        </p:spPr>
        <p:txBody>
          <a:bodyPr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ERM is defined as</a:t>
            </a:r>
          </a:p>
          <a:p>
            <a:pPr marL="457200" lvl="1" indent="0">
              <a:buNone/>
            </a:pPr>
            <a:r>
              <a:rPr lang="en-US" sz="2000" i="1" dirty="0">
                <a:solidFill>
                  <a:schemeClr val="bg1"/>
                </a:solidFill>
                <a:latin typeface="Open Sans"/>
              </a:rPr>
              <a:t>The culture, capabilities, and practices, integrated with strategy-setting and performance, that organizations rely on to manage risk in creating, preserving, and realizing value.</a:t>
            </a:r>
          </a:p>
          <a:p>
            <a:pPr marL="457200" lvl="1" indent="0">
              <a:buNone/>
            </a:pPr>
            <a:r>
              <a:rPr lang="en-US" sz="2000" i="1" dirty="0">
                <a:solidFill>
                  <a:schemeClr val="bg1"/>
                </a:solidFill>
                <a:latin typeface="Open Sans"/>
              </a:rPr>
              <a:t>Consists of five interrelated components. Twenty principles are distributed among the components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Governance and culture (5)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Strategy and objective-setting (4)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Performance (5)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Review and revision (3)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100" dirty="0">
                <a:solidFill>
                  <a:schemeClr val="bg1"/>
                </a:solidFill>
                <a:latin typeface="Open Sans"/>
              </a:rPr>
              <a:t>Information, communication, and reporting </a:t>
            </a:r>
          </a:p>
          <a:p>
            <a:pPr marL="514350" indent="-514350">
              <a:buFont typeface="+mj-lt"/>
              <a:buAutoNum type="arabicPeriod"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0" indent="0">
              <a:buNone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514350" indent="-514350">
              <a:buFont typeface="+mj-lt"/>
              <a:buAutoNum type="arabicPeriod"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0" indent="0">
              <a:buNone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endParaRPr lang="en-US" sz="9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B301D49-5429-40A0-9484-8DB4BDE8626F}"/>
                  </a:ext>
                </a:extLst>
              </p14:cNvPr>
              <p14:cNvContentPartPr/>
              <p14:nvPr/>
            </p14:nvContentPartPr>
            <p14:xfrm>
              <a:off x="11801302" y="6433560"/>
              <a:ext cx="21600" cy="9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B301D49-5429-40A0-9484-8DB4BDE8626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792302" y="6424920"/>
                <a:ext cx="39240" cy="2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9627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4EC2E-E33D-4057-AE29-41810AFC3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Review and Revision (4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B4FF1-DCAE-40D6-B349-73807B5EB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Assess Substantial Changes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Review Risk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Improvement in ERM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EE27FA5A-6533-467C-8D81-FB39089E9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532150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DF343-72C7-449A-8893-7EEE7B5CA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Assess Substantial Changes (1 of 3)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07D67-851C-431B-8BAC-0E60C7353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874" y="1260764"/>
            <a:ext cx="5243944" cy="531321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Are there any new or changes in risk to be integrate in our risk portfolio?</a:t>
            </a:r>
          </a:p>
          <a:p>
            <a:r>
              <a:rPr lang="en-US" dirty="0"/>
              <a:t>How to identify changes?</a:t>
            </a:r>
          </a:p>
          <a:p>
            <a:pPr marL="0" indent="0">
              <a:buNone/>
            </a:pPr>
            <a:r>
              <a:rPr lang="en-US" dirty="0"/>
              <a:t>1) Internal Environment</a:t>
            </a:r>
          </a:p>
          <a:p>
            <a:pPr marL="457200" lvl="1" indent="0">
              <a:buNone/>
            </a:pPr>
            <a:r>
              <a:rPr lang="en-US" dirty="0"/>
              <a:t>Rapid Growth</a:t>
            </a:r>
          </a:p>
          <a:p>
            <a:pPr marL="457200" lvl="1" indent="0">
              <a:buNone/>
            </a:pPr>
            <a:r>
              <a:rPr lang="en-US" dirty="0"/>
              <a:t>Innovations</a:t>
            </a:r>
          </a:p>
          <a:p>
            <a:pPr marL="457200" lvl="1" indent="0">
              <a:buNone/>
            </a:pPr>
            <a:r>
              <a:rPr lang="en-US" dirty="0"/>
              <a:t>EE Turnover</a:t>
            </a:r>
          </a:p>
          <a:p>
            <a:pPr marL="457200" lvl="1" indent="0">
              <a:buNone/>
            </a:pPr>
            <a:r>
              <a:rPr lang="en-US" dirty="0"/>
              <a:t>Mew CEO/CFO/CRO etc.</a:t>
            </a:r>
          </a:p>
          <a:p>
            <a:pPr marL="0" indent="0">
              <a:buNone/>
            </a:pPr>
            <a:r>
              <a:rPr lang="en-US" dirty="0"/>
              <a:t>2) External Environment </a:t>
            </a:r>
          </a:p>
          <a:p>
            <a:pPr marL="457200" lvl="1" indent="0">
              <a:buNone/>
            </a:pPr>
            <a:r>
              <a:rPr lang="en-US" dirty="0"/>
              <a:t>Regulatory environment</a:t>
            </a:r>
          </a:p>
          <a:p>
            <a:pPr marL="457200" lvl="1" indent="0">
              <a:buNone/>
            </a:pPr>
            <a:r>
              <a:rPr lang="en-US" dirty="0"/>
              <a:t>Economic recession</a:t>
            </a:r>
          </a:p>
          <a:p>
            <a:pPr marL="457200" lvl="1" indent="0">
              <a:buNone/>
            </a:pPr>
            <a:r>
              <a:rPr lang="en-US" dirty="0"/>
              <a:t>New Administration</a:t>
            </a:r>
          </a:p>
          <a:p>
            <a:pPr marL="457200" lvl="1" indent="0">
              <a:buNone/>
            </a:pPr>
            <a:r>
              <a:rPr lang="en-US" dirty="0" err="1"/>
              <a:t>Covid</a:t>
            </a:r>
            <a:r>
              <a:rPr lang="en-US" dirty="0"/>
              <a:t> 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27B605-298B-407B-8EF6-16A3272F5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769" y="1942285"/>
            <a:ext cx="6355481" cy="3950176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3DC9B36F-8A98-4C02-917F-CCB7C142E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47526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0DBB3-0BBE-4734-A4A0-18E6FFE9A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091" y="-20983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Review Risk (2 of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4F69A-A56D-4E67-BB0E-F014C9355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90" y="869660"/>
            <a:ext cx="7449589" cy="589689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Periodically review risk and related performance.</a:t>
            </a:r>
          </a:p>
          <a:p>
            <a:pPr lvl="1"/>
            <a:r>
              <a:rPr lang="en-US" dirty="0"/>
              <a:t>How are we doing?</a:t>
            </a:r>
          </a:p>
          <a:p>
            <a:r>
              <a:rPr lang="en-US" dirty="0"/>
              <a:t>Are there any risk that is greater than our risk tolerance.</a:t>
            </a:r>
          </a:p>
          <a:p>
            <a:pPr lvl="1"/>
            <a:r>
              <a:rPr lang="en-US" dirty="0"/>
              <a:t>Actual risk&lt; tolerance</a:t>
            </a:r>
          </a:p>
          <a:p>
            <a:r>
              <a:rPr lang="en-US" dirty="0"/>
              <a:t>Look for unidentified risk</a:t>
            </a:r>
          </a:p>
          <a:p>
            <a:pPr lvl="1"/>
            <a:r>
              <a:rPr lang="en-US" dirty="0"/>
              <a:t>Use Data, AI, new research etc.</a:t>
            </a:r>
          </a:p>
          <a:p>
            <a:r>
              <a:rPr lang="en-US" dirty="0"/>
              <a:t>Improperly assess risk </a:t>
            </a:r>
          </a:p>
          <a:p>
            <a:pPr lvl="1"/>
            <a:r>
              <a:rPr lang="en-US" dirty="0"/>
              <a:t>Did we estimate the risk properly?</a:t>
            </a:r>
          </a:p>
          <a:p>
            <a:r>
              <a:rPr lang="en-US" dirty="0"/>
              <a:t>Opportunities to accept more risk</a:t>
            </a:r>
          </a:p>
          <a:p>
            <a:pPr lvl="1"/>
            <a:r>
              <a:rPr lang="en-US" dirty="0"/>
              <a:t>Are we taking sufficient risk?</a:t>
            </a:r>
          </a:p>
          <a:p>
            <a:r>
              <a:rPr lang="en-US" dirty="0"/>
              <a:t>Need to revise target performance or tolerance</a:t>
            </a:r>
          </a:p>
          <a:p>
            <a:pPr lvl="1"/>
            <a:r>
              <a:rPr lang="en-US" dirty="0"/>
              <a:t>Business objectives, strategy, culture, risk prioritization, risk responses and risk appetite</a:t>
            </a:r>
          </a:p>
          <a:p>
            <a:pPr lvl="1"/>
            <a:r>
              <a:rPr lang="en-US" dirty="0"/>
              <a:t>Approval by the board</a:t>
            </a:r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7AD0B3-D729-44AE-AB2D-ACA6AC6B2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4434" y="720003"/>
            <a:ext cx="3876675" cy="5819775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72870CE0-6CBE-446A-9029-A4F72F3B0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22974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096F9-1BBF-4531-B91A-0D2D7C920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Improvement in ERM (3 of 3)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0A089-293E-45CC-A241-AB35C2009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68424"/>
            <a:ext cx="5638800" cy="51847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Continually improve ERM at all levels</a:t>
            </a:r>
          </a:p>
          <a:p>
            <a:pPr lvl="1"/>
            <a:r>
              <a:rPr lang="en-US" dirty="0"/>
              <a:t>Dynamic environment </a:t>
            </a:r>
          </a:p>
          <a:p>
            <a:r>
              <a:rPr lang="en-US" dirty="0"/>
              <a:t>Methods for improving ERM:</a:t>
            </a:r>
          </a:p>
          <a:p>
            <a:pPr lvl="1"/>
            <a:r>
              <a:rPr lang="en-US" dirty="0"/>
              <a:t>Technology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Big Data, Data mining</a:t>
            </a:r>
          </a:p>
          <a:p>
            <a:pPr lvl="1"/>
            <a:r>
              <a:rPr lang="en-US" dirty="0"/>
              <a:t>Review historically weak areas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Foreign currency projections</a:t>
            </a:r>
          </a:p>
          <a:p>
            <a:pPr lvl="1"/>
            <a:r>
              <a:rPr lang="en-US" dirty="0"/>
              <a:t>Restructure to better align with risk management</a:t>
            </a:r>
          </a:p>
          <a:p>
            <a:pPr lvl="1"/>
            <a:r>
              <a:rPr lang="en-US" dirty="0"/>
              <a:t>Changes risk appetite	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New Product was more/less volatile than expected</a:t>
            </a:r>
          </a:p>
          <a:p>
            <a:pPr lvl="1"/>
            <a:r>
              <a:rPr lang="en-US" dirty="0"/>
              <a:t>Add new risk categories: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Cyber security</a:t>
            </a:r>
          </a:p>
          <a:p>
            <a:pPr lvl="1"/>
            <a:r>
              <a:rPr lang="en-US" dirty="0"/>
              <a:t>Benchmarking and industry peer data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2842B8-26F2-4484-A6AD-852D63CF3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392" y="1690688"/>
            <a:ext cx="5020108" cy="4431670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5FBFA577-D212-491B-ABA0-96CAC9D10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41893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1821</TotalTime>
  <Words>366</Words>
  <Application>Microsoft Office PowerPoint</Application>
  <PresentationFormat>Widescreen</PresentationFormat>
  <Paragraphs>65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Open Sans</vt:lpstr>
      <vt:lpstr>Wingdings</vt:lpstr>
      <vt:lpstr>Office Theme</vt:lpstr>
      <vt:lpstr>COSO Enterprise Risk Management (ERM) Integrated Framework</vt:lpstr>
      <vt:lpstr>Review and Revision (4 of 5)</vt:lpstr>
      <vt:lpstr>Assess Substantial Changes (1 of 3) </vt:lpstr>
      <vt:lpstr>Review Risk (2 of 3)</vt:lpstr>
      <vt:lpstr>Improvement in ERM (3 of 3)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Charbel Khoury</cp:lastModifiedBy>
  <cp:revision>15</cp:revision>
  <dcterms:created xsi:type="dcterms:W3CDTF">2021-02-06T14:33:28Z</dcterms:created>
  <dcterms:modified xsi:type="dcterms:W3CDTF">2021-12-28T21:24:52Z</dcterms:modified>
</cp:coreProperties>
</file>