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9" r:id="rId2"/>
    <p:sldId id="748" r:id="rId3"/>
    <p:sldId id="751" r:id="rId4"/>
    <p:sldId id="750" r:id="rId5"/>
    <p:sldId id="752" r:id="rId6"/>
    <p:sldId id="753" r:id="rId7"/>
    <p:sldId id="754" r:id="rId8"/>
    <p:sldId id="7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8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A3DA-FCCA-40EE-B593-2C5836EC3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6E103-7345-43C7-9E27-01278F609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2295F-89D9-46F5-A723-0921809E5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C5D8C-3A7D-4D05-B670-C7B12810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E2A91-E659-4140-8AFC-FAAE76D5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1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51DA-3589-46C2-80B5-13B169C9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D614E-7873-429D-9A7F-E43749BB4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CC7D4-6C7E-4924-B385-E83F93F6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B242E-68DC-4863-BFB4-64BE9F91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DF3A-B35F-4814-AFC2-FBA9FD5F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1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0924-7961-468E-837B-0AFB7EED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D7E32-38F7-4833-9DC3-33667555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BD27B-6B27-4395-BE84-71349C2F2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A69DA-BED3-4E7A-AAA4-3C5DD1CA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45530-134E-4FCA-8A42-2BD29048E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76C1E-2832-485C-8EFA-E3C26C35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95C2-DCB1-4CC8-A9A9-1770098E79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114A0-4107-49A0-8CD2-5B9BC9CDF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20522-166B-44F7-9037-5F0639FE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A3705-0D55-4AAB-94C4-AC44B742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0E56C-2BF5-4977-99B0-D35E8C4D3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67A1-94E7-4BAA-9068-4899FAB03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88317-BB01-4B28-B7CB-17893F55F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D8DE5-9225-41BF-89BF-D4295B6E7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D3528-CDBE-4BCC-9D1D-854E25633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E090A-D456-4A86-8857-B50C0FF1A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0531C-A284-426D-A54F-E3D4D8F1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282B5F-5B46-406A-A77A-6243315A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335106-A710-4934-A31E-B1E16D0E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4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5E6-E00B-4426-A9EE-E3AF0720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13A38C-F85E-4AB2-87F0-A3F18039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D8371-AE51-4737-AE2C-97F3904C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7B69EE-60FB-4FCA-B05F-8C3646D0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1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E9C93F-E3A3-4821-9EF8-912A009E5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90EABB-8255-4B9D-8A5B-EC6F17BF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65491-26C5-47A7-A3C7-7C4F8E9B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0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110F-E588-4299-A84D-31E84484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3303D-5026-4310-BB73-DE1BBD25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8ADCA-F51F-4F79-ABA3-C4EBF9A36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A727A-422B-4AC7-99A2-FC6C0ED1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2C852A-DA88-409D-9182-B81088F4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55BAC-4B6F-453F-8F26-486A414E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28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FF97C-808C-4E8F-B99C-77AB3D36B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83BF1-E554-4923-9F34-C32136DA5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F8C78-AF58-4B22-87CE-6EA1C2F89E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896B5-B4AA-497A-A8FD-8689FB36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8A1C6-E93F-49C8-AC22-B672CB64F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467D6-62EC-410B-9EF2-00CC96C0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1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87177-FB95-4447-ABB4-7A60474D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B6735-5D88-43DC-8C4D-607464311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8D2E4-4966-49AE-A9EA-4BD5A0457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344EE-EF5C-4A9E-A4F2-23BE2E60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541CAE-891F-44E0-9F22-A5AA5181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9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62348-46F2-4EC4-AFCC-3EFBC98B0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A44C8-47C3-474A-83DC-A67F0A5B1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90AB0-8333-4DFF-A1D4-311AF031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E07A3-5F08-459D-9528-2301ABEB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E4E2A-F245-4868-9DE1-5C3B965B2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2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E6EA7-AC8C-4E6A-9C02-1CC86D4F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76C55-C8E2-44B8-94A6-5FE931B0A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75C9B-EDA2-4D3C-A8E0-C1D01C902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AB62B-BB06-4F13-A082-F4BC7269F730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A51EE-A22E-4F6B-9B3A-793BE4C88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072C1-CAAD-4E59-815A-27C6E0FC1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BC029-C320-4BA7-A2BE-6B9F8D7BA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79795F5-B514-4274-A8B9-047849753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5" r="1" b="1"/>
          <a:stretch/>
        </p:blipFill>
        <p:spPr>
          <a:xfrm>
            <a:off x="297931" y="85254"/>
            <a:ext cx="10851111" cy="3508437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1E1EA2-6A59-4008-875A-70EB1039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996" y="3703690"/>
            <a:ext cx="2938959" cy="2129586"/>
          </a:xfrm>
          <a:noFill/>
        </p:spPr>
        <p:txBody>
          <a:bodyPr anchor="t">
            <a:normAutofit fontScale="90000"/>
          </a:bodyPr>
          <a:lstStyle/>
          <a:p>
            <a:r>
              <a:rPr lang="en-US" sz="3700" dirty="0">
                <a:solidFill>
                  <a:schemeClr val="bg1"/>
                </a:solidFill>
              </a:rPr>
              <a:t>COSO Enterprise Risk Management (ERM) Integrated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8CF08-3407-458E-8DD2-B686F31E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318" y="3678944"/>
            <a:ext cx="9071484" cy="2972930"/>
          </a:xfrm>
          <a:noFill/>
        </p:spPr>
        <p:txBody>
          <a:bodyPr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ERM is defined as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The culture, capabilities, and practices, integrated with strategy-setting and performance, that organizations rely on to manage risk in creating, preserving, and realizing value.</a:t>
            </a:r>
          </a:p>
          <a:p>
            <a:pPr marL="457200" lvl="1" indent="0">
              <a:buNone/>
            </a:pPr>
            <a:r>
              <a:rPr lang="en-US" sz="2000" i="1" dirty="0">
                <a:solidFill>
                  <a:schemeClr val="bg1"/>
                </a:solidFill>
                <a:latin typeface="Open Sans"/>
              </a:rPr>
              <a:t>Consists of five interrelated components. Twenty principles are distributed among the components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Governance and culture (5)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Strategy and objective-setting (4)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Information, communication, and reporting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0" i="0" dirty="0">
                <a:solidFill>
                  <a:schemeClr val="bg1"/>
                </a:solidFill>
                <a:effectLst/>
                <a:latin typeface="Open Sans"/>
              </a:rPr>
              <a:t>Review and revision</a:t>
            </a: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514350" indent="-514350">
              <a:buFont typeface="+mj-lt"/>
              <a:buAutoNum type="arabicPeriod"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pPr marL="0" indent="0">
              <a:buNone/>
            </a:pPr>
            <a:endParaRPr lang="en-US" sz="900" b="0" i="0" dirty="0">
              <a:solidFill>
                <a:schemeClr val="bg1"/>
              </a:solidFill>
              <a:effectLst/>
              <a:latin typeface="Open Sans"/>
            </a:endParaRPr>
          </a:p>
          <a:p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5AA22575-DD69-4978-A56F-D0C6A299F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963" y="6248034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15185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EFFDE-761C-43EA-92B6-573216E43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dirty="0">
                <a:effectLst/>
                <a:latin typeface="Open Sans"/>
              </a:rPr>
              <a:t>Strategy and objective-setting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DB9B6-1F30-4E46-860E-40D271B0E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Analyze Business Context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Define Risk Appetite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Evaluate Alternative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Formulate Business Objectives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3E3C22-02E4-48DE-8A31-6703914FF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96946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E049A-6C96-41DE-8596-6032AE13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1947"/>
            <a:ext cx="10515600" cy="1084113"/>
          </a:xfrm>
        </p:spPr>
        <p:txBody>
          <a:bodyPr/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Core Values </a:t>
            </a:r>
            <a:r>
              <a:rPr lang="en-US" dirty="0"/>
              <a:t>(4 of 5). Prior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CF8FF-03BB-48D6-88B3-4D4ED04E4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55" y="1060657"/>
            <a:ext cx="11229109" cy="51647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Organization essential beliefs about what is acceptable and what is not.</a:t>
            </a:r>
          </a:p>
          <a:p>
            <a:r>
              <a:rPr lang="en-US" dirty="0"/>
              <a:t>What they say and do.  Reflected in their actions</a:t>
            </a:r>
          </a:p>
          <a:p>
            <a:r>
              <a:rPr lang="en-US" dirty="0">
                <a:highlight>
                  <a:srgbClr val="FFFF00"/>
                </a:highlight>
              </a:rPr>
              <a:t>Mission statement and Vision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core values comprise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growth &amp; innovation, investing in future, global diversity, citizenship and sustainability, developing diversity, and global supply base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mission statement is that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our credo stems from a belief that consumers, employees and the community are all equally important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</a:p>
          <a:p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Johnson &amp; Johnson vision statement is “</a:t>
            </a:r>
            <a:r>
              <a:rPr lang="en-US" b="1" i="0" dirty="0">
                <a:solidFill>
                  <a:srgbClr val="0A0A0A"/>
                </a:solidFill>
                <a:effectLst/>
                <a:latin typeface="Rubik"/>
              </a:rPr>
              <a:t>for every person to use their unique experiences and backgrounds, together – to spark solutions that create a better, healthier world</a:t>
            </a:r>
            <a:r>
              <a:rPr lang="en-US" b="0" i="0" dirty="0">
                <a:solidFill>
                  <a:srgbClr val="0A0A0A"/>
                </a:solidFill>
                <a:effectLst/>
                <a:latin typeface="Rubik"/>
              </a:rPr>
              <a:t>.”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2A2AB-73A2-4F92-B2D9-91796D2EE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193" y="5510593"/>
            <a:ext cx="1482147" cy="1347407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47396847-B663-48B7-984B-190B6FEF6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865643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56A8F-AFBF-4EDC-82E5-A53634289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Analyze Business Context (1 of 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7AEFB-DEE4-403F-A7CE-374401452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453" y="662781"/>
            <a:ext cx="11852565" cy="5124018"/>
          </a:xfrm>
        </p:spPr>
        <p:txBody>
          <a:bodyPr>
            <a:normAutofit/>
          </a:bodyPr>
          <a:lstStyle/>
          <a:p>
            <a:r>
              <a:rPr lang="en-US" sz="2500" dirty="0"/>
              <a:t>Organization mission, visions, and core values must be supported by a strategy.</a:t>
            </a:r>
          </a:p>
          <a:p>
            <a:r>
              <a:rPr lang="en-US" sz="2500" dirty="0"/>
              <a:t>Integrate ERM with strategy to understand the risk profile related strategy and business objectives.</a:t>
            </a:r>
          </a:p>
          <a:p>
            <a:r>
              <a:rPr lang="en-US" sz="2500" dirty="0"/>
              <a:t>What is business context?</a:t>
            </a:r>
          </a:p>
          <a:p>
            <a:pPr lvl="1"/>
            <a:r>
              <a:rPr lang="en-US" sz="2500" dirty="0"/>
              <a:t>Events, relationship, trends and other factors that influence the organization’s strategy and business objectives.</a:t>
            </a:r>
          </a:p>
          <a:p>
            <a:pPr marL="914400" lvl="2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9D94846-668C-4C80-AF8D-44DAA29F8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75064"/>
              </p:ext>
            </p:extLst>
          </p:nvPr>
        </p:nvGraphicFramePr>
        <p:xfrm>
          <a:off x="346363" y="3510207"/>
          <a:ext cx="11471564" cy="2605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782">
                  <a:extLst>
                    <a:ext uri="{9D8B030D-6E8A-4147-A177-3AD203B41FA5}">
                      <a16:colId xmlns:a16="http://schemas.microsoft.com/office/drawing/2014/main" val="3563064166"/>
                    </a:ext>
                  </a:extLst>
                </a:gridCol>
                <a:gridCol w="5735782">
                  <a:extLst>
                    <a:ext uri="{9D8B030D-6E8A-4147-A177-3AD203B41FA5}">
                      <a16:colId xmlns:a16="http://schemas.microsoft.com/office/drawing/2014/main" val="3916324032"/>
                    </a:ext>
                  </a:extLst>
                </a:gridCol>
              </a:tblGrid>
              <a:tr h="392414">
                <a:tc>
                  <a:txBody>
                    <a:bodyPr/>
                    <a:lstStyle/>
                    <a:p>
                      <a:r>
                        <a:rPr lang="en-US" dirty="0"/>
                        <a:t>Internal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External Environment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51704"/>
                  </a:ext>
                </a:extLst>
              </a:tr>
              <a:tr h="369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686187"/>
                  </a:ext>
                </a:extLst>
              </a:tr>
              <a:tr h="36441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01435"/>
                  </a:ext>
                </a:extLst>
              </a:tr>
              <a:tr h="369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88932"/>
                  </a:ext>
                </a:extLst>
              </a:tr>
              <a:tr h="369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67954"/>
                  </a:ext>
                </a:extLst>
              </a:tr>
              <a:tr h="369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60725"/>
                  </a:ext>
                </a:extLst>
              </a:tr>
              <a:tr h="3694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004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F362924-D811-4C96-B5A7-84EBD07CF524}"/>
              </a:ext>
            </a:extLst>
          </p:cNvPr>
          <p:cNvSpPr txBox="1"/>
          <p:nvPr/>
        </p:nvSpPr>
        <p:spPr>
          <a:xfrm>
            <a:off x="346363" y="4216592"/>
            <a:ext cx="453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People: knowledge, skills, culture, values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6B8B9-2EBD-470D-8779-4F7A1ABDE692}"/>
              </a:ext>
            </a:extLst>
          </p:cNvPr>
          <p:cNvSpPr txBox="1"/>
          <p:nvPr/>
        </p:nvSpPr>
        <p:spPr>
          <a:xfrm flipH="1">
            <a:off x="430064" y="3858639"/>
            <a:ext cx="4730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Capital:  Assets, cash, PPE, Intangible assets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B892A8-65CC-49D3-9F45-C75CCA983641}"/>
              </a:ext>
            </a:extLst>
          </p:cNvPr>
          <p:cNvSpPr txBox="1"/>
          <p:nvPr/>
        </p:nvSpPr>
        <p:spPr>
          <a:xfrm>
            <a:off x="314035" y="4627657"/>
            <a:ext cx="6464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Process: Activities, task, processes, change in management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90C0D-813B-4EA5-9F0B-8CE3FC90D45F}"/>
              </a:ext>
            </a:extLst>
          </p:cNvPr>
          <p:cNvSpPr txBox="1"/>
          <p:nvPr/>
        </p:nvSpPr>
        <p:spPr>
          <a:xfrm>
            <a:off x="314035" y="5009713"/>
            <a:ext cx="492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Technology: New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3B41C3-842F-45CA-A2FC-00D11066E034}"/>
              </a:ext>
            </a:extLst>
          </p:cNvPr>
          <p:cNvSpPr txBox="1"/>
          <p:nvPr/>
        </p:nvSpPr>
        <p:spPr>
          <a:xfrm>
            <a:off x="6082145" y="3911858"/>
            <a:ext cx="3713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Political: Trump  Vs. Biden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C409A3-8093-481A-9019-9B032B0D06A4}"/>
              </a:ext>
            </a:extLst>
          </p:cNvPr>
          <p:cNvSpPr txBox="1"/>
          <p:nvPr/>
        </p:nvSpPr>
        <p:spPr>
          <a:xfrm>
            <a:off x="6096000" y="4245035"/>
            <a:ext cx="3777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Economic: Interest, Inflation, credit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930F7C-1790-4449-9941-A654C035D8FA}"/>
              </a:ext>
            </a:extLst>
          </p:cNvPr>
          <p:cNvSpPr txBox="1"/>
          <p:nvPr/>
        </p:nvSpPr>
        <p:spPr>
          <a:xfrm>
            <a:off x="6075795" y="4640381"/>
            <a:ext cx="6261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Social: Customer preferences, demographic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4DC775-BB42-4EDF-9E7C-6B20DDB0DF37}"/>
              </a:ext>
            </a:extLst>
          </p:cNvPr>
          <p:cNvSpPr txBox="1"/>
          <p:nvPr/>
        </p:nvSpPr>
        <p:spPr>
          <a:xfrm>
            <a:off x="6075795" y="4979863"/>
            <a:ext cx="361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Technology: AI, Big data, R&amp;D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AB25A3-BB81-4567-BEF7-48D28CB2E294}"/>
              </a:ext>
            </a:extLst>
          </p:cNvPr>
          <p:cNvSpPr txBox="1"/>
          <p:nvPr/>
        </p:nvSpPr>
        <p:spPr>
          <a:xfrm>
            <a:off x="6096000" y="5362485"/>
            <a:ext cx="4469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Legal: Laws, regulations, industry regulation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6AF350-46D1-424E-ACF2-8F3F3FCE2EA8}"/>
              </a:ext>
            </a:extLst>
          </p:cNvPr>
          <p:cNvSpPr txBox="1"/>
          <p:nvPr/>
        </p:nvSpPr>
        <p:spPr>
          <a:xfrm>
            <a:off x="6075795" y="5752811"/>
            <a:ext cx="544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Environmental: Climate Change, natural catastrophe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C6F626DF-2BA8-44BD-9098-812B72E5E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4091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2BB3-6162-4FCA-8914-A91152A64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 of Business Context (1 of 4)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2E3AF95-56C2-46F0-B98C-60257CD469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7956028"/>
              </p:ext>
            </p:extLst>
          </p:nvPr>
        </p:nvGraphicFramePr>
        <p:xfrm>
          <a:off x="838200" y="1825624"/>
          <a:ext cx="10515597" cy="3081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56737436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756901067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091889073"/>
                    </a:ext>
                  </a:extLst>
                </a:gridCol>
              </a:tblGrid>
              <a:tr h="6102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743024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Changes occurs rapidly &amp; unanticipated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13625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74949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35284"/>
                  </a:ext>
                </a:extLst>
              </a:tr>
              <a:tr h="61023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2186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92ADD74-9542-4922-9D8D-B2A1F567968C}"/>
              </a:ext>
            </a:extLst>
          </p:cNvPr>
          <p:cNvSpPr txBox="1"/>
          <p:nvPr/>
        </p:nvSpPr>
        <p:spPr>
          <a:xfrm>
            <a:off x="1365825" y="2586077"/>
            <a:ext cx="2542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 Barriers of Entry.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A5470-0FFC-4575-A8B6-89C0F88887F3}"/>
              </a:ext>
            </a:extLst>
          </p:cNvPr>
          <p:cNvSpPr txBox="1"/>
          <p:nvPr/>
        </p:nvSpPr>
        <p:spPr>
          <a:xfrm>
            <a:off x="5292436" y="1903130"/>
            <a:ext cx="160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A31ED-49C1-4918-92F2-76803508E7BD}"/>
              </a:ext>
            </a:extLst>
          </p:cNvPr>
          <p:cNvSpPr txBox="1"/>
          <p:nvPr/>
        </p:nvSpPr>
        <p:spPr>
          <a:xfrm>
            <a:off x="8751456" y="1903130"/>
            <a:ext cx="160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Unpredictable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CE0662-8F2D-47E9-8D75-1687F4CB756F}"/>
              </a:ext>
            </a:extLst>
          </p:cNvPr>
          <p:cNvSpPr txBox="1"/>
          <p:nvPr/>
        </p:nvSpPr>
        <p:spPr>
          <a:xfrm>
            <a:off x="1833417" y="1978025"/>
            <a:ext cx="160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Dynamic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945A1D-18B9-4A25-9B0B-6853EA20B9FF}"/>
              </a:ext>
            </a:extLst>
          </p:cNvPr>
          <p:cNvSpPr txBox="1"/>
          <p:nvPr/>
        </p:nvSpPr>
        <p:spPr>
          <a:xfrm>
            <a:off x="4824843" y="2385277"/>
            <a:ext cx="25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Interdependencies and interconnections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0D5F4B-4549-49EB-8575-BB71819FE087}"/>
              </a:ext>
            </a:extLst>
          </p:cNvPr>
          <p:cNvSpPr txBox="1"/>
          <p:nvPr/>
        </p:nvSpPr>
        <p:spPr>
          <a:xfrm>
            <a:off x="1275771" y="3105833"/>
            <a:ext cx="25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Changing risk can appear anytime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3E77E9-879C-43EF-95D9-669D51A7DF05}"/>
              </a:ext>
            </a:extLst>
          </p:cNvPr>
          <p:cNvSpPr txBox="1"/>
          <p:nvPr/>
        </p:nvSpPr>
        <p:spPr>
          <a:xfrm>
            <a:off x="4917783" y="3042968"/>
            <a:ext cx="25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Transnational Companies  across the world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7A4EE0-7E15-482E-ADF7-081F2DA14308}"/>
              </a:ext>
            </a:extLst>
          </p:cNvPr>
          <p:cNvSpPr txBox="1"/>
          <p:nvPr/>
        </p:nvSpPr>
        <p:spPr>
          <a:xfrm>
            <a:off x="4917783" y="3683851"/>
            <a:ext cx="25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Unique External Environmental Factors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350A6003-D68A-46EF-939E-CE46CBBB7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8138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326B3-0D6D-42BD-A1D7-546C62A96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-28430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Define Risk Appetite 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CDA1F-BAC4-4E91-90A5-9CBBADE8C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10333"/>
            <a:ext cx="12039599" cy="603683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Risk:  The Possibility that events that will occur and affect the achievement of the strategy and business objectives.</a:t>
            </a:r>
          </a:p>
          <a:p>
            <a:pPr lvl="1"/>
            <a:r>
              <a:rPr lang="en-US" dirty="0"/>
              <a:t>Restaurant, airline, beachfront property</a:t>
            </a:r>
          </a:p>
          <a:p>
            <a:r>
              <a:rPr lang="en-US" dirty="0"/>
              <a:t>What is risk appetite?</a:t>
            </a:r>
          </a:p>
          <a:p>
            <a:pPr lvl="1"/>
            <a:r>
              <a:rPr lang="en-US" dirty="0"/>
              <a:t>How much risk you are willing to take on (accept)</a:t>
            </a:r>
          </a:p>
          <a:p>
            <a:r>
              <a:rPr lang="en-US" dirty="0"/>
              <a:t>Risk is considered within the context of mission, vision, culture, prior strategy and risk capacity (maximum risk).</a:t>
            </a:r>
          </a:p>
          <a:p>
            <a:r>
              <a:rPr lang="en-US" dirty="0"/>
              <a:t>Risk can be expressed </a:t>
            </a:r>
          </a:p>
          <a:p>
            <a:pPr lvl="1"/>
            <a:r>
              <a:rPr lang="en-US" dirty="0"/>
              <a:t>qualitatively (low, medium, high).</a:t>
            </a:r>
          </a:p>
          <a:p>
            <a:pPr lvl="1"/>
            <a:r>
              <a:rPr lang="en-US" dirty="0"/>
              <a:t>Quantitively (% of sales, standard deviation, beta etc.)</a:t>
            </a:r>
          </a:p>
          <a:p>
            <a:pPr lvl="3"/>
            <a:r>
              <a:rPr lang="en-US" dirty="0"/>
              <a:t>1% of </a:t>
            </a:r>
          </a:p>
          <a:p>
            <a:r>
              <a:rPr lang="en-US" dirty="0"/>
              <a:t>Risk Inventory: All identified risks that effect that effects strategy and business objectives</a:t>
            </a:r>
          </a:p>
          <a:p>
            <a:r>
              <a:rPr lang="en-US" dirty="0"/>
              <a:t>Inherent Risk: is the risk in the absence of management action to curtail/reduce the risk.</a:t>
            </a:r>
          </a:p>
          <a:p>
            <a:pPr lvl="1"/>
            <a:r>
              <a:rPr lang="en-US" dirty="0"/>
              <a:t>Actual Residual risk: remain after management action to later its severity</a:t>
            </a:r>
          </a:p>
          <a:p>
            <a:r>
              <a:rPr lang="en-US" dirty="0"/>
              <a:t>The board approves risk appetite and communicate throughout the organization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25E3230-17E0-4912-991D-7431155C6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18831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1DE5-B879-4197-A3FB-E358C473A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91" y="-2444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Evaluate Alternative Strategies 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183A2-8EEE-41EA-A9B8-1465FA8BB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654" y="859415"/>
            <a:ext cx="11755581" cy="5416694"/>
          </a:xfrm>
        </p:spPr>
        <p:txBody>
          <a:bodyPr>
            <a:normAutofit fontScale="77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organization evaluates 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/>
              </a:rPr>
              <a:t>alternative strategies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and their effects 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 the risk profile 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  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must be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aligned with its mission, vision, core values, and risk appetite 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How?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scenario analysis. Sales increase or decrease by certain percentage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SWOT (Strengths-Weaknesses-Opportunities-Threats) analysis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 competitor analysis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Strategy should be changed if it fails to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create, realize, or preserve value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What is create value?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Benefit &gt; Cost.  NPV.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What is realize?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Benefit is transfer to shareholder “cash out”.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What is Preserve?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Sustaining the company resources (maintenance, R&amp;D)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Value Eroded: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When management don’t produce/or create value.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0D79495-B2CF-4081-AD4D-13F94EC93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7504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A1AE7-07CD-4FF3-92A8-95A1A877C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90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Formulate Business Objectives (4 of 4)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5A740-5162-4E2E-A9F5-B71F782F7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09" y="1022062"/>
            <a:ext cx="10764982" cy="5101648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Within risk appetite and core value, mission statement and vision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Formulate 4 Types of Business Objectives: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Strategic Objectives. (big picture) Mission statement. Direction.  	Conquer new market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Operational Objectives (day to day operation) Effective use of resources</a:t>
            </a:r>
          </a:p>
          <a:p>
            <a:pPr marL="914400" lvl="2" indent="0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 	Reduce employee turnover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Reporting:  Financial internal and external. Reliable, Accurate, Objective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Compliance:  Laws, regulation, company policies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Business objectives should be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specific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measurable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observable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obtainable</a:t>
            </a:r>
          </a:p>
          <a:p>
            <a:pPr marL="0" indent="0" algn="l">
              <a:buNone/>
            </a:pP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DECD190-EE95-49BC-9807-45C448C58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303916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 Visit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50013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854</Words>
  <Application>Microsoft Office PowerPoint</Application>
  <PresentationFormat>Widescreen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Open Sans</vt:lpstr>
      <vt:lpstr>Rubik</vt:lpstr>
      <vt:lpstr>Wingdings</vt:lpstr>
      <vt:lpstr>Office Theme</vt:lpstr>
      <vt:lpstr>COSO Enterprise Risk Management (ERM) Integrated Framework</vt:lpstr>
      <vt:lpstr>Strategy and objective-setting</vt:lpstr>
      <vt:lpstr>Core Values (4 of 5). Prior session</vt:lpstr>
      <vt:lpstr>Analyze Business Context (1 of 4) </vt:lpstr>
      <vt:lpstr>Type of Business Context (1 of 4)</vt:lpstr>
      <vt:lpstr>Define Risk Appetite (2 of 4)</vt:lpstr>
      <vt:lpstr>Evaluate Alternative Strategies (3 of 4)</vt:lpstr>
      <vt:lpstr>Formulate Business Objectives (4 of 4)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Khoury</cp:lastModifiedBy>
  <cp:revision>13</cp:revision>
  <dcterms:created xsi:type="dcterms:W3CDTF">2021-02-06T14:33:28Z</dcterms:created>
  <dcterms:modified xsi:type="dcterms:W3CDTF">2021-12-28T21:23:14Z</dcterms:modified>
</cp:coreProperties>
</file>