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1355CD-BF52-4C3B-A294-55D5162A80AD}" v="1894" dt="2021-02-16T15:35:02.4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8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A3DA-FCCA-40EE-B593-2C5836EC3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6E103-7345-43C7-9E27-01278F609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2295F-89D9-46F5-A723-0921809E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C5D8C-3A7D-4D05-B670-C7B12810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E2A91-E659-4140-8AFC-FAAE76D5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1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F51DA-3589-46C2-80B5-13B169C9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D614E-7873-429D-9A7F-E43749BB4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CC7D4-6C7E-4924-B385-E83F93F64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B242E-68DC-4863-BFB4-64BE9F91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DF3A-B35F-4814-AFC2-FBA9FD5F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1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0924-7961-468E-837B-0AFB7EED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D7E32-38F7-4833-9DC3-33667555A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BD27B-6B27-4395-BE84-71349C2F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A69DA-BED3-4E7A-AAA4-3C5DD1CAC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45530-134E-4FCA-8A42-2BD29048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6C1E-2832-485C-8EFA-E3C26C35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095C2-DCB1-4CC8-A9A9-1770098E7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114A0-4107-49A0-8CD2-5B9BC9CDF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20522-166B-44F7-9037-5F0639FE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A3705-0D55-4AAB-94C4-AC44B742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0E56C-2BF5-4977-99B0-D35E8C4D3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3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367A1-94E7-4BAA-9068-4899FAB0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88317-BB01-4B28-B7CB-17893F55F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D8DE5-9225-41BF-89BF-D4295B6E7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D3528-CDBE-4BCC-9D1D-854E25633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E090A-D456-4A86-8857-B50C0FF1A7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0531C-A284-426D-A54F-E3D4D8F1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282B5F-5B46-406A-A77A-6243315A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35106-A710-4934-A31E-B1E16D0E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4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5E6-E00B-4426-A9EE-E3AF0720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13A38C-F85E-4AB2-87F0-A3F18039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D8371-AE51-4737-AE2C-97F3904C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B69EE-60FB-4FCA-B05F-8C3646D0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1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9C93F-E3A3-4821-9EF8-912A009E5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90EABB-8255-4B9D-8A5B-EC6F17BF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65491-26C5-47A7-A3C7-7C4F8E9B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0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110F-E588-4299-A84D-31E84484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3303D-5026-4310-BB73-DE1BBD25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8ADCA-F51F-4F79-ABA3-C4EBF9A36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A727A-422B-4AC7-99A2-FC6C0ED1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C852A-DA88-409D-9182-B81088F4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55BAC-4B6F-453F-8F26-486A414E4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2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F97C-808C-4E8F-B99C-77AB3D36B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83BF1-E554-4923-9F34-C32136DA5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F8C78-AF58-4B22-87CE-6EA1C2F89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896B5-B4AA-497A-A8FD-8689FB36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8A1C6-E93F-49C8-AC22-B672CB64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467D6-62EC-410B-9EF2-00CC96C0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1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87177-FB95-4447-ABB4-7A60474D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B6735-5D88-43DC-8C4D-607464311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8D2E4-4966-49AE-A9EA-4BD5A0457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344EE-EF5C-4A9E-A4F2-23BE2E60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41CAE-891F-44E0-9F22-A5AA5181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9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162348-46F2-4EC4-AFCC-3EFBC98B0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A44C8-47C3-474A-83DC-A67F0A5B1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90AB0-8333-4DFF-A1D4-311AF031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E07A3-5F08-459D-9528-2301ABEB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E4E2A-F245-4868-9DE1-5C3B965B2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2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E6EA7-AC8C-4E6A-9C02-1CC86D4F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76C55-C8E2-44B8-94A6-5FE931B0A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75C9B-EDA2-4D3C-A8E0-C1D01C902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A51EE-A22E-4F6B-9B3A-793BE4C88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072C1-CAAD-4E59-815A-27C6E0FC1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7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79795F5-B514-4274-A8B9-047849753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5" r="1" b="1"/>
          <a:stretch/>
        </p:blipFill>
        <p:spPr>
          <a:xfrm>
            <a:off x="297931" y="85254"/>
            <a:ext cx="10851111" cy="3508437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E1EA2-6A59-4008-875A-70EB1039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96" y="3703690"/>
            <a:ext cx="2938959" cy="2129586"/>
          </a:xfrm>
          <a:noFill/>
        </p:spPr>
        <p:txBody>
          <a:bodyPr anchor="t">
            <a:normAutofit fontScale="90000"/>
          </a:bodyPr>
          <a:lstStyle/>
          <a:p>
            <a:r>
              <a:rPr lang="en-US" sz="3700" dirty="0">
                <a:solidFill>
                  <a:schemeClr val="bg1"/>
                </a:solidFill>
              </a:rPr>
              <a:t>COSO Enterprise Risk Management (ERM) Integrated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CF08-3407-458E-8DD2-B686F31E3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318" y="3678944"/>
            <a:ext cx="9071484" cy="2972930"/>
          </a:xfrm>
          <a:noFill/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ERM is defined as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The culture, capabilities, and practices, integrated with strategy-setting and performance, that organizations rely on to manage risk in creating, preserving, and realizing value.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Consists of five interrelated components. Twenty principles are distributed among the components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Governance and culture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Strategy and objective-setting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Performance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Information, communication, and reporting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Review and revision</a:t>
            </a: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9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7C707-B58B-4AE6-BCE4-4F0F79985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Governance and culture (1 of 5)</a:t>
            </a:r>
            <a:br>
              <a:rPr lang="en-US" b="0" i="0" dirty="0">
                <a:solidFill>
                  <a:srgbClr val="000000"/>
                </a:solidFill>
                <a:effectLst/>
                <a:latin typeface="Open San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27A52-185D-4FC7-8914-CEA1ABD02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Five Principles: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Oversight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Operating Structure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Culture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Core Value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Attract, Develop and Retain Staff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B09D4A3-7254-4F28-B01F-A95A02A89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22010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3CE7-38EB-455A-AFE6-4EC57DDE8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29"/>
            <a:ext cx="10515600" cy="1325563"/>
          </a:xfrm>
        </p:spPr>
        <p:txBody>
          <a:bodyPr/>
          <a:lstStyle/>
          <a:p>
            <a:pPr algn="ctr"/>
            <a:r>
              <a:rPr lang="en-US"/>
              <a:t>Board Oversight (1 of 5)</a:t>
            </a:r>
            <a:br>
              <a:rPr 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D605E-DCCB-4C8C-9182-BB1518FBC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649" y="649128"/>
            <a:ext cx="10666824" cy="56546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Independent and competent</a:t>
            </a:r>
          </a:p>
          <a:p>
            <a:pPr marL="0" indent="0">
              <a:buNone/>
            </a:pPr>
            <a:r>
              <a:rPr lang="en-US"/>
              <a:t>Independent: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No financial interest in the entity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Should not have executive power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Conflict of interest (member of another board)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Material contractual obligation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Personal relationship with key shareholders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Extending period of time (new set of eyes)</a:t>
            </a:r>
          </a:p>
          <a:p>
            <a:pPr marL="0" indent="0">
              <a:buNone/>
            </a:pPr>
            <a:r>
              <a:rPr lang="en-US"/>
              <a:t>Competent: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Should have necessary skills, experience and business industry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Understand business context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/>
              <a:t>Understand organization biases</a:t>
            </a:r>
          </a:p>
          <a:p>
            <a:pPr marL="457200" lvl="1" indent="0">
              <a:buNone/>
            </a:pPr>
            <a:r>
              <a:rPr lang="en-US"/>
              <a:t>	Bully CEO</a:t>
            </a:r>
          </a:p>
          <a:p>
            <a:pPr marL="457200" lvl="1" indent="0">
              <a:buNone/>
            </a:pPr>
            <a:r>
              <a:rPr lang="en-US"/>
              <a:t>	Reliance on data to make decision</a:t>
            </a:r>
          </a:p>
          <a:p>
            <a:pPr marL="457200" lvl="1" indent="0">
              <a:buNone/>
            </a:pPr>
            <a:r>
              <a:rPr lang="en-US"/>
              <a:t>	Challenge established norms</a:t>
            </a:r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150FA-6B75-437C-B863-6AB676FF5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152" y="941603"/>
            <a:ext cx="3887696" cy="2448358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A7ED0613-7FA5-4561-8E17-2D9EB7DF9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84252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3CE7-38EB-455A-AFE6-4EC57DDE8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2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Board Oversight (1 of 5)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D605E-DCCB-4C8C-9182-BB1518FBC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649" y="746110"/>
            <a:ext cx="10515600" cy="6180470"/>
          </a:xfrm>
        </p:spPr>
        <p:txBody>
          <a:bodyPr>
            <a:normAutofit/>
          </a:bodyPr>
          <a:lstStyle/>
          <a:p>
            <a:r>
              <a:rPr lang="en-US" dirty="0"/>
              <a:t>Responsible for risk oversight.  </a:t>
            </a:r>
          </a:p>
          <a:p>
            <a:pPr lvl="1"/>
            <a:r>
              <a:rPr lang="en-US" dirty="0"/>
              <a:t>Set the tone</a:t>
            </a:r>
          </a:p>
          <a:p>
            <a:pPr lvl="1"/>
            <a:r>
              <a:rPr lang="en-US" dirty="0"/>
              <a:t>Company mind set.</a:t>
            </a:r>
          </a:p>
          <a:p>
            <a:r>
              <a:rPr lang="en-US" dirty="0"/>
              <a:t>Make management responsible and accountable</a:t>
            </a:r>
          </a:p>
          <a:p>
            <a:pPr lvl="1"/>
            <a:r>
              <a:rPr lang="en-US" dirty="0"/>
              <a:t>Create subcommittee to delegate certain aspects</a:t>
            </a:r>
          </a:p>
          <a:p>
            <a:pPr lvl="2"/>
            <a:r>
              <a:rPr lang="en-US" dirty="0"/>
              <a:t>Risk Committee</a:t>
            </a:r>
          </a:p>
          <a:p>
            <a:pPr lvl="2"/>
            <a:r>
              <a:rPr lang="en-US" dirty="0"/>
              <a:t>Compensation committee</a:t>
            </a:r>
          </a:p>
          <a:p>
            <a:pPr lvl="2"/>
            <a:r>
              <a:rPr lang="en-US" dirty="0"/>
              <a:t>Recruiting committee</a:t>
            </a:r>
          </a:p>
          <a:p>
            <a:r>
              <a:rPr lang="en-US" dirty="0"/>
              <a:t>Review and challenging decision related to strategy:</a:t>
            </a:r>
          </a:p>
          <a:p>
            <a:pPr lvl="1"/>
            <a:r>
              <a:rPr lang="en-US" dirty="0"/>
              <a:t>Risk Appetite</a:t>
            </a:r>
          </a:p>
          <a:p>
            <a:pPr lvl="1"/>
            <a:r>
              <a:rPr lang="en-US" dirty="0"/>
              <a:t>Merger and acquisition</a:t>
            </a:r>
          </a:p>
          <a:p>
            <a:pPr lvl="1"/>
            <a:r>
              <a:rPr lang="en-US" dirty="0"/>
              <a:t>Approve top management compensation</a:t>
            </a:r>
          </a:p>
          <a:p>
            <a:pPr lvl="1"/>
            <a:r>
              <a:rPr lang="en-US" dirty="0"/>
              <a:t>Stakeholder relations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7AB7C-15C8-49F3-8D8C-9F21A6E13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552" y="891652"/>
            <a:ext cx="3887696" cy="2448358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CAEED74-D5DF-44E9-A7CF-1F15FA760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99403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3CE7-38EB-455A-AFE6-4EC57DDE8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92" y="-6619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Operating Structures (2 of 5)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D605E-DCCB-4C8C-9182-BB1518FBC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44" y="596586"/>
            <a:ext cx="12020911" cy="57869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How the entity is organized and carries out its day-to-day operations.</a:t>
            </a:r>
          </a:p>
          <a:p>
            <a:pPr lvl="1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Centralized versus decentralized</a:t>
            </a:r>
          </a:p>
          <a:p>
            <a:pPr lvl="1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Legal structure 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determines how the entity operates</a:t>
            </a:r>
          </a:p>
          <a:p>
            <a:pPr marL="914400" lvl="2" indent="0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ingle legal entity or as multiple, distinct legal entities. (J&amp;J)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2.The management structure establishes reporting lines </a:t>
            </a:r>
          </a:p>
          <a:p>
            <a:pPr marL="1371600" lvl="3" indent="0">
              <a:buNone/>
            </a:pPr>
            <a:r>
              <a:rPr lang="en-US" sz="2400" dirty="0">
                <a:solidFill>
                  <a:srgbClr val="000000"/>
                </a:solidFill>
                <a:latin typeface="Open Sans"/>
              </a:rPr>
              <a:t>Direct reporting versus secondary reporting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Factors to consider when establishing and evaluating operating structures include the entity’s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Strategy and business objectives, including related risks;</a:t>
            </a:r>
          </a:p>
          <a:p>
            <a:pPr lvl="3"/>
            <a:r>
              <a:rPr lang="en-US" dirty="0">
                <a:solidFill>
                  <a:srgbClr val="000000"/>
                </a:solidFill>
                <a:latin typeface="Open Sans"/>
              </a:rPr>
              <a:t>Strategy: communicate how organization achieve its mission</a:t>
            </a:r>
          </a:p>
          <a:p>
            <a:pPr lvl="3"/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Business objective: steps taken to achieve the strategy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Nature, size , and geographic distribution;</a:t>
            </a:r>
          </a:p>
          <a:p>
            <a:pPr lvl="3"/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Nature:  Online or brick and mortar</a:t>
            </a:r>
          </a:p>
          <a:p>
            <a:pPr lvl="3"/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Large, medium or small</a:t>
            </a:r>
          </a:p>
          <a:p>
            <a:pPr lvl="3"/>
            <a:r>
              <a:rPr lang="en-US" dirty="0">
                <a:solidFill>
                  <a:srgbClr val="000000"/>
                </a:solidFill>
                <a:latin typeface="Open Sans"/>
              </a:rPr>
              <a:t>Local or international</a:t>
            </a: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Assignment of authority, accountability, and responsibility at all levels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Types of reporting lines and communication channels; and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Reporting requirements (e.g., financial, tax, regulatory, and contractual).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EEFF5B-FE0E-45FB-BAE7-9E18EE503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5918" y="4150999"/>
            <a:ext cx="1812661" cy="1647874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3E9FAD1-6106-4D5B-A8E4-B72C09B21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8946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8712E-8B2C-4A3F-A029-392B5EAF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438" y="-16971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Culture (3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595F7-9960-485E-BDA2-A0EA40F42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116" y="1054999"/>
            <a:ext cx="11665919" cy="543781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board and management are responsible for defining culture.</a:t>
            </a:r>
          </a:p>
          <a:p>
            <a:r>
              <a:rPr lang="en-US" dirty="0"/>
              <a:t>Culture is shaped by internal and external factors (aggressive or conservative)</a:t>
            </a:r>
          </a:p>
          <a:p>
            <a:r>
              <a:rPr lang="en-US" dirty="0"/>
              <a:t>Internal factors:</a:t>
            </a:r>
          </a:p>
          <a:p>
            <a:pPr lvl="1"/>
            <a:r>
              <a:rPr lang="en-US" dirty="0"/>
              <a:t>The level of judgment and autonomy allowed to personnel  </a:t>
            </a:r>
          </a:p>
          <a:p>
            <a:pPr lvl="2"/>
            <a:r>
              <a:rPr lang="en-US" dirty="0"/>
              <a:t>Salespeople</a:t>
            </a:r>
          </a:p>
          <a:p>
            <a:pPr lvl="1"/>
            <a:r>
              <a:rPr lang="en-US" dirty="0"/>
              <a:t>Standards and rules (formal or informal)</a:t>
            </a:r>
          </a:p>
          <a:p>
            <a:pPr lvl="2"/>
            <a:r>
              <a:rPr lang="en-US" dirty="0"/>
              <a:t>Health Companies going to cloud (risk of privacy)</a:t>
            </a:r>
          </a:p>
          <a:p>
            <a:pPr lvl="1"/>
            <a:r>
              <a:rPr lang="en-US" dirty="0"/>
              <a:t>The reward system in place (Wells Fargo)</a:t>
            </a:r>
          </a:p>
          <a:p>
            <a:r>
              <a:rPr lang="en-US" dirty="0"/>
              <a:t>External factors include  </a:t>
            </a:r>
          </a:p>
          <a:p>
            <a:pPr lvl="1"/>
            <a:r>
              <a:rPr lang="en-US" dirty="0"/>
              <a:t>Legal requirements </a:t>
            </a:r>
          </a:p>
          <a:p>
            <a:pPr lvl="1"/>
            <a:r>
              <a:rPr lang="en-US" dirty="0"/>
              <a:t>Expectations of stakeholders such customers and investors (image).</a:t>
            </a:r>
          </a:p>
          <a:p>
            <a:r>
              <a:rPr lang="en-US" dirty="0"/>
              <a:t>Risk Culture (profile):  How much you can tolerate?   </a:t>
            </a:r>
          </a:p>
          <a:p>
            <a:pPr lvl="1"/>
            <a:r>
              <a:rPr lang="en-US" dirty="0"/>
              <a:t>Risk Averse:  R</a:t>
            </a:r>
            <a:r>
              <a:rPr lang="en-US" b="0" i="0" dirty="0">
                <a:solidFill>
                  <a:srgbClr val="202124"/>
                </a:solidFill>
                <a:effectLst/>
                <a:latin typeface="Roboto"/>
              </a:rPr>
              <a:t>eluctant to take risks. Conservative. Established. Nuclear Power Plant.</a:t>
            </a:r>
          </a:p>
          <a:p>
            <a:pPr lvl="1"/>
            <a:r>
              <a:rPr lang="en-US" b="0" i="0" dirty="0">
                <a:solidFill>
                  <a:srgbClr val="202124"/>
                </a:solidFill>
                <a:effectLst/>
                <a:latin typeface="Roboto"/>
              </a:rPr>
              <a:t>Risk neutral:  seek highest return regardless of risk assumed (not common)</a:t>
            </a:r>
            <a:endParaRPr lang="en-US" dirty="0"/>
          </a:p>
          <a:p>
            <a:pPr lvl="1"/>
            <a:r>
              <a:rPr lang="en-US" dirty="0"/>
              <a:t>Risk aggressive: </a:t>
            </a:r>
            <a:r>
              <a:rPr lang="en-US" b="0" i="0" dirty="0">
                <a:solidFill>
                  <a:srgbClr val="202124"/>
                </a:solidFill>
                <a:effectLst/>
                <a:latin typeface="Roboto"/>
              </a:rPr>
              <a:t>willing to </a:t>
            </a:r>
            <a:r>
              <a:rPr lang="en-US" b="1" i="0" dirty="0">
                <a:solidFill>
                  <a:srgbClr val="202124"/>
                </a:solidFill>
                <a:effectLst/>
                <a:latin typeface="Roboto"/>
              </a:rPr>
              <a:t>risk</a:t>
            </a:r>
            <a:r>
              <a:rPr lang="en-US" b="0" i="0" dirty="0">
                <a:solidFill>
                  <a:srgbClr val="202124"/>
                </a:solidFill>
                <a:effectLst/>
                <a:latin typeface="Roboto"/>
              </a:rPr>
              <a:t> more for the possibility of better returns. Early growth, start up.</a:t>
            </a:r>
          </a:p>
          <a:p>
            <a:pPr lvl="1"/>
            <a:r>
              <a:rPr lang="en-US" dirty="0">
                <a:solidFill>
                  <a:srgbClr val="202124"/>
                </a:solidFill>
                <a:latin typeface="Roboto"/>
              </a:rPr>
              <a:t>Capital structure:  Debt versus equity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27D4EF-BE62-4BE9-8169-A81D5E64E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5733" y="2510790"/>
            <a:ext cx="2456320" cy="161925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9D9287D2-F9A5-44C4-A891-76EC235FA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65490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E049A-6C96-41DE-8596-6032AE13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1947"/>
            <a:ext cx="10515600" cy="1084113"/>
          </a:xfrm>
        </p:spPr>
        <p:txBody>
          <a:bodyPr/>
          <a:lstStyle/>
          <a:p>
            <a:pPr algn="ctr"/>
            <a:r>
              <a:rPr lang="en-US" dirty="0"/>
              <a:t>Core Values (4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CF8FF-03BB-48D6-88B3-4D4ED04E4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255" y="1060657"/>
            <a:ext cx="11229109" cy="51647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Organization essential beliefs about what is acceptable and what is not.</a:t>
            </a:r>
          </a:p>
          <a:p>
            <a:r>
              <a:rPr lang="en-US" dirty="0"/>
              <a:t>What they say and do.  Reflected in their actions</a:t>
            </a:r>
          </a:p>
          <a:p>
            <a:r>
              <a:rPr lang="en-US" dirty="0"/>
              <a:t>Mission statement and Vision</a:t>
            </a:r>
          </a:p>
          <a:p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Johnson &amp; Johnson core values comprise “</a:t>
            </a:r>
            <a:r>
              <a:rPr lang="en-US" b="1" i="0" dirty="0">
                <a:solidFill>
                  <a:srgbClr val="0A0A0A"/>
                </a:solidFill>
                <a:effectLst/>
                <a:latin typeface="Rubik"/>
              </a:rPr>
              <a:t>growth &amp; innovation, investing in future, global diversity, citizenship and sustainability, developing diversity, and global supply base</a:t>
            </a:r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.”</a:t>
            </a:r>
          </a:p>
          <a:p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Johnson &amp; Johnson mission statement is that “</a:t>
            </a:r>
            <a:r>
              <a:rPr lang="en-US" b="1" i="0" dirty="0">
                <a:solidFill>
                  <a:srgbClr val="0A0A0A"/>
                </a:solidFill>
                <a:effectLst/>
                <a:latin typeface="Rubik"/>
              </a:rPr>
              <a:t>our credo stems from a belief that consumers, employees and the community are all equally important</a:t>
            </a:r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.”</a:t>
            </a:r>
          </a:p>
          <a:p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Johnson &amp; Johnson vision statement is “</a:t>
            </a:r>
            <a:r>
              <a:rPr lang="en-US" b="1" i="0" dirty="0">
                <a:solidFill>
                  <a:srgbClr val="0A0A0A"/>
                </a:solidFill>
                <a:effectLst/>
                <a:latin typeface="Rubik"/>
              </a:rPr>
              <a:t>for every person to use their unique experiences and backgrounds, together – to spark solutions that create a better, healthier world</a:t>
            </a:r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.”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02A2AB-73A2-4F92-B2D9-91796D2EE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193" y="5510593"/>
            <a:ext cx="1482147" cy="1347407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47396847-B663-48B7-984B-190B6FEF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30814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26C01-A82A-4C13-87EF-0BEB36966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Attract, Develop and Retain Staff (5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F6504-F65A-4CE1-A6DC-C96950ABE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1825625"/>
            <a:ext cx="11457709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BOD selects CEO, CFO Top management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	Hiring Committee 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Management is responsible for defining the human capital necessary (the needed competencies) to achieve strategy and business objectives.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 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/>
              </a:rPr>
              <a:t>human resources function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 assists management in developing competency requirements through processes that attract, train, mentor, evaluate, reward, and retain competent individuals.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0FCB391-7180-4D29-9A03-298CA65BD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8108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79795F5-B514-4274-A8B9-047849753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5" r="1" b="1"/>
          <a:stretch/>
        </p:blipFill>
        <p:spPr>
          <a:xfrm>
            <a:off x="297931" y="85254"/>
            <a:ext cx="10851111" cy="3508437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E1EA2-6A59-4008-875A-70EB1039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96" y="3703690"/>
            <a:ext cx="2938959" cy="2129586"/>
          </a:xfrm>
          <a:noFill/>
        </p:spPr>
        <p:txBody>
          <a:bodyPr anchor="t">
            <a:normAutofit fontScale="90000"/>
          </a:bodyPr>
          <a:lstStyle/>
          <a:p>
            <a:r>
              <a:rPr lang="en-US" sz="3700" dirty="0">
                <a:solidFill>
                  <a:schemeClr val="bg1"/>
                </a:solidFill>
              </a:rPr>
              <a:t>COSO Enterprise Risk Management (ERM) Integrated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CF08-3407-458E-8DD2-B686F31E3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318" y="3678944"/>
            <a:ext cx="9071484" cy="2972930"/>
          </a:xfrm>
          <a:noFill/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ERM is defined as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The culture, capabilities, and practices, integrated with strategy-setting and performance, that organizations rely on to manage risk in creating, preserving, and realizing value.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Consists of five interrelated components. Twenty principles are distributed among the components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Governance and culture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Strategy and objective-setting (4)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Performance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Information, communication, and reporting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Review and revision</a:t>
            </a: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150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889</Words>
  <Application>Microsoft Office PowerPoint</Application>
  <PresentationFormat>Widescreen</PresentationFormat>
  <Paragraphs>121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Open Sans</vt:lpstr>
      <vt:lpstr>Roboto</vt:lpstr>
      <vt:lpstr>Rubik</vt:lpstr>
      <vt:lpstr>Wingdings</vt:lpstr>
      <vt:lpstr>Office Theme</vt:lpstr>
      <vt:lpstr>COSO Enterprise Risk Management (ERM) Integrated Framework</vt:lpstr>
      <vt:lpstr>Governance and culture (1 of 5) </vt:lpstr>
      <vt:lpstr>Board Oversight (1 of 5) </vt:lpstr>
      <vt:lpstr>Board Oversight (1 of 5) </vt:lpstr>
      <vt:lpstr>Operating Structures (2 of 5) </vt:lpstr>
      <vt:lpstr>Culture (3 of 5)</vt:lpstr>
      <vt:lpstr>Core Values (4 of 5)</vt:lpstr>
      <vt:lpstr>Attract, Develop and Retain Staff (5 of 5)</vt:lpstr>
      <vt:lpstr>COSO Enterprise Risk Management (ERM) Integrated Framework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Charbel Khoury</cp:lastModifiedBy>
  <cp:revision>12</cp:revision>
  <dcterms:created xsi:type="dcterms:W3CDTF">2021-02-06T14:33:28Z</dcterms:created>
  <dcterms:modified xsi:type="dcterms:W3CDTF">2021-12-28T21:22:26Z</dcterms:modified>
</cp:coreProperties>
</file>