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1" y="6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AE38-487F-D1F7-AB08-8E7E4EFDBA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8523F-CE86-E32E-D988-77248FE74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FD725-0441-DB14-CDF1-26D63CC4D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713F8-1958-4695-BFE6-4D48734FE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03B24-2C63-3852-3EA9-20C251B9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4E15-BD0A-19FB-9504-C2B70687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0B661-6FCD-02C1-6648-D03104765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CF0A1-DD58-5185-FC1E-B14622C4B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FC11E-3EEB-39ED-5AED-F8D3C1D0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F0256-AB19-63DB-80D9-374DCA3F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9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F2722-FCAF-708E-780D-67058538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705F0-0D2D-503D-A2E9-E91EA5B82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187C9-1961-AF5D-35B5-B7D35A63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10B89-810A-9B14-EDB5-7ADC34CF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4E2B7-126D-64D8-4F06-CBB71CF6E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4F4C1-E963-6EB3-8D23-D387B4A2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0EDB-CABA-51F1-A100-7813919E4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5D8381-85F3-37BA-118E-A9DDAAE54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02914-DEF9-EA91-BD03-5B07516B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F10C89-8D8C-1E01-BEB7-02F572C3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9DD6A-9A68-DA21-F99A-F98EF030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8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821A4-BEBA-591B-2542-E06E9983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9865C-762A-9AB4-A4FA-A9056E76C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1D866-716B-76B3-F176-D58175D71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3D9F24-3AE5-6E85-A1FD-005E098BE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A0962F-4C7F-A8AB-F8C1-79F8B8F15A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FE5EE6-73A1-0457-CD9F-FB481E6A1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0C9E68-836C-674E-571D-3E55F9484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710A22-39AC-33E8-EE8D-D6D8F7676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3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9000-0395-7A44-83C5-C1212E43C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93640-CE54-350C-E717-961435C78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F39666-1D91-7394-BEA1-FF1284975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7C96E-DB40-9CA6-305A-F559DE3F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53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FD30E5-C426-98B6-929B-442AA41A4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7092A-E9C5-D9C9-5369-347903302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FBD53-887E-B89D-CEA8-EA4755CA1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53755-726B-2271-3F09-53E444C7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AE373-917A-9DF9-1F21-E05A9A5F1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9174D-E7D2-82D4-31C9-EE1362233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06808-8ED5-2D8F-64A0-DEF6D7DCD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D372C-EC2B-3C1F-9D2F-5792EBE02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9F6F4-1B58-8BFF-16F2-3B476D88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DFF70-E7FA-F195-DC35-87ACC38FD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E1E1C6-49C5-34D4-C46D-3BA3DD6D8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D57AC-53F5-2F4C-EA5B-E3B0A93B2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98291-C366-EA92-2CF4-D5C2453B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62EA6-5161-8342-C761-C75261C53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F7B0C-73AF-441F-4611-50428052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56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BD3A8-AACD-F798-C733-7D0B23F92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F92BFF-B28A-B206-24FF-BD61532CE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93EEF-35CC-FE17-20E2-68AF1FA3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EA3C5-856B-3883-1729-765388FC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DB96F-CFBB-5554-D2D1-63FC761D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3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E7F49F-C98D-322D-A257-9CCCB75210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97944C-12E8-AF8A-0380-0FC1CF7D5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F5FCC-C06C-77A1-489B-0A58818F1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54511-A1AD-CA44-1870-3234DA58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D67F1-9E05-A92B-8708-9893FB76B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27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F90896-5ECC-6A03-B10E-AC41903BF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EBCD8-D42D-0287-8CE4-BCBE98732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907E9-54C5-5F72-4CDE-ED6BE29A05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11E94-6FC3-48E4-8F58-8CFD6BA60497}" type="datetimeFigureOut">
              <a:rPr lang="en-US" smtClean="0"/>
              <a:t>8/7/2022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194FA-3A35-194E-3B31-0BD2F5D48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5D05E-6C7F-C296-F2A4-31DBD2818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CF2C4-D68D-4A5F-AB7F-D01FCE9B0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8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8C12-F0FF-7F2F-EB38-15C59436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98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is the accounting cycle?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2A34-2FEE-FA4F-3474-BA3EAD36B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268" y="826294"/>
            <a:ext cx="11894131" cy="5205412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What is accounting?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source_sans_proregular"/>
              </a:rPr>
              <a:t>A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nalyzing, recording,</a:t>
            </a:r>
            <a:r>
              <a:rPr lang="en-US" dirty="0">
                <a:solidFill>
                  <a:srgbClr val="000000"/>
                </a:solidFill>
                <a:latin typeface="source_sans_proregular"/>
              </a:rPr>
              <a:t> p</a:t>
            </a: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rocessing and classifying transactions then reporting financial information to interested users.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Analyze transactions from “source documents”. 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Journalize transactions.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Post journal entries to accounts.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Determine account balances and prepare a trial balance.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Journalize and post adjusting entries.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Prepare financial statements and reports.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Journalize and post closing entries.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Prepare a post-closing trial balance.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source_sans_proregular"/>
              </a:rPr>
              <a:t>Start Again…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750DCB-D54C-1090-C4F6-BA16916E35BE}"/>
              </a:ext>
            </a:extLst>
          </p:cNvPr>
          <p:cNvSpPr/>
          <p:nvPr/>
        </p:nvSpPr>
        <p:spPr>
          <a:xfrm>
            <a:off x="6985000" y="1758157"/>
            <a:ext cx="1866900" cy="393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Capture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F6A4C7-F4BD-CF5E-9EDD-5BF6C978E5D5}"/>
              </a:ext>
            </a:extLst>
          </p:cNvPr>
          <p:cNvSpPr/>
          <p:nvPr/>
        </p:nvSpPr>
        <p:spPr>
          <a:xfrm>
            <a:off x="3771901" y="2369841"/>
            <a:ext cx="1866900" cy="327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Capture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87F525-0210-A8D7-4D37-8895DE4653C2}"/>
              </a:ext>
            </a:extLst>
          </p:cNvPr>
          <p:cNvSpPr/>
          <p:nvPr/>
        </p:nvSpPr>
        <p:spPr>
          <a:xfrm>
            <a:off x="4917784" y="2743896"/>
            <a:ext cx="2270417" cy="332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>
                <a:highlight>
                  <a:srgbClr val="800080"/>
                </a:highlight>
              </a:rPr>
              <a:t>Storage/Processing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4BCBB7-3BD9-8696-7677-E3F57AB393B4}"/>
              </a:ext>
            </a:extLst>
          </p:cNvPr>
          <p:cNvSpPr/>
          <p:nvPr/>
        </p:nvSpPr>
        <p:spPr>
          <a:xfrm>
            <a:off x="5702301" y="3606876"/>
            <a:ext cx="1866900" cy="313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Capture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B4A0EE-461C-6630-9ADD-8F6AD2928D72}"/>
              </a:ext>
            </a:extLst>
          </p:cNvPr>
          <p:cNvSpPr/>
          <p:nvPr/>
        </p:nvSpPr>
        <p:spPr>
          <a:xfrm>
            <a:off x="5321301" y="4623990"/>
            <a:ext cx="1866900" cy="332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Capture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130DC-1561-C499-7A7D-8CCDA5675AE8}"/>
              </a:ext>
            </a:extLst>
          </p:cNvPr>
          <p:cNvSpPr/>
          <p:nvPr/>
        </p:nvSpPr>
        <p:spPr>
          <a:xfrm>
            <a:off x="8168982" y="3207444"/>
            <a:ext cx="2270417" cy="332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>
                <a:highlight>
                  <a:srgbClr val="800080"/>
                </a:highlight>
              </a:rPr>
              <a:t>Storage/Processing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DA28D2-8343-31FE-15CD-1EA1B9C95C50}"/>
              </a:ext>
            </a:extLst>
          </p:cNvPr>
          <p:cNvSpPr/>
          <p:nvPr/>
        </p:nvSpPr>
        <p:spPr>
          <a:xfrm>
            <a:off x="8029282" y="3618509"/>
            <a:ext cx="2270417" cy="332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>
                <a:highlight>
                  <a:srgbClr val="800080"/>
                </a:highlight>
              </a:rPr>
              <a:t>Storage/Processing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05B3F6-7473-B0B5-627E-AA909AE698AF}"/>
              </a:ext>
            </a:extLst>
          </p:cNvPr>
          <p:cNvSpPr/>
          <p:nvPr/>
        </p:nvSpPr>
        <p:spPr>
          <a:xfrm>
            <a:off x="5374984" y="5029250"/>
            <a:ext cx="2270417" cy="313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>
                <a:highlight>
                  <a:srgbClr val="800080"/>
                </a:highlight>
              </a:rPr>
              <a:t>Storage/Processing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2FC29B-E777-FE10-F4BB-54808C479053}"/>
              </a:ext>
            </a:extLst>
          </p:cNvPr>
          <p:cNvSpPr/>
          <p:nvPr/>
        </p:nvSpPr>
        <p:spPr>
          <a:xfrm>
            <a:off x="7480299" y="4635797"/>
            <a:ext cx="2270417" cy="332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dirty="0">
                <a:highlight>
                  <a:srgbClr val="800080"/>
                </a:highlight>
              </a:rPr>
              <a:t>Storage/Processing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B5FFC9-D26F-F345-2FCA-8ED4A6C03C10}"/>
              </a:ext>
            </a:extLst>
          </p:cNvPr>
          <p:cNvSpPr/>
          <p:nvPr/>
        </p:nvSpPr>
        <p:spPr>
          <a:xfrm>
            <a:off x="6178550" y="4058198"/>
            <a:ext cx="2101849" cy="3137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ighlight>
                  <a:srgbClr val="008000"/>
                </a:highlight>
              </a:rPr>
              <a:t>Output/reporting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2E3347-B97C-0056-BA57-C008433A4E9A}"/>
              </a:ext>
            </a:extLst>
          </p:cNvPr>
          <p:cNvSpPr txBox="1"/>
          <p:nvPr/>
        </p:nvSpPr>
        <p:spPr>
          <a:xfrm>
            <a:off x="4957776" y="627826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www.farhatlectiures.com</a:t>
            </a:r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F89D558-BFBB-A3B9-D0E3-85E0D6302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152" y="5006280"/>
            <a:ext cx="5778709" cy="11897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05C97E-D3D2-AC83-104E-4A0031781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9" y="4731594"/>
            <a:ext cx="10703816" cy="16426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9E2985F-CD9F-2721-7D1C-27E5AB7FB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22" y="3825184"/>
            <a:ext cx="9372892" cy="27541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B39214-AAC1-9FF8-8A47-4CD7CA032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5355" y="1810096"/>
            <a:ext cx="7229888" cy="505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9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4DD-1CD2-D129-0D7E-2CD50769E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6750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Set of Interrelated Cycles, Processes Modules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26B39-10DE-864F-A3C8-EECE0C4543CD}"/>
              </a:ext>
            </a:extLst>
          </p:cNvPr>
          <p:cNvSpPr/>
          <p:nvPr/>
        </p:nvSpPr>
        <p:spPr>
          <a:xfrm>
            <a:off x="342900" y="798518"/>
            <a:ext cx="3352800" cy="115411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Revenue Cycle/Process:</a:t>
            </a:r>
          </a:p>
          <a:p>
            <a:pPr algn="ctr"/>
            <a:r>
              <a:rPr lang="en-US" dirty="0"/>
              <a:t>Transaction with Customers</a:t>
            </a:r>
          </a:p>
          <a:p>
            <a:pPr algn="ctr"/>
            <a:r>
              <a:rPr lang="en-US" dirty="0"/>
              <a:t>Sales of goods and Services</a:t>
            </a:r>
          </a:p>
          <a:p>
            <a:pPr algn="ctr"/>
            <a:r>
              <a:rPr lang="en-US" dirty="0"/>
              <a:t>+ Cash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63AFAB-A6E4-9EC8-109E-BCF6B042B561}"/>
              </a:ext>
            </a:extLst>
          </p:cNvPr>
          <p:cNvSpPr/>
          <p:nvPr/>
        </p:nvSpPr>
        <p:spPr>
          <a:xfrm>
            <a:off x="4552950" y="769940"/>
            <a:ext cx="3086100" cy="1154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Financing cycles</a:t>
            </a:r>
          </a:p>
          <a:p>
            <a:pPr algn="ctr"/>
            <a:r>
              <a:rPr lang="en-US" dirty="0"/>
              <a:t>+/- Cash.</a:t>
            </a:r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BA6D2-6503-D052-5D1B-CF2D1CE7CF72}"/>
              </a:ext>
            </a:extLst>
          </p:cNvPr>
          <p:cNvSpPr/>
          <p:nvPr/>
        </p:nvSpPr>
        <p:spPr>
          <a:xfrm>
            <a:off x="8534400" y="4458496"/>
            <a:ext cx="2667000" cy="1154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HR/Payroll Cycle Process:</a:t>
            </a:r>
          </a:p>
          <a:p>
            <a:pPr algn="ctr"/>
            <a:r>
              <a:rPr lang="en-US" dirty="0"/>
              <a:t>Hire, train develop and pay labor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DEAFC-08F4-0C8B-6292-C70887D514A8}"/>
              </a:ext>
            </a:extLst>
          </p:cNvPr>
          <p:cNvSpPr/>
          <p:nvPr/>
        </p:nvSpPr>
        <p:spPr>
          <a:xfrm>
            <a:off x="8407400" y="2269334"/>
            <a:ext cx="2946400" cy="17668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Production (manufacturing) Cycle/process:</a:t>
            </a:r>
          </a:p>
          <a:p>
            <a:pPr algn="ctr"/>
            <a:r>
              <a:rPr lang="en-US" dirty="0"/>
              <a:t>Direct Labor + Direct Material + and Overhead = Finished Good</a:t>
            </a:r>
          </a:p>
          <a:p>
            <a:pPr algn="ctr"/>
            <a:r>
              <a:rPr lang="en-US" dirty="0"/>
              <a:t>-Cash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BBB203-13E9-AE00-2162-D247DA4D7E26}"/>
              </a:ext>
            </a:extLst>
          </p:cNvPr>
          <p:cNvSpPr/>
          <p:nvPr/>
        </p:nvSpPr>
        <p:spPr>
          <a:xfrm>
            <a:off x="8407400" y="772320"/>
            <a:ext cx="2946400" cy="13255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Expenditure Cycle/Process:</a:t>
            </a:r>
          </a:p>
          <a:p>
            <a:pPr algn="ctr"/>
            <a:r>
              <a:rPr lang="en-US" dirty="0"/>
              <a:t>Transactions with suppliers</a:t>
            </a:r>
          </a:p>
          <a:p>
            <a:pPr algn="ctr"/>
            <a:r>
              <a:rPr lang="en-US" dirty="0"/>
              <a:t>Purchased of goods and services</a:t>
            </a:r>
          </a:p>
          <a:p>
            <a:pPr algn="ctr"/>
            <a:r>
              <a:rPr lang="en-US" dirty="0"/>
              <a:t>- Cash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74D01C-E8C8-B2EC-EA99-71E3AF803B18}"/>
              </a:ext>
            </a:extLst>
          </p:cNvPr>
          <p:cNvSpPr/>
          <p:nvPr/>
        </p:nvSpPr>
        <p:spPr>
          <a:xfrm>
            <a:off x="2520950" y="3548067"/>
            <a:ext cx="3575050" cy="176133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 Ledger and Reporting:  </a:t>
            </a:r>
          </a:p>
          <a:p>
            <a:pPr algn="ctr"/>
            <a:r>
              <a:rPr lang="en-US" dirty="0"/>
              <a:t>Financial reporting to external users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933AD6-E5C1-2929-AF8A-8E618733223E}"/>
              </a:ext>
            </a:extLst>
          </p:cNvPr>
          <p:cNvCxnSpPr>
            <a:cxnSpLocks/>
          </p:cNvCxnSpPr>
          <p:nvPr/>
        </p:nvCxnSpPr>
        <p:spPr>
          <a:xfrm>
            <a:off x="3787775" y="1066800"/>
            <a:ext cx="7651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979321-8F0D-1523-351E-46315A3979D2}"/>
              </a:ext>
            </a:extLst>
          </p:cNvPr>
          <p:cNvCxnSpPr>
            <a:cxnSpLocks/>
          </p:cNvCxnSpPr>
          <p:nvPr/>
        </p:nvCxnSpPr>
        <p:spPr>
          <a:xfrm flipH="1" flipV="1">
            <a:off x="3787775" y="1952630"/>
            <a:ext cx="4505325" cy="1357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08E911-780A-F466-DFBD-CBC1E3BC2759}"/>
              </a:ext>
            </a:extLst>
          </p:cNvPr>
          <p:cNvCxnSpPr>
            <a:cxnSpLocks/>
          </p:cNvCxnSpPr>
          <p:nvPr/>
        </p:nvCxnSpPr>
        <p:spPr>
          <a:xfrm>
            <a:off x="2730500" y="2025256"/>
            <a:ext cx="304800" cy="15228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Dollar with solid fill">
            <a:extLst>
              <a:ext uri="{FF2B5EF4-FFF2-40B4-BE49-F238E27FC236}">
                <a16:creationId xmlns:a16="http://schemas.microsoft.com/office/drawing/2014/main" id="{AA335949-3EFF-1D0B-4032-10EFF1A4A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0481" y="496096"/>
            <a:ext cx="547688" cy="54768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61D857A-F5DF-6CE3-C08E-62357B46E56B}"/>
              </a:ext>
            </a:extLst>
          </p:cNvPr>
          <p:cNvCxnSpPr>
            <a:cxnSpLocks/>
          </p:cNvCxnSpPr>
          <p:nvPr/>
        </p:nvCxnSpPr>
        <p:spPr>
          <a:xfrm>
            <a:off x="7810500" y="1308896"/>
            <a:ext cx="5969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 descr="Dollar with solid fill">
            <a:extLst>
              <a:ext uri="{FF2B5EF4-FFF2-40B4-BE49-F238E27FC236}">
                <a16:creationId xmlns:a16="http://schemas.microsoft.com/office/drawing/2014/main" id="{B94D30E9-6F4F-F816-E6AC-D4FB7E9FF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2562" y="686602"/>
            <a:ext cx="547688" cy="547688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7CAA08E-D1A6-A53F-CA6E-AEA2D7D1971C}"/>
              </a:ext>
            </a:extLst>
          </p:cNvPr>
          <p:cNvCxnSpPr>
            <a:cxnSpLocks/>
          </p:cNvCxnSpPr>
          <p:nvPr/>
        </p:nvCxnSpPr>
        <p:spPr>
          <a:xfrm>
            <a:off x="7639050" y="1952630"/>
            <a:ext cx="768350" cy="483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4FE870F-23F9-ADF4-E164-6977B65BA408}"/>
              </a:ext>
            </a:extLst>
          </p:cNvPr>
          <p:cNvCxnSpPr>
            <a:cxnSpLocks/>
          </p:cNvCxnSpPr>
          <p:nvPr/>
        </p:nvCxnSpPr>
        <p:spPr>
          <a:xfrm flipH="1">
            <a:off x="6147594" y="1886347"/>
            <a:ext cx="2310608" cy="15426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6C15061-45CC-52E1-B386-C0E5805338AC}"/>
              </a:ext>
            </a:extLst>
          </p:cNvPr>
          <p:cNvCxnSpPr>
            <a:cxnSpLocks/>
          </p:cNvCxnSpPr>
          <p:nvPr/>
        </p:nvCxnSpPr>
        <p:spPr>
          <a:xfrm flipV="1">
            <a:off x="10985500" y="4117985"/>
            <a:ext cx="0" cy="608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phic 34" descr="Dollar with solid fill">
            <a:extLst>
              <a:ext uri="{FF2B5EF4-FFF2-40B4-BE49-F238E27FC236}">
                <a16:creationId xmlns:a16="http://schemas.microsoft.com/office/drawing/2014/main" id="{6504D4CC-59E2-9F57-4620-51D875834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5113" y="2288398"/>
            <a:ext cx="547688" cy="547688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E08E75F-6F37-1F35-EDF5-4A08F628CF7C}"/>
              </a:ext>
            </a:extLst>
          </p:cNvPr>
          <p:cNvCxnSpPr>
            <a:cxnSpLocks/>
          </p:cNvCxnSpPr>
          <p:nvPr/>
        </p:nvCxnSpPr>
        <p:spPr>
          <a:xfrm flipH="1">
            <a:off x="6305550" y="3409157"/>
            <a:ext cx="1968899" cy="6719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DAA6E39-BEEA-2862-5F3B-323A8B823412}"/>
              </a:ext>
            </a:extLst>
          </p:cNvPr>
          <p:cNvCxnSpPr>
            <a:cxnSpLocks/>
          </p:cNvCxnSpPr>
          <p:nvPr/>
        </p:nvCxnSpPr>
        <p:spPr>
          <a:xfrm>
            <a:off x="11201400" y="1886347"/>
            <a:ext cx="0" cy="444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797B173-CD16-EAC1-5AE4-AE752A39926B}"/>
              </a:ext>
            </a:extLst>
          </p:cNvPr>
          <p:cNvCxnSpPr>
            <a:cxnSpLocks/>
          </p:cNvCxnSpPr>
          <p:nvPr/>
        </p:nvCxnSpPr>
        <p:spPr>
          <a:xfrm>
            <a:off x="6390034" y="1781578"/>
            <a:ext cx="2057847" cy="3253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Graphic 43" descr="Dollar with solid fill">
            <a:extLst>
              <a:ext uri="{FF2B5EF4-FFF2-40B4-BE49-F238E27FC236}">
                <a16:creationId xmlns:a16="http://schemas.microsoft.com/office/drawing/2014/main" id="{F656B502-32F6-1E54-0849-BF6E53BEA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9381" y="4761708"/>
            <a:ext cx="547688" cy="547688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B989C5E-BE6C-5B48-4C28-92E6BEF67BCC}"/>
              </a:ext>
            </a:extLst>
          </p:cNvPr>
          <p:cNvCxnSpPr>
            <a:cxnSpLocks/>
          </p:cNvCxnSpPr>
          <p:nvPr/>
        </p:nvCxnSpPr>
        <p:spPr>
          <a:xfrm flipH="1" flipV="1">
            <a:off x="6147594" y="5101835"/>
            <a:ext cx="2322191" cy="3976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EFEE336-ED4C-C30E-2296-0916A2FF098B}"/>
              </a:ext>
            </a:extLst>
          </p:cNvPr>
          <p:cNvSpPr txBox="1"/>
          <p:nvPr/>
        </p:nvSpPr>
        <p:spPr>
          <a:xfrm>
            <a:off x="4957776" y="6278268"/>
            <a:ext cx="37475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Student or CPA Candidate?</a:t>
            </a:r>
          </a:p>
          <a:p>
            <a:r>
              <a:rPr lang="en-US" dirty="0">
                <a:solidFill>
                  <a:srgbClr val="FF0000"/>
                </a:solidFill>
              </a:rPr>
              <a:t>www.farhatlectiures.com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217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 Light</vt:lpstr>
      <vt:lpstr>source_sans_proregular</vt:lpstr>
      <vt:lpstr>Arial</vt:lpstr>
      <vt:lpstr>Calibri</vt:lpstr>
      <vt:lpstr>Office Theme</vt:lpstr>
      <vt:lpstr>What is the accounting cycle?</vt:lpstr>
      <vt:lpstr>Set of Interrelated Cycles, Processes Modules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accounting cycle?</dc:title>
  <dc:creator>mansour farhat</dc:creator>
  <cp:lastModifiedBy>mansour farhat</cp:lastModifiedBy>
  <cp:revision>3</cp:revision>
  <dcterms:created xsi:type="dcterms:W3CDTF">2022-08-07T23:58:46Z</dcterms:created>
  <dcterms:modified xsi:type="dcterms:W3CDTF">2022-08-08T01:36:10Z</dcterms:modified>
</cp:coreProperties>
</file>