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9" r:id="rId3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Comic Sans MS" panose="030F0702030302020204" pitchFamily="66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3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48CF-93BD-6158-85EF-B6F206DC6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EA820-92F4-B96F-B152-C0D9965B8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D13D3-5E35-FB0C-AFBE-48669B1C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55D50-2C14-92ED-5446-0465300B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5668C-2759-DE85-F5BF-BA5EE6963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0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C0C8-CFB9-7B9E-05B0-DC0C678F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18011-1426-06D6-AA15-A230D4B26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2C57F-D1BC-2007-0A1C-5643D23F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07FA0-B479-8A01-947D-DA113379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4927E-10E8-BB9D-BACC-D2B9C603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B2AA-E74F-271A-8D7C-389911A4F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440E5-D84D-1726-3058-E1EC7508D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52EAC-5957-A2E2-9873-0E092C56A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32C30-3E8D-1543-132A-7AD28F0E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B6C63-F5EE-4CCC-9756-E7F4EDFA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9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760A-90C1-D964-CF58-E4659312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F9AF-2306-9BAF-6319-1C09F8254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170D5-7F44-21BE-EB08-020539F3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8CAA5-0B02-86D3-7461-4AB46D7B6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CF2B0-DD23-3FF3-9DB8-AA9E2158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E0F73-18D8-9DA2-8DB7-E8B0B344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7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B8DD-02C0-D531-5D03-54C2E2009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D9E42-DE80-C291-438F-A76B15590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1479B-8413-09F4-03A5-666535231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8F989-CDA1-4A2B-5428-C6C22084D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CBFA7-8DFC-EF24-49AE-CCF85EAA2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87FFC6-C6B4-629F-10DF-BA84D6D6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00D0F8-B8BF-C8EE-F7D6-3A529725C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3F257-5E54-0011-A7BC-FC0661FB6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7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63DA2-BFD3-A083-EEEE-C547E0D2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E94C0E-7E8E-E5CD-35E7-3EC8EFFE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29408F-3BCB-C8E9-177A-B1FA46EE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DE164-5AE4-AE73-C8EE-F916009A4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6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2716B-0739-7E1F-C18D-BD1CAE77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BCED7-F745-2EF8-0FAD-584D9AE8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97EBE-4134-F458-B8DF-2159AF1E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9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4EC9-0CE1-3A7A-82BC-A121CD3F6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4F431-6275-151E-5838-9F2CBAFDD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C95BC-35B8-558E-B499-742274D74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CE170-0393-7261-6AEB-51997B23D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A1F63A-50CC-E745-1D5B-74FAAC82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B2FC2-0F2B-26A6-32ED-E76CE24F8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4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A1D5-C911-84C6-C334-88B9C1D8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BE451-96A0-A555-04A3-5F793E008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DD5C1-718E-858E-D559-F013DF615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C9EE9-12BD-203F-9C00-B3D10305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41799-9DEA-E8B5-881F-910E3CBE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47AF6-4C33-4D8F-B28B-DAD137C3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8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1742-A518-372D-5531-AEDC5F567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89CF4D-0FAA-C8E2-9B49-98DB28668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18AFF-4242-891E-3FE0-C539A1E16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F6581-3DE1-0A55-A922-1F523824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4BD55-14D4-F809-1E58-842AA0557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5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82F1-5D02-7278-3D22-701704CE2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6919D-6732-5105-38D7-83ABC836E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F17B9-6ABE-EE9F-52BB-D4D98E38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AA551-A739-686F-D59D-90E3F37F8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74FE4-DCB7-3557-CC5E-67791118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1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F56DD-D348-3F2A-ED82-939C0DC3E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E9C8-9429-A35F-230E-0CFA360B1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C6888-B14F-FF5F-9DF2-169C6FB10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AA131-4B9E-4D2E-8537-A6BDF98D5E1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4E62D-3ACE-28D5-3CD4-CF4A8A718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1DE21-5D23-DE50-FAE5-7572ADB7C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72DCD-9BCE-43CB-8922-26422C5D9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87413D-666E-2F96-4F89-D3B6D38577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353204"/>
              </p:ext>
            </p:extLst>
          </p:nvPr>
        </p:nvGraphicFramePr>
        <p:xfrm>
          <a:off x="134430" y="657298"/>
          <a:ext cx="11923139" cy="5417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4981">
                  <a:extLst>
                    <a:ext uri="{9D8B030D-6E8A-4147-A177-3AD203B41FA5}">
                      <a16:colId xmlns:a16="http://schemas.microsoft.com/office/drawing/2014/main" val="3224567620"/>
                    </a:ext>
                  </a:extLst>
                </a:gridCol>
                <a:gridCol w="3051698">
                  <a:extLst>
                    <a:ext uri="{9D8B030D-6E8A-4147-A177-3AD203B41FA5}">
                      <a16:colId xmlns:a16="http://schemas.microsoft.com/office/drawing/2014/main" val="488547404"/>
                    </a:ext>
                  </a:extLst>
                </a:gridCol>
                <a:gridCol w="2466460">
                  <a:extLst>
                    <a:ext uri="{9D8B030D-6E8A-4147-A177-3AD203B41FA5}">
                      <a16:colId xmlns:a16="http://schemas.microsoft.com/office/drawing/2014/main" val="571901734"/>
                    </a:ext>
                  </a:extLst>
                </a:gridCol>
              </a:tblGrid>
              <a:tr h="6085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Management Assertion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Account Balances </a:t>
                      </a:r>
                      <a:r>
                        <a:rPr lang="en-US" dirty="0"/>
                        <a:t>or Classes of Transactions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 of the Assertion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04065"/>
                  </a:ext>
                </a:extLst>
              </a:tr>
              <a:tr h="352596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Confirm that recorded accounts receivable actually exist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Account Balances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Existence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1412"/>
                  </a:ext>
                </a:extLst>
              </a:tr>
              <a:tr h="60859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Ensure that disclosures related to sales are both relevant and easy to understand.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Classes of Transactions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30647"/>
                  </a:ext>
                </a:extLst>
              </a:tr>
              <a:tr h="60859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3.Verify that recorded sales transactions have actually occurred.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Classes of Transactions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Occurrence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3235"/>
                  </a:ext>
                </a:extLst>
              </a:tr>
              <a:tr h="662544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4.Confirm that there are no liens or other restrictions on accounts receivable.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Rights and Obligations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795749"/>
                  </a:ext>
                </a:extLst>
              </a:tr>
              <a:tr h="326475">
                <a:tc>
                  <a:txBody>
                    <a:bodyPr/>
                    <a:lstStyle/>
                    <a:p>
                      <a:r>
                        <a:rPr lang="en-US" dirty="0"/>
                        <a:t>5.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Ascertain that all sales transactions have been recorded in the books.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Classes of Transactions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457"/>
                  </a:ext>
                </a:extLst>
              </a:tr>
              <a:tr h="869413">
                <a:tc>
                  <a:txBody>
                    <a:bodyPr/>
                    <a:lstStyle/>
                    <a:p>
                      <a:r>
                        <a:rPr lang="en-US" dirty="0"/>
                        <a:t>6.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Check that receivables are appropriately classified as trade or other receivables in the financial statements, and that they are clearly described.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Presentation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486910"/>
                  </a:ext>
                </a:extLst>
              </a:tr>
              <a:tr h="540048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Verify that sales transactions have been recorded in the correct accounting period.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Classes of Transactions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Cutoff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956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750462F-7359-75DC-0E43-175F22662956}"/>
              </a:ext>
            </a:extLst>
          </p:cNvPr>
          <p:cNvSpPr txBox="1"/>
          <p:nvPr/>
        </p:nvSpPr>
        <p:spPr>
          <a:xfrm>
            <a:off x="691551" y="-10352"/>
            <a:ext cx="11153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CPA Exam Simulation:  Management Assertions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B38DC2F1-40B2-C7B8-F7A6-6E47BE5D8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C04A3-7774-BA03-2AE1-3B1591BA6D16}"/>
              </a:ext>
            </a:extLst>
          </p:cNvPr>
          <p:cNvSpPr/>
          <p:nvPr/>
        </p:nvSpPr>
        <p:spPr>
          <a:xfrm>
            <a:off x="6630836" y="1328716"/>
            <a:ext cx="2349262" cy="3009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92462A-5BD0-1701-2AB1-6260F63BD7AC}"/>
              </a:ext>
            </a:extLst>
          </p:cNvPr>
          <p:cNvSpPr/>
          <p:nvPr/>
        </p:nvSpPr>
        <p:spPr>
          <a:xfrm>
            <a:off x="9635705" y="1328716"/>
            <a:ext cx="2087592" cy="342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5246C6-81A4-DEB0-CC70-F1F4544E6DAD}"/>
              </a:ext>
            </a:extLst>
          </p:cNvPr>
          <p:cNvSpPr/>
          <p:nvPr/>
        </p:nvSpPr>
        <p:spPr>
          <a:xfrm>
            <a:off x="6630836" y="1762386"/>
            <a:ext cx="2193985" cy="3538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92244-9402-D52A-AFC0-E706F3C2B80F}"/>
              </a:ext>
            </a:extLst>
          </p:cNvPr>
          <p:cNvSpPr/>
          <p:nvPr/>
        </p:nvSpPr>
        <p:spPr>
          <a:xfrm>
            <a:off x="9635705" y="1738313"/>
            <a:ext cx="2193985" cy="3445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E4208A-ABD3-1A22-49A0-9A3614BA198B}"/>
              </a:ext>
            </a:extLst>
          </p:cNvPr>
          <p:cNvSpPr/>
          <p:nvPr/>
        </p:nvSpPr>
        <p:spPr>
          <a:xfrm>
            <a:off x="6630837" y="2343894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00063B-78D2-DC80-ED83-F0EE990EBE49}"/>
              </a:ext>
            </a:extLst>
          </p:cNvPr>
          <p:cNvSpPr/>
          <p:nvPr/>
        </p:nvSpPr>
        <p:spPr>
          <a:xfrm>
            <a:off x="9635705" y="2343894"/>
            <a:ext cx="2209799" cy="359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A18C8B-83D4-C5D2-6A52-6D86701E342D}"/>
              </a:ext>
            </a:extLst>
          </p:cNvPr>
          <p:cNvSpPr/>
          <p:nvPr/>
        </p:nvSpPr>
        <p:spPr>
          <a:xfrm>
            <a:off x="6608192" y="2986763"/>
            <a:ext cx="2087592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A8CCF9-29EC-1B2B-DE9B-D6223CB164AB}"/>
              </a:ext>
            </a:extLst>
          </p:cNvPr>
          <p:cNvSpPr/>
          <p:nvPr/>
        </p:nvSpPr>
        <p:spPr>
          <a:xfrm>
            <a:off x="9704717" y="2964786"/>
            <a:ext cx="2140788" cy="3149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8760A-F56A-4F35-E949-78FF41F91DB0}"/>
              </a:ext>
            </a:extLst>
          </p:cNvPr>
          <p:cNvSpPr/>
          <p:nvPr/>
        </p:nvSpPr>
        <p:spPr>
          <a:xfrm>
            <a:off x="6630836" y="3620032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ED6378-6ADB-6188-57CA-86C64FE84B63}"/>
              </a:ext>
            </a:extLst>
          </p:cNvPr>
          <p:cNvSpPr/>
          <p:nvPr/>
        </p:nvSpPr>
        <p:spPr>
          <a:xfrm>
            <a:off x="9651520" y="3676196"/>
            <a:ext cx="2193985" cy="358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2018F5-4B63-EC40-A11A-30F8E0798BA7}"/>
              </a:ext>
            </a:extLst>
          </p:cNvPr>
          <p:cNvSpPr/>
          <p:nvPr/>
        </p:nvSpPr>
        <p:spPr>
          <a:xfrm>
            <a:off x="6608192" y="4564467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D24222-FB7F-4350-0605-471363186A75}"/>
              </a:ext>
            </a:extLst>
          </p:cNvPr>
          <p:cNvSpPr/>
          <p:nvPr/>
        </p:nvSpPr>
        <p:spPr>
          <a:xfrm>
            <a:off x="9651520" y="4556734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B04519-2F5A-478C-A34B-B91C0AEF72B8}"/>
              </a:ext>
            </a:extLst>
          </p:cNvPr>
          <p:cNvSpPr/>
          <p:nvPr/>
        </p:nvSpPr>
        <p:spPr>
          <a:xfrm>
            <a:off x="6597408" y="5418966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624DEB-D947-0EA3-257D-BB9E8E0E03F8}"/>
              </a:ext>
            </a:extLst>
          </p:cNvPr>
          <p:cNvSpPr/>
          <p:nvPr/>
        </p:nvSpPr>
        <p:spPr>
          <a:xfrm>
            <a:off x="9704717" y="5465724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87413D-666E-2F96-4F89-D3B6D38577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295663"/>
              </p:ext>
            </p:extLst>
          </p:nvPr>
        </p:nvGraphicFramePr>
        <p:xfrm>
          <a:off x="215660" y="983411"/>
          <a:ext cx="11776490" cy="5053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8332">
                  <a:extLst>
                    <a:ext uri="{9D8B030D-6E8A-4147-A177-3AD203B41FA5}">
                      <a16:colId xmlns:a16="http://schemas.microsoft.com/office/drawing/2014/main" val="3224567620"/>
                    </a:ext>
                  </a:extLst>
                </a:gridCol>
                <a:gridCol w="3051698">
                  <a:extLst>
                    <a:ext uri="{9D8B030D-6E8A-4147-A177-3AD203B41FA5}">
                      <a16:colId xmlns:a16="http://schemas.microsoft.com/office/drawing/2014/main" val="488547404"/>
                    </a:ext>
                  </a:extLst>
                </a:gridCol>
                <a:gridCol w="2466460">
                  <a:extLst>
                    <a:ext uri="{9D8B030D-6E8A-4147-A177-3AD203B41FA5}">
                      <a16:colId xmlns:a16="http://schemas.microsoft.com/office/drawing/2014/main" val="571901734"/>
                    </a:ext>
                  </a:extLst>
                </a:gridCol>
              </a:tblGrid>
              <a:tr h="224164">
                <a:tc>
                  <a:txBody>
                    <a:bodyPr/>
                    <a:lstStyle/>
                    <a:p>
                      <a:r>
                        <a:rPr lang="en-US" dirty="0"/>
                        <a:t>Management assertion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Account balance or classes of transactions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 of the assertion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04065"/>
                  </a:ext>
                </a:extLst>
              </a:tr>
              <a:tr h="376606">
                <a:tc>
                  <a:txBody>
                    <a:bodyPr/>
                    <a:lstStyle/>
                    <a:p>
                      <a:r>
                        <a:rPr lang="en-US" dirty="0"/>
                        <a:t>8.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 Confirm that accounts receivable are recorded at the correct monetary amounts.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Accuracy, valuation, and allocation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1412"/>
                  </a:ext>
                </a:extLst>
              </a:tr>
              <a:tr h="650032">
                <a:tc>
                  <a:txBody>
                    <a:bodyPr/>
                    <a:lstStyle/>
                    <a:p>
                      <a:r>
                        <a:rPr lang="en-US" dirty="0"/>
                        <a:t>9.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Ensure that sales transactions have been recorded in the appropriate customer accounts.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Classes of Transactions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30647"/>
                  </a:ext>
                </a:extLst>
              </a:tr>
              <a:tr h="6500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 Check that all required disclosures about accounts receivable have been included in the financial statements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3235"/>
                  </a:ext>
                </a:extLst>
              </a:tr>
              <a:tr h="514563">
                <a:tc>
                  <a:txBody>
                    <a:bodyPr/>
                    <a:lstStyle/>
                    <a:p>
                      <a:r>
                        <a:rPr lang="en-US" dirty="0"/>
                        <a:t>11.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Ascertain that all accounts receivable have been recorded in the books.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795749"/>
                  </a:ext>
                </a:extLst>
              </a:tr>
              <a:tr h="488185">
                <a:tc>
                  <a:txBody>
                    <a:bodyPr/>
                    <a:lstStyle/>
                    <a:p>
                      <a:r>
                        <a:rPr lang="en-US" dirty="0"/>
                        <a:t>12.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Confirm that the disclosures related to receivables are presented at the correct amounts in the financial statements.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Account Balances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5457"/>
                  </a:ext>
                </a:extLst>
              </a:tr>
              <a:tr h="928617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 Verify that sales transactions have been recorded at the correct monetary amounts.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Classes of Transactions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48691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6F1045A-76FF-97DF-8296-C9A1E31733A0}"/>
              </a:ext>
            </a:extLst>
          </p:cNvPr>
          <p:cNvSpPr txBox="1"/>
          <p:nvPr/>
        </p:nvSpPr>
        <p:spPr>
          <a:xfrm>
            <a:off x="526212" y="138023"/>
            <a:ext cx="11153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CPA Exam Simulation:  Management Assertions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015F7684-B52C-A7E9-0830-CDC7AE220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8970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14121-300A-0321-F57A-66F65A3F9200}"/>
              </a:ext>
            </a:extLst>
          </p:cNvPr>
          <p:cNvSpPr/>
          <p:nvPr/>
        </p:nvSpPr>
        <p:spPr>
          <a:xfrm>
            <a:off x="6449681" y="1653210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C5A238-58DF-D540-6DC9-E0B6C492E1A4}"/>
              </a:ext>
            </a:extLst>
          </p:cNvPr>
          <p:cNvSpPr/>
          <p:nvPr/>
        </p:nvSpPr>
        <p:spPr>
          <a:xfrm>
            <a:off x="9606950" y="1653209"/>
            <a:ext cx="2288876" cy="5378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8D596-496D-B449-D2D8-5792616C2EF1}"/>
              </a:ext>
            </a:extLst>
          </p:cNvPr>
          <p:cNvSpPr/>
          <p:nvPr/>
        </p:nvSpPr>
        <p:spPr>
          <a:xfrm>
            <a:off x="6533070" y="2323009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D59D42-1C01-B106-B6D3-3ADD183FE55A}"/>
              </a:ext>
            </a:extLst>
          </p:cNvPr>
          <p:cNvSpPr/>
          <p:nvPr/>
        </p:nvSpPr>
        <p:spPr>
          <a:xfrm>
            <a:off x="9606950" y="2323221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A2AD8E-FC8A-C119-1032-0CE8847FA989}"/>
              </a:ext>
            </a:extLst>
          </p:cNvPr>
          <p:cNvSpPr/>
          <p:nvPr/>
        </p:nvSpPr>
        <p:spPr>
          <a:xfrm>
            <a:off x="6533069" y="2992808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F04C4-1F28-1EF1-9F36-694A0E0ADCD0}"/>
              </a:ext>
            </a:extLst>
          </p:cNvPr>
          <p:cNvSpPr/>
          <p:nvPr/>
        </p:nvSpPr>
        <p:spPr>
          <a:xfrm>
            <a:off x="9606949" y="2981038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DBF860-BEF8-6802-14F8-F27AD757DD75}"/>
              </a:ext>
            </a:extLst>
          </p:cNvPr>
          <p:cNvSpPr/>
          <p:nvPr/>
        </p:nvSpPr>
        <p:spPr>
          <a:xfrm>
            <a:off x="6533069" y="3856057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E7EAA3-5CC9-3BF1-EE14-E2D5728BE542}"/>
              </a:ext>
            </a:extLst>
          </p:cNvPr>
          <p:cNvSpPr/>
          <p:nvPr/>
        </p:nvSpPr>
        <p:spPr>
          <a:xfrm>
            <a:off x="9606948" y="3846500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2AACA1-F40D-9E5E-6249-EB6D67A87622}"/>
              </a:ext>
            </a:extLst>
          </p:cNvPr>
          <p:cNvSpPr/>
          <p:nvPr/>
        </p:nvSpPr>
        <p:spPr>
          <a:xfrm>
            <a:off x="6533068" y="4525856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D25A3C-6E08-1249-E3CE-7D73712F34CC}"/>
              </a:ext>
            </a:extLst>
          </p:cNvPr>
          <p:cNvSpPr/>
          <p:nvPr/>
        </p:nvSpPr>
        <p:spPr>
          <a:xfrm>
            <a:off x="9606948" y="4554740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D90488-B407-4DFA-09EA-C9539ABED045}"/>
              </a:ext>
            </a:extLst>
          </p:cNvPr>
          <p:cNvSpPr/>
          <p:nvPr/>
        </p:nvSpPr>
        <p:spPr>
          <a:xfrm>
            <a:off x="6533068" y="5195655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1695AD-D22D-DC2F-292D-5CA237AE2CE0}"/>
              </a:ext>
            </a:extLst>
          </p:cNvPr>
          <p:cNvSpPr/>
          <p:nvPr/>
        </p:nvSpPr>
        <p:spPr>
          <a:xfrm>
            <a:off x="9611257" y="5195655"/>
            <a:ext cx="2193985" cy="386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3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323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 Light</vt:lpstr>
      <vt:lpstr>Calibri</vt:lpstr>
      <vt:lpstr>Arial</vt:lpstr>
      <vt:lpstr>Comic Sans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4</cp:revision>
  <dcterms:created xsi:type="dcterms:W3CDTF">2023-08-18T16:19:53Z</dcterms:created>
  <dcterms:modified xsi:type="dcterms:W3CDTF">2023-08-18T18:25:02Z</dcterms:modified>
</cp:coreProperties>
</file>