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370A41-E316-4BA4-87A8-60997BF72851}" v="129" dt="2023-08-15T00:40:24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08" y="1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3781-F712-B6F9-DC76-79CD06A51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8DC8F-C477-B478-9497-723EECDA97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8F729-05ED-ECE0-059F-73299664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A9ECF-C344-419D-7B4B-BB28F80A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7E1C5-0369-AFDC-1C34-C0D600381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7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2CEE6-3520-FA18-AC6A-BE7AEAB42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41BC-1E09-A5E8-0B0F-697D5E5D8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3F399-791F-34B9-42FF-25EDA63B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7E62B-748F-10EE-6EF3-66F7C72A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A959F-33D5-2E02-903E-4BD90687B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2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5CB63-1606-BDD4-0551-888B87A05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9A6C1-F5B4-6A66-0C21-5789E437E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88C56-B37F-5567-8E15-0867C57FD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D0139-FE64-C5EB-2541-811ACA654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16E99-5567-DCCC-67EF-DAA1B03A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0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951A-0AA7-0D67-B9C3-D508962D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71844-C06D-1699-75F5-A205050641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29252-C10C-52E3-327F-26030A045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C5146-3834-15CC-74E9-CB154F9B6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9B4FD-7553-215A-ACA2-ECBDEC0F4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FC274-E8BC-9C0B-8122-A5C6D48E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A3F10-FDEE-AE8D-265E-39993F52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E0A9E-6644-6488-D4E5-E2F30D4E9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BE4FC1-621F-C4E9-6EFC-1519463651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7579E6-65F3-37B2-50A3-C9FD06BDE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6B1D5B-BA29-2057-A585-0A84200395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30B73-A28E-2D0A-D526-ADD2E0568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3D8BBE-D822-723A-1EF0-898AD8DD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6428C-1A8F-3CDB-BAB6-33273A92F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45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118D-97EF-B08D-E655-D3870352C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B11ACD-FAE7-1AFB-4C93-F778A3814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31A5B1-9119-6694-E712-C0953EF4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58A14-67FA-7235-C67C-27EC50850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9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D8EC69-A6DD-B81E-517B-BFB4056D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95599-ACBE-41B9-AD5F-D1359EDA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3834C-2F1A-4DCE-3834-868F7210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9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173D2-6D45-40D7-5933-3C885D4A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E4E5-A53A-BD21-06B0-B9B738318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56046-7078-5449-54F7-C8353CFDC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1A610-1C92-989E-7BDD-BC526E308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18B28-E7FA-CA6B-4319-38E9E6DB1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5A7EB-12FC-E346-2E65-98AE9889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43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3B8A8-7C88-F354-8FE4-40301F3C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E8FE2-D969-DE1C-0092-1BD9A3A410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6C701-C775-ADAB-8B65-BF5680780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5AE55-4254-7108-4E04-DEC6DE5E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7CC8A-6377-6CEF-7D2C-0B9705B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5CD94-2D32-107E-8C36-EED9EC4F6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8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B4A2-49FE-6030-A8FF-3D9CE2A3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738DC1-01C6-86BB-27F6-834F93154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EAC91-BB8C-929C-EF6D-471E0AD7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79854-C03B-7AF3-3E2D-96B4AEE89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38BA2-88AC-4878-1318-AAA6F9CCD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0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04F72A-CE38-3505-71EA-71308AD672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AA0CD-0549-8047-6962-DB76B9869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948BF-353C-2E58-945B-0DF099C17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81F52-9562-5275-68A8-ABCD565A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418AC-A54B-C11C-720F-67E7FDED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6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19B477-F9DC-8307-CF0F-4FF728EFA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7CC07-683F-CEFB-E44C-B12A1214A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81C78-196C-B37B-B618-7351A7DFD7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40BCB-BAB6-48A6-8D9A-F04D8180D404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346E4-13FB-DB74-7BED-8169909D7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F2A91-E59C-6557-A773-C52BEBDD9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9C4AE-4EA8-48AA-B540-3D79DEC5E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74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A274-DD41-463C-FCC7-D809EFA2A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936" y="71827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AICPA </a:t>
            </a:r>
            <a:r>
              <a:rPr lang="en-US" dirty="0"/>
              <a:t>Rules of 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3EDE2-27FB-E12C-1645-E812AFACF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9" y="1170016"/>
            <a:ext cx="6537385" cy="5153145"/>
          </a:xfrm>
        </p:spPr>
        <p:txBody>
          <a:bodyPr>
            <a:normAutofit/>
          </a:bodyPr>
          <a:lstStyle/>
          <a:p>
            <a:r>
              <a:rPr lang="en-US" dirty="0"/>
              <a:t>The worth of the auditing opinion hinges on how the public perceives the independence of auditors. Why?</a:t>
            </a:r>
          </a:p>
          <a:p>
            <a:r>
              <a:rPr lang="en-US" dirty="0"/>
              <a:t>CPA ---------------Company -----------------users of financial statements</a:t>
            </a:r>
          </a:p>
          <a:p>
            <a:r>
              <a:rPr lang="en-US" dirty="0"/>
              <a:t>There are two components of independence</a:t>
            </a:r>
          </a:p>
          <a:p>
            <a:pPr marL="971550" lvl="2" indent="-514350">
              <a:spcBef>
                <a:spcPts val="1000"/>
              </a:spcBef>
              <a:buFont typeface="+mj-lt"/>
              <a:buAutoNum type="arabicPeriod"/>
            </a:pPr>
            <a:r>
              <a:rPr lang="en-US" sz="2400" dirty="0"/>
              <a:t>Independence of mind (also referred to as independence in fact, actual)</a:t>
            </a:r>
          </a:p>
          <a:p>
            <a:pPr marL="971550" lvl="2" indent="-514350">
              <a:spcBef>
                <a:spcPts val="1000"/>
              </a:spcBef>
              <a:buFont typeface="+mj-lt"/>
              <a:buAutoNum type="arabicPeriod"/>
            </a:pPr>
            <a:r>
              <a:rPr lang="en-US" sz="2400" dirty="0"/>
              <a:t>Independence in appearance (perceived, what it looks like)</a:t>
            </a:r>
          </a:p>
          <a:p>
            <a:pPr marL="1371600" lvl="4" indent="0">
              <a:spcBef>
                <a:spcPts val="1000"/>
              </a:spcBef>
              <a:buNone/>
            </a:pPr>
            <a:r>
              <a:rPr lang="en-US" sz="2400" dirty="0"/>
              <a:t>Appear advocating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9DE60F-7E03-D1D8-C549-5724B59CC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414" y="1599811"/>
            <a:ext cx="4953586" cy="302429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C3A425B-068F-7F61-6BDC-770834AB9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426618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3EC76-F3F8-3C80-5835-88633FE78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343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Who is a Covered member?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A8DE7-5E15-23FF-C5A8-F7D2A5647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581" y="987972"/>
            <a:ext cx="7658819" cy="557382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/>
              <a:t>Covered Members—Any person who is in a position to influence an attest engagement (audit). </a:t>
            </a:r>
          </a:p>
          <a:p>
            <a:pPr marL="502920" lvl="1" indent="0">
              <a:buNone/>
            </a:pPr>
            <a:r>
              <a:rPr lang="en-US" dirty="0"/>
              <a:t>1. Individuals involved in the attest engagement team (front line people).</a:t>
            </a:r>
          </a:p>
          <a:p>
            <a:pPr marL="502920" lvl="1" indent="0">
              <a:buNone/>
            </a:pPr>
            <a:r>
              <a:rPr lang="en-US" dirty="0"/>
              <a:t>2. Individuals with the capacity to influence the attest engagement.</a:t>
            </a:r>
          </a:p>
          <a:p>
            <a:pPr marL="502920" lvl="1" indent="0">
              <a:buNone/>
            </a:pPr>
            <a:r>
              <a:rPr lang="en-US" dirty="0"/>
              <a:t>3. Partners or managers offering over 10 hours of </a:t>
            </a:r>
            <a:r>
              <a:rPr lang="en-US" dirty="0" err="1"/>
              <a:t>nonattest</a:t>
            </a:r>
            <a:r>
              <a:rPr lang="en-US" dirty="0"/>
              <a:t> services to the client within a fiscal year.</a:t>
            </a:r>
          </a:p>
          <a:p>
            <a:pPr marL="502920" lvl="1" indent="0">
              <a:buNone/>
            </a:pPr>
            <a:r>
              <a:rPr lang="en-US" dirty="0"/>
              <a:t>4. Partners within the office of the partner overseeing the attest engagement.</a:t>
            </a:r>
          </a:p>
          <a:p>
            <a:pPr marL="502920" lvl="1" indent="0">
              <a:buNone/>
            </a:pPr>
            <a:r>
              <a:rPr lang="en-US" dirty="0"/>
              <a:t>5. The company and the associated employee benefit plans.</a:t>
            </a:r>
          </a:p>
          <a:p>
            <a:pPr marL="502920" lvl="1" indent="0">
              <a:buNone/>
            </a:pPr>
            <a:r>
              <a:rPr lang="en-US" dirty="0"/>
              <a:t>6. An entity subject to control by any of the members covered members.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E7B09B-0EC0-25CD-339F-BD76E7A7D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801" y="2161523"/>
            <a:ext cx="3814618" cy="253495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866C5D4-E43F-1A85-3C3F-C163B1C79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90110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CCC45-82FA-814A-7B2B-9FACF1E2E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970" y="1667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Most Common Circumstances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F4AB0-9B87-5971-EBD8-5D6CD3698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288" y="1311216"/>
            <a:ext cx="6495689" cy="48657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Independence issues could arise under the following circumstances: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Financial interests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Related financial interest issues; loans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Consulting, bookkeeping, and other </a:t>
            </a:r>
            <a:r>
              <a:rPr lang="en-US" dirty="0" err="1"/>
              <a:t>nonattest</a:t>
            </a:r>
            <a:r>
              <a:rPr lang="en-US" dirty="0"/>
              <a:t> services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Employment relations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Litigation between CPA firm and client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Unpaid fees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BE92A-4B51-753D-6B28-CB1FDF598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659" y="1311216"/>
            <a:ext cx="4418692" cy="354658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83F27E1-AF22-C7D2-0D97-B5B3D218A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40077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D9889-9F8D-575E-183A-35904D2C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87" y="-31636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Financial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55EC8-78B7-B94A-1F0D-0F18CC9F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3" y="853926"/>
            <a:ext cx="8143337" cy="5529622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374151"/>
                </a:solidFill>
                <a:latin typeface="Söhne"/>
              </a:rPr>
              <a:t>Financial Interests—The Code prohibits </a:t>
            </a:r>
            <a:r>
              <a:rPr lang="en-US" dirty="0">
                <a:solidFill>
                  <a:srgbClr val="FF0000"/>
                </a:solidFill>
                <a:latin typeface="Söhne"/>
              </a:rPr>
              <a:t>covered members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and their immediate families from owning any stock or other direct investment ( </a:t>
            </a:r>
            <a:r>
              <a:rPr lang="en-US" dirty="0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which direct financial interest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) in audit clients. </a:t>
            </a:r>
            <a:r>
              <a:rPr lang="en-US" dirty="0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Regardless of materiality.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  Easy!</a:t>
            </a:r>
          </a:p>
          <a:p>
            <a:pPr lvl="1"/>
            <a:r>
              <a:rPr lang="en-US" sz="2800" dirty="0">
                <a:solidFill>
                  <a:srgbClr val="374151"/>
                </a:solidFill>
                <a:latin typeface="Söhne"/>
              </a:rPr>
              <a:t>Immediate families: spouse and dependents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 indirect financial interest is characterized by ownership that is close in nature but not directly held.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ownership of stocks through a mutual fund.  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Materiality only matter for INDIRECT financial interest.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Materiality factors: individual's wealth and income are taken into account. 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10k out of 100K or 10K out of 1M?</a:t>
            </a:r>
            <a:endParaRPr lang="en-US" b="1" dirty="0">
              <a:solidFill>
                <a:srgbClr val="50838E"/>
              </a:solidFill>
            </a:endParaRPr>
          </a:p>
          <a:p>
            <a:pPr lvl="1"/>
            <a:endParaRPr lang="en-US" b="1" dirty="0">
              <a:solidFill>
                <a:srgbClr val="50838E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9FB1D-0DD1-F123-8641-0B823C400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353751"/>
            <a:ext cx="3575601" cy="357560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EFE3E77-DF29-2855-ABD9-1823FEC84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44427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1DDE-CAEF-34E9-99EE-06F15988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729" y="0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/>
              <a:t>Financial Interests of Close Relatives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260D4-9BD0-FD0C-B1DF-9D8D9DBE0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352" y="1020763"/>
            <a:ext cx="8063508" cy="523913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Close relatives are defined as parent, sibling, or nondependent child. </a:t>
            </a:r>
          </a:p>
          <a:p>
            <a:pPr marL="45720" indent="0"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Are you aware of the interest or have a reason to be aware of it?</a:t>
            </a:r>
          </a:p>
          <a:p>
            <a:pPr marL="45720" indent="0"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Ownership by a close relative isn't an independence breach unless it's material to them or enable the relative a significant influence over the attest client.</a:t>
            </a:r>
          </a:p>
          <a:p>
            <a:pPr marL="45720" indent="0"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	Parents are board members!</a:t>
            </a:r>
          </a:p>
          <a:p>
            <a:pPr marL="45720" indent="0">
              <a:buNone/>
            </a:pPr>
            <a:r>
              <a:rPr lang="en-US" sz="3000" dirty="0">
                <a:solidFill>
                  <a:srgbClr val="374151"/>
                </a:solidFill>
                <a:latin typeface="Söhne"/>
              </a:rPr>
              <a:t>Immaterial interest does not impair independence.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482474-EEAC-F150-3148-0D17359A7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860" y="1845152"/>
            <a:ext cx="3664324" cy="2422048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34D69E4-A647-38B1-AC50-1A53854EC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411969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E0E60-1DA6-A8D4-4BE4-0A45A2AE3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319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Financial Interest: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2BBD1-D611-AAB4-33FB-C4AD0F49B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109" y="1528762"/>
            <a:ext cx="6640902" cy="4705647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374151"/>
                </a:solidFill>
                <a:latin typeface="Söhne"/>
              </a:rPr>
              <a:t>Financial relationship prohibited.</a:t>
            </a:r>
          </a:p>
          <a:p>
            <a:r>
              <a:rPr lang="en-US" sz="3000" dirty="0">
                <a:solidFill>
                  <a:srgbClr val="374151"/>
                </a:solidFill>
                <a:latin typeface="Söhne"/>
              </a:rPr>
              <a:t>Financial institution: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Loans outside than normal lending procedures is violation.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Fully collateralized, car loan, in the normal course of business. OK.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Credit Card debt less than 10K. OK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Deposit below FDIC requirement. OK</a:t>
            </a:r>
          </a:p>
          <a:p>
            <a:pPr lvl="1"/>
            <a:r>
              <a:rPr lang="en-US" sz="2600" dirty="0">
                <a:solidFill>
                  <a:srgbClr val="374151"/>
                </a:solidFill>
                <a:latin typeface="Söhne"/>
              </a:rPr>
              <a:t> No new loan is preferable</a:t>
            </a:r>
            <a:r>
              <a:rPr lang="en-US" b="1" dirty="0">
                <a:solidFill>
                  <a:srgbClr val="50838E"/>
                </a:solidFill>
              </a:rPr>
              <a:t>.</a:t>
            </a:r>
          </a:p>
          <a:p>
            <a:endParaRPr lang="en-US" sz="2800" b="1" dirty="0">
              <a:solidFill>
                <a:srgbClr val="50838E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97D1E-7B53-44C8-0B57-3F4D2C95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203" y="1880300"/>
            <a:ext cx="3737688" cy="329079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D8BA3787-D555-44D2-5E27-BB41FF797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42897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DF00E-6A03-A577-1269-515CB60F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closely held investments with clients</a:t>
            </a:r>
            <a:br>
              <a:rPr lang="en-US" sz="4400" b="1" dirty="0">
                <a:solidFill>
                  <a:srgbClr val="50838E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F82D-778A-9151-0847-FEA504FA5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78" y="1645460"/>
            <a:ext cx="4492925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CPA firm own stock in company A (non audit client).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 Company B (audit client) own stocks in company A.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374151"/>
                </a:solidFill>
                <a:latin typeface="Söhne"/>
              </a:rPr>
              <a:t>  May be a violation in the amount is material.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39A7E-39B6-3894-F1B0-9BF05B217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426" y="1621647"/>
            <a:ext cx="4949596" cy="361470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3D5885A-A0FE-DB7E-58CB-A523DE700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68016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97BC4-C3D7-A98C-4C6A-57AE30DCC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1" y="18088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Employment of Close Relative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49E47-8725-D0EC-7C6D-9A30E37C6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879" y="1506447"/>
            <a:ext cx="7470295" cy="47649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74151"/>
                </a:solidFill>
                <a:latin typeface="Söhne"/>
              </a:rPr>
              <a:t>Employment of immediate and close family members could be a problem if the covered member have immediate family member in key position with client.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Key Position: Prepare FS, make significant accounting estimates that part of the F/S, have the ability to influence the financial statement.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Landscaping, janitorial, customer service, support work is OK. 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CFO No good.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F99329-AAFF-344D-5870-26309CC23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036" y="1785652"/>
            <a:ext cx="3756084" cy="303214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6EFD277-4F5E-F594-5B52-EBC81C13A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47662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A8267-85A7-84A6-2A75-C19C118DD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Other Situations</a:t>
            </a:r>
            <a:br>
              <a:rPr lang="en-US" sz="4400" b="1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EE014-CD4F-156C-7922-21B5766E7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5" y="1135512"/>
            <a:ext cx="6133561" cy="5593092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Covered members cannot be Board Member, Officer or Director of an audit client.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Cannot be underwriter, promoter, or act in other capacity of management or be an employee of the company.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Former partner (member of audit team) get hired in key position with the client.  Change of strategy.  Modify audit procedures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Discussing potential employment or receive an employment offer.  Asked to be removed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Honorary director for NFP (charity or religious organization) is OK.  United Way. BAP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4D1DD8-8B3A-544A-1253-5999970EF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854" y="2073468"/>
            <a:ext cx="5039264" cy="271106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4F90D87-BA0B-69E2-51F8-A3BDBCF54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38311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26F3-09E2-F08E-E21D-0899493BA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Nonattest</a:t>
            </a:r>
            <a:r>
              <a:rPr lang="en-US" dirty="0"/>
              <a:t> Services, Consulting, Bookkeeping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28748-E796-E110-A298-A8AAC916F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882" y="1339729"/>
            <a:ext cx="7686543" cy="515314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Cannot perform </a:t>
            </a:r>
            <a:r>
              <a:rPr lang="en-US" sz="3100" dirty="0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managerial and other significant role </a:t>
            </a:r>
            <a:r>
              <a:rPr lang="en-US" sz="3100" dirty="0">
                <a:solidFill>
                  <a:srgbClr val="374151"/>
                </a:solidFill>
                <a:latin typeface="Söhne"/>
              </a:rPr>
              <a:t>during attestation</a:t>
            </a:r>
          </a:p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Installing AIS.  Yes.  </a:t>
            </a:r>
          </a:p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Decision about design of AIS. NO</a:t>
            </a:r>
          </a:p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CPA must be assured that client willing and able to perform </a:t>
            </a:r>
            <a:r>
              <a:rPr lang="en-US" sz="3100" dirty="0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managerial function </a:t>
            </a:r>
            <a:r>
              <a:rPr lang="en-US" sz="3100" dirty="0">
                <a:solidFill>
                  <a:srgbClr val="374151"/>
                </a:solidFill>
                <a:latin typeface="Söhne"/>
              </a:rPr>
              <a:t>related to the engagement.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en-US" sz="2700" dirty="0">
                <a:solidFill>
                  <a:srgbClr val="374151"/>
                </a:solidFill>
                <a:latin typeface="Söhne"/>
              </a:rPr>
              <a:t>Understanding is necessary.</a:t>
            </a:r>
          </a:p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Can perform basic bookkeeping and JE (Private companies of course).  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en-US" sz="2700" dirty="0">
                <a:solidFill>
                  <a:srgbClr val="374151"/>
                </a:solidFill>
                <a:latin typeface="Söhne"/>
              </a:rPr>
              <a:t>Company must authorize the transactions.  </a:t>
            </a:r>
          </a:p>
          <a:p>
            <a:pPr marL="228600" lvl="1">
              <a:lnSpc>
                <a:spcPct val="110000"/>
              </a:lnSpc>
              <a:spcBef>
                <a:spcPts val="1000"/>
              </a:spcBef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Self Reviewed threat could be present under the circumstances.</a:t>
            </a:r>
          </a:p>
          <a:p>
            <a:pPr>
              <a:lnSpc>
                <a:spcPct val="110000"/>
              </a:lnSpc>
            </a:pPr>
            <a:r>
              <a:rPr lang="en-US" sz="3100" dirty="0">
                <a:solidFill>
                  <a:srgbClr val="374151"/>
                </a:solidFill>
                <a:latin typeface="Söhne"/>
              </a:rPr>
              <a:t>Help with I/C. </a:t>
            </a:r>
          </a:p>
          <a:p>
            <a:pPr marL="685800" lvl="2">
              <a:lnSpc>
                <a:spcPct val="110000"/>
              </a:lnSpc>
              <a:spcBef>
                <a:spcPts val="1000"/>
              </a:spcBef>
            </a:pPr>
            <a:r>
              <a:rPr lang="en-US" sz="2700" dirty="0">
                <a:solidFill>
                  <a:srgbClr val="374151"/>
                </a:solidFill>
                <a:latin typeface="Söhne"/>
              </a:rPr>
              <a:t>Management maintain responsibility for direction and oversight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F653F6-E5F0-4FE3-8748-008373360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851" y="1690688"/>
            <a:ext cx="4225567" cy="457250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B088AE0A-2028-914C-DC04-B2B7FC31B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04598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68756-04D3-1D48-15CC-D423DFD8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Litigation between CPA firm and client</a:t>
            </a:r>
            <a:br>
              <a:rPr lang="en-US" sz="4400" b="1" dirty="0">
                <a:solidFill>
                  <a:srgbClr val="50838E"/>
                </a:solidFill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3B9E0-CF9C-AECB-F197-73AEFD370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977" y="1371600"/>
            <a:ext cx="6390736" cy="5024735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rgbClr val="374151"/>
                </a:solidFill>
                <a:latin typeface="Söhne"/>
              </a:rPr>
              <a:t>Commencement  litigation by management claiming deficiency in the audit in the audit work. </a:t>
            </a:r>
          </a:p>
          <a:p>
            <a:pPr marL="685800" lvl="2">
              <a:spcBef>
                <a:spcPts val="1000"/>
              </a:spcBef>
            </a:pPr>
            <a:r>
              <a:rPr lang="en-US" sz="1700" dirty="0">
                <a:solidFill>
                  <a:srgbClr val="374151"/>
                </a:solidFill>
                <a:latin typeface="Söhne"/>
              </a:rPr>
              <a:t>Could Impair independence</a:t>
            </a:r>
          </a:p>
          <a:p>
            <a:r>
              <a:rPr lang="en-US" sz="2100" dirty="0">
                <a:solidFill>
                  <a:srgbClr val="374151"/>
                </a:solidFill>
                <a:latin typeface="Söhne"/>
              </a:rPr>
              <a:t>An express intention to commence litigation when CPA believe that is probable the client will commence litigation.  </a:t>
            </a:r>
          </a:p>
          <a:p>
            <a:pPr marL="685800" lvl="2">
              <a:spcBef>
                <a:spcPts val="1000"/>
              </a:spcBef>
            </a:pPr>
            <a:r>
              <a:rPr lang="en-US" sz="1700" dirty="0">
                <a:solidFill>
                  <a:srgbClr val="374151"/>
                </a:solidFill>
                <a:latin typeface="Söhne"/>
              </a:rPr>
              <a:t>Could impair independence</a:t>
            </a:r>
          </a:p>
          <a:p>
            <a:r>
              <a:rPr lang="en-US" sz="2100" dirty="0">
                <a:solidFill>
                  <a:srgbClr val="374151"/>
                </a:solidFill>
                <a:latin typeface="Söhne"/>
              </a:rPr>
              <a:t>The commencement of litigation by CPA against management alleging fraud and deceit.  </a:t>
            </a:r>
          </a:p>
          <a:p>
            <a:pPr marL="685800" lvl="2">
              <a:spcBef>
                <a:spcPts val="1000"/>
              </a:spcBef>
            </a:pPr>
            <a:r>
              <a:rPr lang="en-US" sz="1700" dirty="0">
                <a:solidFill>
                  <a:srgbClr val="374151"/>
                </a:solidFill>
                <a:latin typeface="Söhne"/>
              </a:rPr>
              <a:t>Could Impair independence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87DFD-C2A0-5F83-C390-14A7C93B9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936" y="1631706"/>
            <a:ext cx="4851647" cy="336891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E95F970-1D85-CE7C-8E77-EBF01EBC1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64967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976F-A310-8C10-4DBE-DB0F8621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Unpaid Fees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E513C-F319-00F9-120B-E3F28A28A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11" y="1785579"/>
            <a:ext cx="4820729" cy="4351338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dirty="0">
                <a:solidFill>
                  <a:srgbClr val="374151"/>
                </a:solidFill>
                <a:latin typeface="Söhne"/>
              </a:rPr>
              <a:t>Billed or unbilled fees remain unpaid provided more than 1 year before the date of the report. 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rgbClr val="374151"/>
                </a:solidFill>
                <a:latin typeface="Söhne"/>
              </a:rPr>
              <a:t> Technically a loan.</a:t>
            </a:r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700" dirty="0">
                <a:solidFill>
                  <a:srgbClr val="374151"/>
                </a:solidFill>
                <a:latin typeface="Söhne"/>
              </a:rPr>
              <a:t> Violation of independence.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374151"/>
                </a:solidFill>
                <a:latin typeface="Söhne"/>
              </a:rPr>
              <a:t>Unpaid fee from client in bankruptcy. 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15876-1B92-1D66-0EAD-53DBFB687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1785579"/>
            <a:ext cx="4648200" cy="338476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FCE5CDC-B5DF-2CA3-49C4-5FD7674D7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40266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7BB70-B127-ED84-3B16-A0A99E857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5" y="-9835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F8822-037E-166A-B64C-D11D79E1F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16" y="1253331"/>
            <a:ext cx="12278712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Which of the following situations is an example of an indirect financial interest in a client?</a:t>
            </a:r>
          </a:p>
          <a:p>
            <a:pPr marL="457200" lvl="1" indent="0">
              <a:buNone/>
            </a:pPr>
            <a:r>
              <a:rPr lang="en-US" sz="3200" dirty="0"/>
              <a:t>A- The covered member owns shares in a mutual fund that holds shares of stock in the client.</a:t>
            </a:r>
          </a:p>
          <a:p>
            <a:pPr marL="457200" lvl="1" indent="0">
              <a:buNone/>
            </a:pPr>
            <a:r>
              <a:rPr lang="en-US" sz="3200" dirty="0"/>
              <a:t>B- The covered member’s wife owns 5% of the client’s stock.</a:t>
            </a:r>
          </a:p>
          <a:p>
            <a:pPr marL="457200" lvl="1" indent="0">
              <a:buNone/>
            </a:pPr>
            <a:r>
              <a:rPr lang="en-US" sz="3200" dirty="0"/>
              <a:t>C- A partner in the office in which the audit is conducted, but who does not participate in the audit, owns 5% of the client’s stock.</a:t>
            </a:r>
          </a:p>
          <a:p>
            <a:pPr marL="457200" lvl="1" indent="0">
              <a:buNone/>
            </a:pPr>
            <a:r>
              <a:rPr lang="en-US" sz="3200" dirty="0"/>
              <a:t>D- The covered member is a general partner in a partnership that holds shares of stock in the client.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453B1D-FD37-E6BA-9879-940585D46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964707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1163</Words>
  <Application>Microsoft Office PowerPoint</Application>
  <PresentationFormat>Widescreen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Comic Sans MS</vt:lpstr>
      <vt:lpstr>Wingdings</vt:lpstr>
      <vt:lpstr>Calibri Light</vt:lpstr>
      <vt:lpstr>Söhne</vt:lpstr>
      <vt:lpstr>Office Theme</vt:lpstr>
      <vt:lpstr>AICPA Rules of Independence</vt:lpstr>
      <vt:lpstr>Who is a Covered member?</vt:lpstr>
      <vt:lpstr>Most Common Circumstances</vt:lpstr>
      <vt:lpstr>Financial Interest</vt:lpstr>
      <vt:lpstr>Financial Interests of Close Relatives</vt:lpstr>
      <vt:lpstr>Financial Interest: Loans</vt:lpstr>
      <vt:lpstr>Joint closely held investments with clients </vt:lpstr>
      <vt:lpstr>Employment of Close Relative</vt:lpstr>
      <vt:lpstr>Other Situations </vt:lpstr>
      <vt:lpstr>Nonattest Services, Consulting, Bookkeeping</vt:lpstr>
      <vt:lpstr>Litigation between CPA firm and client </vt:lpstr>
      <vt:lpstr>Unpaid Fees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AICPA Rules of Independence</dc:title>
  <dc:creator>mansour farhat</dc:creator>
  <cp:lastModifiedBy>mansour farhat</cp:lastModifiedBy>
  <cp:revision>4</cp:revision>
  <dcterms:created xsi:type="dcterms:W3CDTF">2023-08-14T18:26:58Z</dcterms:created>
  <dcterms:modified xsi:type="dcterms:W3CDTF">2023-08-15T00:40:32Z</dcterms:modified>
</cp:coreProperties>
</file>