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8" r:id="rId12"/>
    <p:sldId id="267" r:id="rId13"/>
    <p:sldId id="269" r:id="rId14"/>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Calibri Light" panose="020F0302020204030204" pitchFamily="34" charset="0"/>
      <p:regular r:id="rId19"/>
      <p:italic r:id="rId20"/>
    </p:embeddedFont>
    <p:embeddedFont>
      <p:font typeface="Comic Sans MS" panose="030F0702030302020204" pitchFamily="66"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5D539F-9D4E-4641-A7B2-9AABFBA278A8}" v="93" dt="2023-08-14T13:09:23.3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755D539F-9D4E-4641-A7B2-9AABFBA278A8}"/>
    <pc:docChg chg="modSld">
      <pc:chgData name="mansour farhat" userId="bed7c5799dc45719" providerId="LiveId" clId="{755D539F-9D4E-4641-A7B2-9AABFBA278A8}" dt="2023-08-14T13:09:23.382" v="2" actId="15"/>
      <pc:docMkLst>
        <pc:docMk/>
      </pc:docMkLst>
      <pc:sldChg chg="modSp modAnim">
        <pc:chgData name="mansour farhat" userId="bed7c5799dc45719" providerId="LiveId" clId="{755D539F-9D4E-4641-A7B2-9AABFBA278A8}" dt="2023-08-14T13:09:23.382" v="2" actId="15"/>
        <pc:sldMkLst>
          <pc:docMk/>
          <pc:sldMk cId="1457217848" sldId="257"/>
        </pc:sldMkLst>
        <pc:spChg chg="mod">
          <ac:chgData name="mansour farhat" userId="bed7c5799dc45719" providerId="LiveId" clId="{755D539F-9D4E-4641-A7B2-9AABFBA278A8}" dt="2023-08-14T13:09:23.382" v="2" actId="15"/>
          <ac:spMkLst>
            <pc:docMk/>
            <pc:sldMk cId="1457217848" sldId="257"/>
            <ac:spMk id="3" creationId="{66AC4C47-47DD-F570-55E6-20FCE81F1B9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B40331-B680-4C15-B82B-D5E371E0DE8F}"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891ED1E9-2B15-4CED-B215-C8A8C52B49AA}">
      <dgm:prSet phldrT="[Text]"/>
      <dgm:spPr/>
      <dgm:t>
        <a:bodyPr/>
        <a:lstStyle/>
        <a:p>
          <a:r>
            <a:rPr lang="en-US" dirty="0"/>
            <a:t>Principles</a:t>
          </a:r>
        </a:p>
      </dgm:t>
    </dgm:pt>
    <dgm:pt modelId="{B2B3FC9D-D200-433F-A95E-33947763F432}" type="parTrans" cxnId="{E2F2F8D9-615A-4521-BE20-81F6ACEA578F}">
      <dgm:prSet/>
      <dgm:spPr/>
      <dgm:t>
        <a:bodyPr/>
        <a:lstStyle/>
        <a:p>
          <a:endParaRPr lang="en-US"/>
        </a:p>
      </dgm:t>
    </dgm:pt>
    <dgm:pt modelId="{142F0CB6-FD39-470A-B666-290603532EA1}" type="sibTrans" cxnId="{E2F2F8D9-615A-4521-BE20-81F6ACEA578F}">
      <dgm:prSet/>
      <dgm:spPr/>
      <dgm:t>
        <a:bodyPr/>
        <a:lstStyle/>
        <a:p>
          <a:endParaRPr lang="en-US"/>
        </a:p>
      </dgm:t>
    </dgm:pt>
    <dgm:pt modelId="{3B58E8AD-7456-49C4-AB4F-548D35DD78E6}">
      <dgm:prSet phldrT="[Text]"/>
      <dgm:spPr/>
      <dgm:t>
        <a:bodyPr/>
        <a:lstStyle/>
        <a:p>
          <a:r>
            <a:rPr lang="en-US" dirty="0"/>
            <a:t>Rules</a:t>
          </a:r>
        </a:p>
      </dgm:t>
    </dgm:pt>
    <dgm:pt modelId="{76AA258D-0216-4888-B7FB-D8F93C7E0ADA}" type="parTrans" cxnId="{73292022-1C7E-48A6-98A9-0EFDFD312A11}">
      <dgm:prSet/>
      <dgm:spPr/>
      <dgm:t>
        <a:bodyPr/>
        <a:lstStyle/>
        <a:p>
          <a:endParaRPr lang="en-US"/>
        </a:p>
      </dgm:t>
    </dgm:pt>
    <dgm:pt modelId="{9B36422F-9D8C-4D72-A092-E006A24BDD79}" type="sibTrans" cxnId="{73292022-1C7E-48A6-98A9-0EFDFD312A11}">
      <dgm:prSet/>
      <dgm:spPr/>
      <dgm:t>
        <a:bodyPr/>
        <a:lstStyle/>
        <a:p>
          <a:endParaRPr lang="en-US"/>
        </a:p>
      </dgm:t>
    </dgm:pt>
    <dgm:pt modelId="{9ACBE0B3-9601-4853-9BE8-93180004A316}">
      <dgm:prSet phldrT="[Text]"/>
      <dgm:spPr/>
      <dgm:t>
        <a:bodyPr/>
        <a:lstStyle/>
        <a:p>
          <a:r>
            <a:rPr lang="en-US" dirty="0"/>
            <a:t>Interpretations</a:t>
          </a:r>
        </a:p>
      </dgm:t>
    </dgm:pt>
    <dgm:pt modelId="{2BFC63C8-FB36-4A09-BBF1-D506D598761F}" type="parTrans" cxnId="{C7208462-6B1F-49BD-92E7-028B3C8D3031}">
      <dgm:prSet/>
      <dgm:spPr/>
      <dgm:t>
        <a:bodyPr/>
        <a:lstStyle/>
        <a:p>
          <a:endParaRPr lang="en-US"/>
        </a:p>
      </dgm:t>
    </dgm:pt>
    <dgm:pt modelId="{D0892D1A-9792-4965-9749-9F20E72930FA}" type="sibTrans" cxnId="{C7208462-6B1F-49BD-92E7-028B3C8D3031}">
      <dgm:prSet/>
      <dgm:spPr/>
      <dgm:t>
        <a:bodyPr/>
        <a:lstStyle/>
        <a:p>
          <a:endParaRPr lang="en-US"/>
        </a:p>
      </dgm:t>
    </dgm:pt>
    <dgm:pt modelId="{602E1FFB-80FB-4EA0-88BB-437AC5E118C4}" type="pres">
      <dgm:prSet presAssocID="{9AB40331-B680-4C15-B82B-D5E371E0DE8F}" presName="rootnode" presStyleCnt="0">
        <dgm:presLayoutVars>
          <dgm:chMax/>
          <dgm:chPref/>
          <dgm:dir/>
          <dgm:animLvl val="lvl"/>
        </dgm:presLayoutVars>
      </dgm:prSet>
      <dgm:spPr/>
    </dgm:pt>
    <dgm:pt modelId="{439E2E85-3ECB-4E7B-82D6-76CCE8DBCDF1}" type="pres">
      <dgm:prSet presAssocID="{891ED1E9-2B15-4CED-B215-C8A8C52B49AA}" presName="composite" presStyleCnt="0"/>
      <dgm:spPr/>
    </dgm:pt>
    <dgm:pt modelId="{B9523B8E-EF41-43C3-8E2F-17C255FF5203}" type="pres">
      <dgm:prSet presAssocID="{891ED1E9-2B15-4CED-B215-C8A8C52B49AA}" presName="bentUpArrow1" presStyleLbl="alignImgPlace1" presStyleIdx="0" presStyleCnt="2"/>
      <dgm:spPr/>
    </dgm:pt>
    <dgm:pt modelId="{059AFAAB-040E-4C10-8674-60BF059C16A9}" type="pres">
      <dgm:prSet presAssocID="{891ED1E9-2B15-4CED-B215-C8A8C52B49AA}" presName="ParentText" presStyleLbl="node1" presStyleIdx="0" presStyleCnt="3" custLinFactNeighborX="-17099" custLinFactNeighborY="9073">
        <dgm:presLayoutVars>
          <dgm:chMax val="1"/>
          <dgm:chPref val="1"/>
          <dgm:bulletEnabled val="1"/>
        </dgm:presLayoutVars>
      </dgm:prSet>
      <dgm:spPr/>
    </dgm:pt>
    <dgm:pt modelId="{0AD5CE38-AFAD-46ED-889B-3009FC61CBB4}" type="pres">
      <dgm:prSet presAssocID="{891ED1E9-2B15-4CED-B215-C8A8C52B49AA}" presName="ChildText" presStyleLbl="revTx" presStyleIdx="0" presStyleCnt="2">
        <dgm:presLayoutVars>
          <dgm:chMax val="0"/>
          <dgm:chPref val="0"/>
          <dgm:bulletEnabled val="1"/>
        </dgm:presLayoutVars>
      </dgm:prSet>
      <dgm:spPr/>
    </dgm:pt>
    <dgm:pt modelId="{9956F3BF-07FA-463F-8A96-9C74E3E0761C}" type="pres">
      <dgm:prSet presAssocID="{142F0CB6-FD39-470A-B666-290603532EA1}" presName="sibTrans" presStyleCnt="0"/>
      <dgm:spPr/>
    </dgm:pt>
    <dgm:pt modelId="{A9B83154-FEB1-4196-9955-C7558E816263}" type="pres">
      <dgm:prSet presAssocID="{3B58E8AD-7456-49C4-AB4F-548D35DD78E6}" presName="composite" presStyleCnt="0"/>
      <dgm:spPr/>
    </dgm:pt>
    <dgm:pt modelId="{B81FB0D4-6929-451F-8498-B3B1040E2872}" type="pres">
      <dgm:prSet presAssocID="{3B58E8AD-7456-49C4-AB4F-548D35DD78E6}" presName="bentUpArrow1" presStyleLbl="alignImgPlace1" presStyleIdx="1" presStyleCnt="2"/>
      <dgm:spPr/>
    </dgm:pt>
    <dgm:pt modelId="{1AB5F9C0-DA8F-4471-B79F-F8F76F8A8BDF}" type="pres">
      <dgm:prSet presAssocID="{3B58E8AD-7456-49C4-AB4F-548D35DD78E6}" presName="ParentText" presStyleLbl="node1" presStyleIdx="1" presStyleCnt="3">
        <dgm:presLayoutVars>
          <dgm:chMax val="1"/>
          <dgm:chPref val="1"/>
          <dgm:bulletEnabled val="1"/>
        </dgm:presLayoutVars>
      </dgm:prSet>
      <dgm:spPr/>
    </dgm:pt>
    <dgm:pt modelId="{B8BB894C-DD17-441F-9C4C-694453FCB13F}" type="pres">
      <dgm:prSet presAssocID="{3B58E8AD-7456-49C4-AB4F-548D35DD78E6}" presName="ChildText" presStyleLbl="revTx" presStyleIdx="1" presStyleCnt="2">
        <dgm:presLayoutVars>
          <dgm:chMax val="0"/>
          <dgm:chPref val="0"/>
          <dgm:bulletEnabled val="1"/>
        </dgm:presLayoutVars>
      </dgm:prSet>
      <dgm:spPr/>
    </dgm:pt>
    <dgm:pt modelId="{ED59474C-0BA2-431F-9486-4E67BCB6B962}" type="pres">
      <dgm:prSet presAssocID="{9B36422F-9D8C-4D72-A092-E006A24BDD79}" presName="sibTrans" presStyleCnt="0"/>
      <dgm:spPr/>
    </dgm:pt>
    <dgm:pt modelId="{1DAC38FC-32D9-4A72-8C7E-2B3770C76C9A}" type="pres">
      <dgm:prSet presAssocID="{9ACBE0B3-9601-4853-9BE8-93180004A316}" presName="composite" presStyleCnt="0"/>
      <dgm:spPr/>
    </dgm:pt>
    <dgm:pt modelId="{73B5C14A-616D-44A0-8A24-12E6D1D61F2E}" type="pres">
      <dgm:prSet presAssocID="{9ACBE0B3-9601-4853-9BE8-93180004A316}" presName="ParentText" presStyleLbl="node1" presStyleIdx="2" presStyleCnt="3">
        <dgm:presLayoutVars>
          <dgm:chMax val="1"/>
          <dgm:chPref val="1"/>
          <dgm:bulletEnabled val="1"/>
        </dgm:presLayoutVars>
      </dgm:prSet>
      <dgm:spPr/>
    </dgm:pt>
  </dgm:ptLst>
  <dgm:cxnLst>
    <dgm:cxn modelId="{DB7FF40C-58D4-4EFD-9395-6A692DA24C9B}" type="presOf" srcId="{3B58E8AD-7456-49C4-AB4F-548D35DD78E6}" destId="{1AB5F9C0-DA8F-4471-B79F-F8F76F8A8BDF}" srcOrd="0" destOrd="0" presId="urn:microsoft.com/office/officeart/2005/8/layout/StepDownProcess"/>
    <dgm:cxn modelId="{73292022-1C7E-48A6-98A9-0EFDFD312A11}" srcId="{9AB40331-B680-4C15-B82B-D5E371E0DE8F}" destId="{3B58E8AD-7456-49C4-AB4F-548D35DD78E6}" srcOrd="1" destOrd="0" parTransId="{76AA258D-0216-4888-B7FB-D8F93C7E0ADA}" sibTransId="{9B36422F-9D8C-4D72-A092-E006A24BDD79}"/>
    <dgm:cxn modelId="{0114552F-F236-4D83-80F7-1349EDBD2863}" type="presOf" srcId="{9AB40331-B680-4C15-B82B-D5E371E0DE8F}" destId="{602E1FFB-80FB-4EA0-88BB-437AC5E118C4}" srcOrd="0" destOrd="0" presId="urn:microsoft.com/office/officeart/2005/8/layout/StepDownProcess"/>
    <dgm:cxn modelId="{C7208462-6B1F-49BD-92E7-028B3C8D3031}" srcId="{9AB40331-B680-4C15-B82B-D5E371E0DE8F}" destId="{9ACBE0B3-9601-4853-9BE8-93180004A316}" srcOrd="2" destOrd="0" parTransId="{2BFC63C8-FB36-4A09-BBF1-D506D598761F}" sibTransId="{D0892D1A-9792-4965-9749-9F20E72930FA}"/>
    <dgm:cxn modelId="{6960A37A-6F1C-403A-A3F7-040B4EA5173F}" type="presOf" srcId="{9ACBE0B3-9601-4853-9BE8-93180004A316}" destId="{73B5C14A-616D-44A0-8A24-12E6D1D61F2E}" srcOrd="0" destOrd="0" presId="urn:microsoft.com/office/officeart/2005/8/layout/StepDownProcess"/>
    <dgm:cxn modelId="{AFCC6BA9-431D-4994-AE69-B149E860FD85}" type="presOf" srcId="{891ED1E9-2B15-4CED-B215-C8A8C52B49AA}" destId="{059AFAAB-040E-4C10-8674-60BF059C16A9}" srcOrd="0" destOrd="0" presId="urn:microsoft.com/office/officeart/2005/8/layout/StepDownProcess"/>
    <dgm:cxn modelId="{E2F2F8D9-615A-4521-BE20-81F6ACEA578F}" srcId="{9AB40331-B680-4C15-B82B-D5E371E0DE8F}" destId="{891ED1E9-2B15-4CED-B215-C8A8C52B49AA}" srcOrd="0" destOrd="0" parTransId="{B2B3FC9D-D200-433F-A95E-33947763F432}" sibTransId="{142F0CB6-FD39-470A-B666-290603532EA1}"/>
    <dgm:cxn modelId="{BB034EE9-F121-4791-8740-EA1A86586CD1}" type="presParOf" srcId="{602E1FFB-80FB-4EA0-88BB-437AC5E118C4}" destId="{439E2E85-3ECB-4E7B-82D6-76CCE8DBCDF1}" srcOrd="0" destOrd="0" presId="urn:microsoft.com/office/officeart/2005/8/layout/StepDownProcess"/>
    <dgm:cxn modelId="{F92DE125-14D8-445A-9190-5A273CB466C0}" type="presParOf" srcId="{439E2E85-3ECB-4E7B-82D6-76CCE8DBCDF1}" destId="{B9523B8E-EF41-43C3-8E2F-17C255FF5203}" srcOrd="0" destOrd="0" presId="urn:microsoft.com/office/officeart/2005/8/layout/StepDownProcess"/>
    <dgm:cxn modelId="{C4B1492C-BAEF-426C-91AF-BA493344D469}" type="presParOf" srcId="{439E2E85-3ECB-4E7B-82D6-76CCE8DBCDF1}" destId="{059AFAAB-040E-4C10-8674-60BF059C16A9}" srcOrd="1" destOrd="0" presId="urn:microsoft.com/office/officeart/2005/8/layout/StepDownProcess"/>
    <dgm:cxn modelId="{649D8DEB-78E3-41ED-808B-F18AE2AA2FE8}" type="presParOf" srcId="{439E2E85-3ECB-4E7B-82D6-76CCE8DBCDF1}" destId="{0AD5CE38-AFAD-46ED-889B-3009FC61CBB4}" srcOrd="2" destOrd="0" presId="urn:microsoft.com/office/officeart/2005/8/layout/StepDownProcess"/>
    <dgm:cxn modelId="{65D22986-F3BF-4949-8923-920FE4CF8D78}" type="presParOf" srcId="{602E1FFB-80FB-4EA0-88BB-437AC5E118C4}" destId="{9956F3BF-07FA-463F-8A96-9C74E3E0761C}" srcOrd="1" destOrd="0" presId="urn:microsoft.com/office/officeart/2005/8/layout/StepDownProcess"/>
    <dgm:cxn modelId="{D0EB062A-E566-4F63-8C3D-3024FAAFDDFD}" type="presParOf" srcId="{602E1FFB-80FB-4EA0-88BB-437AC5E118C4}" destId="{A9B83154-FEB1-4196-9955-C7558E816263}" srcOrd="2" destOrd="0" presId="urn:microsoft.com/office/officeart/2005/8/layout/StepDownProcess"/>
    <dgm:cxn modelId="{16851022-6D61-40EC-9E9E-A41199E679F1}" type="presParOf" srcId="{A9B83154-FEB1-4196-9955-C7558E816263}" destId="{B81FB0D4-6929-451F-8498-B3B1040E2872}" srcOrd="0" destOrd="0" presId="urn:microsoft.com/office/officeart/2005/8/layout/StepDownProcess"/>
    <dgm:cxn modelId="{35CEDAE5-F4ED-490F-986A-73AA95B13CE0}" type="presParOf" srcId="{A9B83154-FEB1-4196-9955-C7558E816263}" destId="{1AB5F9C0-DA8F-4471-B79F-F8F76F8A8BDF}" srcOrd="1" destOrd="0" presId="urn:microsoft.com/office/officeart/2005/8/layout/StepDownProcess"/>
    <dgm:cxn modelId="{F632AD88-FDFE-4799-A402-408A5B7BC973}" type="presParOf" srcId="{A9B83154-FEB1-4196-9955-C7558E816263}" destId="{B8BB894C-DD17-441F-9C4C-694453FCB13F}" srcOrd="2" destOrd="0" presId="urn:microsoft.com/office/officeart/2005/8/layout/StepDownProcess"/>
    <dgm:cxn modelId="{6D757325-724D-4D38-B195-BC724F90F467}" type="presParOf" srcId="{602E1FFB-80FB-4EA0-88BB-437AC5E118C4}" destId="{ED59474C-0BA2-431F-9486-4E67BCB6B962}" srcOrd="3" destOrd="0" presId="urn:microsoft.com/office/officeart/2005/8/layout/StepDownProcess"/>
    <dgm:cxn modelId="{565535A8-7F67-4034-BBF8-C2B53621EEB9}" type="presParOf" srcId="{602E1FFB-80FB-4EA0-88BB-437AC5E118C4}" destId="{1DAC38FC-32D9-4A72-8C7E-2B3770C76C9A}" srcOrd="4" destOrd="0" presId="urn:microsoft.com/office/officeart/2005/8/layout/StepDownProcess"/>
    <dgm:cxn modelId="{A5432DC8-D094-4803-9863-9FBBA709079A}" type="presParOf" srcId="{1DAC38FC-32D9-4A72-8C7E-2B3770C76C9A}" destId="{73B5C14A-616D-44A0-8A24-12E6D1D61F2E}"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523B8E-EF41-43C3-8E2F-17C255FF5203}">
      <dsp:nvSpPr>
        <dsp:cNvPr id="0" name=""/>
        <dsp:cNvSpPr/>
      </dsp:nvSpPr>
      <dsp:spPr>
        <a:xfrm rot="5400000">
          <a:off x="806217" y="1186021"/>
          <a:ext cx="1048934" cy="119417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9AFAAB-040E-4C10-8674-60BF059C16A9}">
      <dsp:nvSpPr>
        <dsp:cNvPr id="0" name=""/>
        <dsp:cNvSpPr/>
      </dsp:nvSpPr>
      <dsp:spPr>
        <a:xfrm>
          <a:off x="226381" y="135399"/>
          <a:ext cx="1765787" cy="1235994"/>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Principles</a:t>
          </a:r>
        </a:p>
      </dsp:txBody>
      <dsp:txXfrm>
        <a:off x="286728" y="195746"/>
        <a:ext cx="1645093" cy="1115300"/>
      </dsp:txXfrm>
    </dsp:sp>
    <dsp:sp modelId="{0AD5CE38-AFAD-46ED-889B-3009FC61CBB4}">
      <dsp:nvSpPr>
        <dsp:cNvPr id="0" name=""/>
        <dsp:cNvSpPr/>
      </dsp:nvSpPr>
      <dsp:spPr>
        <a:xfrm>
          <a:off x="2294100" y="141137"/>
          <a:ext cx="1284265" cy="998984"/>
        </a:xfrm>
        <a:prstGeom prst="rect">
          <a:avLst/>
        </a:prstGeom>
        <a:noFill/>
        <a:ln>
          <a:noFill/>
        </a:ln>
        <a:effectLst/>
      </dsp:spPr>
      <dsp:style>
        <a:lnRef idx="0">
          <a:scrgbClr r="0" g="0" b="0"/>
        </a:lnRef>
        <a:fillRef idx="0">
          <a:scrgbClr r="0" g="0" b="0"/>
        </a:fillRef>
        <a:effectRef idx="0">
          <a:scrgbClr r="0" g="0" b="0"/>
        </a:effectRef>
        <a:fontRef idx="minor"/>
      </dsp:style>
    </dsp:sp>
    <dsp:sp modelId="{B81FB0D4-6929-451F-8498-B3B1040E2872}">
      <dsp:nvSpPr>
        <dsp:cNvPr id="0" name=""/>
        <dsp:cNvSpPr/>
      </dsp:nvSpPr>
      <dsp:spPr>
        <a:xfrm rot="5400000">
          <a:off x="2270242" y="2574450"/>
          <a:ext cx="1048934" cy="119417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B5F9C0-DA8F-4471-B79F-F8F76F8A8BDF}">
      <dsp:nvSpPr>
        <dsp:cNvPr id="0" name=""/>
        <dsp:cNvSpPr/>
      </dsp:nvSpPr>
      <dsp:spPr>
        <a:xfrm>
          <a:off x="1992338" y="1411686"/>
          <a:ext cx="1765787" cy="1235994"/>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Rules</a:t>
          </a:r>
        </a:p>
      </dsp:txBody>
      <dsp:txXfrm>
        <a:off x="2052685" y="1472033"/>
        <a:ext cx="1645093" cy="1115300"/>
      </dsp:txXfrm>
    </dsp:sp>
    <dsp:sp modelId="{B8BB894C-DD17-441F-9C4C-694453FCB13F}">
      <dsp:nvSpPr>
        <dsp:cNvPr id="0" name=""/>
        <dsp:cNvSpPr/>
      </dsp:nvSpPr>
      <dsp:spPr>
        <a:xfrm>
          <a:off x="3758126" y="1529566"/>
          <a:ext cx="1284265" cy="998984"/>
        </a:xfrm>
        <a:prstGeom prst="rect">
          <a:avLst/>
        </a:prstGeom>
        <a:noFill/>
        <a:ln>
          <a:noFill/>
        </a:ln>
        <a:effectLst/>
      </dsp:spPr>
      <dsp:style>
        <a:lnRef idx="0">
          <a:scrgbClr r="0" g="0" b="0"/>
        </a:lnRef>
        <a:fillRef idx="0">
          <a:scrgbClr r="0" g="0" b="0"/>
        </a:fillRef>
        <a:effectRef idx="0">
          <a:scrgbClr r="0" g="0" b="0"/>
        </a:effectRef>
        <a:fontRef idx="minor"/>
      </dsp:style>
    </dsp:sp>
    <dsp:sp modelId="{73B5C14A-616D-44A0-8A24-12E6D1D61F2E}">
      <dsp:nvSpPr>
        <dsp:cNvPr id="0" name=""/>
        <dsp:cNvSpPr/>
      </dsp:nvSpPr>
      <dsp:spPr>
        <a:xfrm>
          <a:off x="3456364" y="2800115"/>
          <a:ext cx="1765787" cy="1235994"/>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Interpretations</a:t>
          </a:r>
        </a:p>
      </dsp:txBody>
      <dsp:txXfrm>
        <a:off x="3516711" y="2860462"/>
        <a:ext cx="1645093" cy="1115300"/>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C9FBF-D32F-C6BA-D3A7-5FC2F7EF5D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7F04C4-C9B2-11E5-30FB-DC6E17B3A1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1CF488-E9CA-8842-A951-D2A4A52510D2}"/>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5" name="Footer Placeholder 4">
            <a:extLst>
              <a:ext uri="{FF2B5EF4-FFF2-40B4-BE49-F238E27FC236}">
                <a16:creationId xmlns:a16="http://schemas.microsoft.com/office/drawing/2014/main" id="{C75D3C3C-D548-8195-52DB-91399EA930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294B0B-4038-AAD9-16A0-9C452E27CC2A}"/>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849152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B74AD-92AD-01D5-9358-9E50A33F23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C57FEB-C1F5-969D-CCE3-55FEDC4239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0CD384-3EB6-A2B0-8DDA-0BD679AA1832}"/>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5" name="Footer Placeholder 4">
            <a:extLst>
              <a:ext uri="{FF2B5EF4-FFF2-40B4-BE49-F238E27FC236}">
                <a16:creationId xmlns:a16="http://schemas.microsoft.com/office/drawing/2014/main" id="{39124D5D-26B1-D4F4-BD59-E0E400BE1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42C249-28C7-A43E-A057-3394F08026DC}"/>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2666838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7A6CB-4B24-EB3A-D86C-99C2681709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F6E8E4-B2CE-7F7C-1AE3-6D58BE1FC6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B1E6AF-8740-AFC7-AE94-4C995B38BD38}"/>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5" name="Footer Placeholder 4">
            <a:extLst>
              <a:ext uri="{FF2B5EF4-FFF2-40B4-BE49-F238E27FC236}">
                <a16:creationId xmlns:a16="http://schemas.microsoft.com/office/drawing/2014/main" id="{0A5E37C4-6A37-719A-F3A8-22C3B312AF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F53B64-F356-6252-0A86-0703A2BB6A06}"/>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3367223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2BA5F-1921-CCC5-5671-850B6F4E59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BC0189-4DA8-9340-CFDF-B412CC0611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7F9D36-9C6F-15E4-1E88-695FC3EA9C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E771FC-7893-1BCD-06FC-3D5DDC893026}"/>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6" name="Footer Placeholder 5">
            <a:extLst>
              <a:ext uri="{FF2B5EF4-FFF2-40B4-BE49-F238E27FC236}">
                <a16:creationId xmlns:a16="http://schemas.microsoft.com/office/drawing/2014/main" id="{17C62E32-B04B-7981-B9EF-4233E78318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B416AE-55F4-45A8-B038-BA5E64566DA1}"/>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549788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EE7CE-B7C3-4625-D8FB-ADD637A4B0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88BA79-AC0D-69D3-2555-723EC6E8E1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1B8DA8-9FF1-0338-7814-662FB5514B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9FD7B5-17DE-9D3F-797E-28370EB592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E3FC13-C2B6-4EE1-534F-3A0E7EDEE2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B05B50-0340-D8C5-5D24-2A1A7018626E}"/>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8" name="Footer Placeholder 7">
            <a:extLst>
              <a:ext uri="{FF2B5EF4-FFF2-40B4-BE49-F238E27FC236}">
                <a16:creationId xmlns:a16="http://schemas.microsoft.com/office/drawing/2014/main" id="{251D7A3F-2440-7639-CDB0-D9F906E78F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EAD8F6-865C-334B-2B96-01E8BFCD8450}"/>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1092318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1FFF-1614-8E27-A306-688E28BE1C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19668F-7C80-6FCE-501A-2DC8C60928E4}"/>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4" name="Footer Placeholder 3">
            <a:extLst>
              <a:ext uri="{FF2B5EF4-FFF2-40B4-BE49-F238E27FC236}">
                <a16:creationId xmlns:a16="http://schemas.microsoft.com/office/drawing/2014/main" id="{C0937855-C722-1998-8034-BA00BFC012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30C0FD-287D-1CAE-FED4-0FFDE9EF6D09}"/>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1506113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D2D232-5416-0349-176E-2A0132E8140E}"/>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3" name="Footer Placeholder 2">
            <a:extLst>
              <a:ext uri="{FF2B5EF4-FFF2-40B4-BE49-F238E27FC236}">
                <a16:creationId xmlns:a16="http://schemas.microsoft.com/office/drawing/2014/main" id="{10C8480A-0E34-FDDA-21DF-646C53F365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FC6115-3F52-DBE0-E9F3-ABE4F423BB24}"/>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1777688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3D33B-0657-5DF3-DF96-E2793BF545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460DBD-1A46-F126-FCCF-62FA0C0EBE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0C5E61-00BA-38B8-74CD-13E9833C3D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4D3918-719D-06F0-0CD2-70F61BFC9C65}"/>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6" name="Footer Placeholder 5">
            <a:extLst>
              <a:ext uri="{FF2B5EF4-FFF2-40B4-BE49-F238E27FC236}">
                <a16:creationId xmlns:a16="http://schemas.microsoft.com/office/drawing/2014/main" id="{EA6B0C12-9605-F384-A72E-E8B1E8593A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180257-5EBB-0D7A-41C9-84606AC6D20D}"/>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1111151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3548D-551F-E30B-6219-C0CDB71BD2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59DAF3-3DF9-CBE7-90BA-062E864526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4F003C-7189-5F44-3FC5-494D44F463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379BE2-2D37-9432-899C-2E0835BD270E}"/>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6" name="Footer Placeholder 5">
            <a:extLst>
              <a:ext uri="{FF2B5EF4-FFF2-40B4-BE49-F238E27FC236}">
                <a16:creationId xmlns:a16="http://schemas.microsoft.com/office/drawing/2014/main" id="{CAEB92C4-97FE-038B-B13C-9E5C355880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A39AC3-DCD1-F47E-577B-77E127DA1B48}"/>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2218501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16E70-71ED-3DE8-5CC2-BB7D82FB37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305E2F-B6E8-BC4B-BE48-04297DFCE4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0CB09C-04BE-E453-E2D8-8A72A7C0A664}"/>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5" name="Footer Placeholder 4">
            <a:extLst>
              <a:ext uri="{FF2B5EF4-FFF2-40B4-BE49-F238E27FC236}">
                <a16:creationId xmlns:a16="http://schemas.microsoft.com/office/drawing/2014/main" id="{DA5443CF-65A8-F22A-3521-8C64AADD49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CA0A1E-BB68-5990-270B-F86937DBD063}"/>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3158128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151A2C-8296-45F4-7B7E-1B61C5D5FFE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1603F8-B5DC-E33C-D852-7C7BE0A03F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8645C9-86D1-AB26-8698-B146CC341133}"/>
              </a:ext>
            </a:extLst>
          </p:cNvPr>
          <p:cNvSpPr>
            <a:spLocks noGrp="1"/>
          </p:cNvSpPr>
          <p:nvPr>
            <p:ph type="dt" sz="half" idx="10"/>
          </p:nvPr>
        </p:nvSpPr>
        <p:spPr/>
        <p:txBody>
          <a:bodyPr/>
          <a:lstStyle/>
          <a:p>
            <a:fld id="{47E37CB0-3C1E-4322-BA45-A2B740179320}" type="datetimeFigureOut">
              <a:rPr lang="en-US" smtClean="0"/>
              <a:t>8/13/2023</a:t>
            </a:fld>
            <a:endParaRPr lang="en-US"/>
          </a:p>
        </p:txBody>
      </p:sp>
      <p:sp>
        <p:nvSpPr>
          <p:cNvPr id="5" name="Footer Placeholder 4">
            <a:extLst>
              <a:ext uri="{FF2B5EF4-FFF2-40B4-BE49-F238E27FC236}">
                <a16:creationId xmlns:a16="http://schemas.microsoft.com/office/drawing/2014/main" id="{C7AEE1BF-A79F-406B-19B9-2E627218B7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12B723-C4BE-12C4-0274-62EBC777F3A5}"/>
              </a:ext>
            </a:extLst>
          </p:cNvPr>
          <p:cNvSpPr>
            <a:spLocks noGrp="1"/>
          </p:cNvSpPr>
          <p:nvPr>
            <p:ph type="sldNum" sz="quarter" idx="12"/>
          </p:nvPr>
        </p:nvSpPr>
        <p:spPr/>
        <p:txBody>
          <a:bodyPr/>
          <a:lstStyle/>
          <a:p>
            <a:fld id="{6D04481C-9FC9-4959-8F98-EF2827A094A7}" type="slidenum">
              <a:rPr lang="en-US" smtClean="0"/>
              <a:t>‹#›</a:t>
            </a:fld>
            <a:endParaRPr lang="en-US"/>
          </a:p>
        </p:txBody>
      </p:sp>
    </p:spTree>
    <p:extLst>
      <p:ext uri="{BB962C8B-B14F-4D97-AF65-F5344CB8AC3E}">
        <p14:creationId xmlns:p14="http://schemas.microsoft.com/office/powerpoint/2010/main" val="1512476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513598-F27A-E7A8-3F03-B936A9084B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B235A1-66DB-E3AF-7BE7-4BFB7FC1B9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823F1-8ED9-1E14-4618-EFF61D130C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E37CB0-3C1E-4322-BA45-A2B740179320}" type="datetimeFigureOut">
              <a:rPr lang="en-US" smtClean="0"/>
              <a:t>8/13/2023</a:t>
            </a:fld>
            <a:endParaRPr lang="en-US"/>
          </a:p>
        </p:txBody>
      </p:sp>
      <p:sp>
        <p:nvSpPr>
          <p:cNvPr id="5" name="Footer Placeholder 4">
            <a:extLst>
              <a:ext uri="{FF2B5EF4-FFF2-40B4-BE49-F238E27FC236}">
                <a16:creationId xmlns:a16="http://schemas.microsoft.com/office/drawing/2014/main" id="{13F5B0B0-05F6-001A-6A57-95FB8F5FD3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0127B5-B012-191E-058A-8F461A6D2F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04481C-9FC9-4959-8F98-EF2827A094A7}" type="slidenum">
              <a:rPr lang="en-US" smtClean="0"/>
              <a:t>‹#›</a:t>
            </a:fld>
            <a:endParaRPr lang="en-US"/>
          </a:p>
        </p:txBody>
      </p:sp>
    </p:spTree>
    <p:extLst>
      <p:ext uri="{BB962C8B-B14F-4D97-AF65-F5344CB8AC3E}">
        <p14:creationId xmlns:p14="http://schemas.microsoft.com/office/powerpoint/2010/main" val="3093900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4848B-A318-F6F7-1720-F0450BBCB7AB}"/>
              </a:ext>
            </a:extLst>
          </p:cNvPr>
          <p:cNvSpPr>
            <a:spLocks noGrp="1"/>
          </p:cNvSpPr>
          <p:nvPr>
            <p:ph type="title"/>
          </p:nvPr>
        </p:nvSpPr>
        <p:spPr/>
        <p:txBody>
          <a:bodyPr/>
          <a:lstStyle/>
          <a:p>
            <a:pPr algn="ctr"/>
            <a:r>
              <a:rPr lang="en-US"/>
              <a:t>AICPA Code of Professional Conduct</a:t>
            </a:r>
            <a:endParaRPr lang="en-US" dirty="0"/>
          </a:p>
        </p:txBody>
      </p:sp>
      <p:sp>
        <p:nvSpPr>
          <p:cNvPr id="3" name="Content Placeholder 2">
            <a:extLst>
              <a:ext uri="{FF2B5EF4-FFF2-40B4-BE49-F238E27FC236}">
                <a16:creationId xmlns:a16="http://schemas.microsoft.com/office/drawing/2014/main" id="{66AC4C47-47DD-F570-55E6-20FCE81F1B98}"/>
              </a:ext>
            </a:extLst>
          </p:cNvPr>
          <p:cNvSpPr>
            <a:spLocks noGrp="1"/>
          </p:cNvSpPr>
          <p:nvPr>
            <p:ph idx="1"/>
          </p:nvPr>
        </p:nvSpPr>
        <p:spPr>
          <a:xfrm>
            <a:off x="536275" y="1523699"/>
            <a:ext cx="6675408" cy="4816715"/>
          </a:xfrm>
        </p:spPr>
        <p:txBody>
          <a:bodyPr>
            <a:normAutofit lnSpcReduction="10000"/>
          </a:bodyPr>
          <a:lstStyle/>
          <a:p>
            <a:r>
              <a:rPr lang="en-US" dirty="0"/>
              <a:t>During the previous session, we established why accountants/auditors as professionals are held to </a:t>
            </a:r>
            <a:r>
              <a:rPr lang="en-US"/>
              <a:t>higher standards</a:t>
            </a:r>
          </a:p>
          <a:p>
            <a:pPr lvl="1"/>
            <a:r>
              <a:rPr lang="en-US"/>
              <a:t>serve </a:t>
            </a:r>
            <a:r>
              <a:rPr lang="en-US" dirty="0"/>
              <a:t>the public at large</a:t>
            </a:r>
          </a:p>
          <a:p>
            <a:pPr marL="228600" lvl="1">
              <a:spcBef>
                <a:spcPts val="1000"/>
              </a:spcBef>
            </a:pPr>
            <a:r>
              <a:rPr lang="en-US" sz="2800" dirty="0"/>
              <a:t>Need for a professional code of conduct</a:t>
            </a:r>
          </a:p>
          <a:p>
            <a:r>
              <a:rPr lang="en-US" dirty="0"/>
              <a:t>Content of the AICPA Code of Professional Conduct</a:t>
            </a:r>
          </a:p>
          <a:p>
            <a:r>
              <a:rPr lang="en-US" dirty="0"/>
              <a:t>Eventually we will review PCAOB professional conduct</a:t>
            </a:r>
          </a:p>
          <a:p>
            <a:r>
              <a:rPr lang="en-US" dirty="0"/>
              <a:t>We will focus on the content (structure) of the code and discuss the principles </a:t>
            </a:r>
          </a:p>
          <a:p>
            <a:endParaRPr lang="en-US" dirty="0"/>
          </a:p>
        </p:txBody>
      </p:sp>
      <p:sp>
        <p:nvSpPr>
          <p:cNvPr id="6" name="TextBox 23">
            <a:extLst>
              <a:ext uri="{FF2B5EF4-FFF2-40B4-BE49-F238E27FC236}">
                <a16:creationId xmlns:a16="http://schemas.microsoft.com/office/drawing/2014/main" id="{C6264753-8859-4DDE-5DFA-8A8FFA756509}"/>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8" name="Picture 7">
            <a:extLst>
              <a:ext uri="{FF2B5EF4-FFF2-40B4-BE49-F238E27FC236}">
                <a16:creationId xmlns:a16="http://schemas.microsoft.com/office/drawing/2014/main" id="{50C86563-F29E-2F0A-6BC9-38E46DA56602}"/>
              </a:ext>
            </a:extLst>
          </p:cNvPr>
          <p:cNvPicPr>
            <a:picLocks noChangeAspect="1"/>
          </p:cNvPicPr>
          <p:nvPr/>
        </p:nvPicPr>
        <p:blipFill>
          <a:blip r:embed="rId2"/>
          <a:stretch>
            <a:fillRect/>
          </a:stretch>
        </p:blipFill>
        <p:spPr>
          <a:xfrm>
            <a:off x="7491915" y="1837357"/>
            <a:ext cx="4520634" cy="3410918"/>
          </a:xfrm>
          <a:prstGeom prst="rect">
            <a:avLst/>
          </a:prstGeom>
        </p:spPr>
      </p:pic>
    </p:spTree>
    <p:extLst>
      <p:ext uri="{BB962C8B-B14F-4D97-AF65-F5344CB8AC3E}">
        <p14:creationId xmlns:p14="http://schemas.microsoft.com/office/powerpoint/2010/main" val="145721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6CEAC-6624-B9B4-CC20-526B9C6FFBD7}"/>
              </a:ext>
            </a:extLst>
          </p:cNvPr>
          <p:cNvSpPr>
            <a:spLocks noGrp="1"/>
          </p:cNvSpPr>
          <p:nvPr>
            <p:ph type="title"/>
          </p:nvPr>
        </p:nvSpPr>
        <p:spPr/>
        <p:txBody>
          <a:bodyPr/>
          <a:lstStyle/>
          <a:p>
            <a:pPr algn="ctr"/>
            <a:r>
              <a:rPr lang="en-US" dirty="0"/>
              <a:t>Structure of the Code</a:t>
            </a:r>
          </a:p>
        </p:txBody>
      </p:sp>
      <p:sp>
        <p:nvSpPr>
          <p:cNvPr id="3" name="Content Placeholder 2">
            <a:extLst>
              <a:ext uri="{FF2B5EF4-FFF2-40B4-BE49-F238E27FC236}">
                <a16:creationId xmlns:a16="http://schemas.microsoft.com/office/drawing/2014/main" id="{4C0CC9C3-E6F7-1096-EC59-E33302B6CAB1}"/>
              </a:ext>
            </a:extLst>
          </p:cNvPr>
          <p:cNvSpPr>
            <a:spLocks noGrp="1"/>
          </p:cNvSpPr>
          <p:nvPr>
            <p:ph idx="1"/>
          </p:nvPr>
        </p:nvSpPr>
        <p:spPr>
          <a:xfrm>
            <a:off x="838200" y="1690688"/>
            <a:ext cx="5807494" cy="4667250"/>
          </a:xfrm>
        </p:spPr>
        <p:txBody>
          <a:bodyPr/>
          <a:lstStyle/>
          <a:p>
            <a:r>
              <a:rPr lang="en-US" sz="2800" b="1" dirty="0">
                <a:solidFill>
                  <a:schemeClr val="accent1"/>
                </a:solidFill>
              </a:rPr>
              <a:t>The </a:t>
            </a:r>
            <a:r>
              <a:rPr lang="en-US" sz="2800" b="1" i="1" dirty="0">
                <a:solidFill>
                  <a:srgbClr val="50838E"/>
                </a:solidFill>
              </a:rPr>
              <a:t>Code</a:t>
            </a:r>
            <a:r>
              <a:rPr lang="en-US" sz="2800" b="1" dirty="0">
                <a:solidFill>
                  <a:schemeClr val="accent1"/>
                </a:solidFill>
              </a:rPr>
              <a:t> consists of:</a:t>
            </a:r>
          </a:p>
          <a:p>
            <a:pPr marL="971550" lvl="1" indent="-514350">
              <a:buFont typeface="+mj-lt"/>
              <a:buAutoNum type="arabicPeriod"/>
            </a:pPr>
            <a:r>
              <a:rPr lang="en-US" b="1" dirty="0">
                <a:solidFill>
                  <a:srgbClr val="50838E"/>
                </a:solidFill>
                <a:highlight>
                  <a:srgbClr val="FFFF00"/>
                </a:highlight>
              </a:rPr>
              <a:t>Principles</a:t>
            </a:r>
            <a:r>
              <a:rPr lang="en-US" b="1" dirty="0">
                <a:solidFill>
                  <a:srgbClr val="50838E"/>
                </a:solidFill>
              </a:rPr>
              <a:t> (general rules) and </a:t>
            </a:r>
          </a:p>
          <a:p>
            <a:pPr marL="971550" lvl="1" indent="-514350">
              <a:buFont typeface="+mj-lt"/>
              <a:buAutoNum type="arabicPeriod"/>
            </a:pPr>
            <a:r>
              <a:rPr lang="en-US" b="1" dirty="0">
                <a:solidFill>
                  <a:srgbClr val="50838E"/>
                </a:solidFill>
              </a:rPr>
              <a:t>Rules (more specific)</a:t>
            </a:r>
            <a:endParaRPr lang="en-US" b="1" dirty="0">
              <a:solidFill>
                <a:schemeClr val="accent1"/>
              </a:solidFill>
            </a:endParaRPr>
          </a:p>
          <a:p>
            <a:pPr marL="971550" lvl="1" indent="-514350">
              <a:buFont typeface="+mj-lt"/>
              <a:buAutoNum type="arabicPeriod"/>
            </a:pPr>
            <a:r>
              <a:rPr lang="en-US" b="1" dirty="0">
                <a:solidFill>
                  <a:srgbClr val="50838E"/>
                </a:solidFill>
              </a:rPr>
              <a:t>Interpretations for the rules</a:t>
            </a:r>
          </a:p>
          <a:p>
            <a:pPr marL="1428750" lvl="2" indent="-514350">
              <a:buFont typeface="+mj-lt"/>
              <a:buAutoNum type="arabicPeriod"/>
            </a:pPr>
            <a:r>
              <a:rPr lang="en-US" b="1" dirty="0">
                <a:solidFill>
                  <a:srgbClr val="50838E"/>
                </a:solidFill>
              </a:rPr>
              <a:t>Submit your request to the Professional Ethics Executive Committee</a:t>
            </a:r>
          </a:p>
          <a:p>
            <a:endParaRPr lang="en-US" dirty="0"/>
          </a:p>
        </p:txBody>
      </p:sp>
      <p:graphicFrame>
        <p:nvGraphicFramePr>
          <p:cNvPr id="4" name="Diagram 3">
            <a:extLst>
              <a:ext uri="{FF2B5EF4-FFF2-40B4-BE49-F238E27FC236}">
                <a16:creationId xmlns:a16="http://schemas.microsoft.com/office/drawing/2014/main" id="{FEB2C55C-FBA4-3C4E-5893-2CAE56CB5CC5}"/>
              </a:ext>
            </a:extLst>
          </p:cNvPr>
          <p:cNvGraphicFramePr/>
          <p:nvPr>
            <p:extLst>
              <p:ext uri="{D42A27DB-BD31-4B8C-83A1-F6EECF244321}">
                <p14:modId xmlns:p14="http://schemas.microsoft.com/office/powerpoint/2010/main" val="3153229042"/>
              </p:ext>
            </p:extLst>
          </p:nvPr>
        </p:nvGraphicFramePr>
        <p:xfrm>
          <a:off x="6585309" y="1673346"/>
          <a:ext cx="5750465" cy="40593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23">
            <a:extLst>
              <a:ext uri="{FF2B5EF4-FFF2-40B4-BE49-F238E27FC236}">
                <a16:creationId xmlns:a16="http://schemas.microsoft.com/office/drawing/2014/main" id="{66F2BBFA-79F1-975C-5908-D16F82126AF9}"/>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85955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BBB9-A8B0-1224-520B-5CB1A60A14EA}"/>
              </a:ext>
            </a:extLst>
          </p:cNvPr>
          <p:cNvSpPr>
            <a:spLocks noGrp="1"/>
          </p:cNvSpPr>
          <p:nvPr>
            <p:ph type="title"/>
          </p:nvPr>
        </p:nvSpPr>
        <p:spPr/>
        <p:txBody>
          <a:bodyPr/>
          <a:lstStyle/>
          <a:p>
            <a:pPr algn="ctr"/>
            <a:r>
              <a:rPr lang="en-US" dirty="0"/>
              <a:t>Organization of the AICPA Code of Professional Conduct</a:t>
            </a:r>
          </a:p>
        </p:txBody>
      </p:sp>
      <p:graphicFrame>
        <p:nvGraphicFramePr>
          <p:cNvPr id="4" name="Table 4">
            <a:extLst>
              <a:ext uri="{FF2B5EF4-FFF2-40B4-BE49-F238E27FC236}">
                <a16:creationId xmlns:a16="http://schemas.microsoft.com/office/drawing/2014/main" id="{B6BBE9D8-41B6-9FF2-2684-76A7CC35DF5D}"/>
              </a:ext>
            </a:extLst>
          </p:cNvPr>
          <p:cNvGraphicFramePr>
            <a:graphicFrameLocks noGrp="1"/>
          </p:cNvGraphicFramePr>
          <p:nvPr>
            <p:ph idx="1"/>
            <p:extLst>
              <p:ext uri="{D42A27DB-BD31-4B8C-83A1-F6EECF244321}">
                <p14:modId xmlns:p14="http://schemas.microsoft.com/office/powerpoint/2010/main" val="3478297814"/>
              </p:ext>
            </p:extLst>
          </p:nvPr>
        </p:nvGraphicFramePr>
        <p:xfrm>
          <a:off x="838200" y="1825624"/>
          <a:ext cx="10515600" cy="3806681"/>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314826272"/>
                    </a:ext>
                  </a:extLst>
                </a:gridCol>
                <a:gridCol w="3505200">
                  <a:extLst>
                    <a:ext uri="{9D8B030D-6E8A-4147-A177-3AD203B41FA5}">
                      <a16:colId xmlns:a16="http://schemas.microsoft.com/office/drawing/2014/main" val="100374070"/>
                    </a:ext>
                  </a:extLst>
                </a:gridCol>
                <a:gridCol w="3505200">
                  <a:extLst>
                    <a:ext uri="{9D8B030D-6E8A-4147-A177-3AD203B41FA5}">
                      <a16:colId xmlns:a16="http://schemas.microsoft.com/office/drawing/2014/main" val="4181800081"/>
                    </a:ext>
                  </a:extLst>
                </a:gridCol>
              </a:tblGrid>
              <a:tr h="505879">
                <a:tc>
                  <a:txBody>
                    <a:bodyPr/>
                    <a:lstStyle/>
                    <a:p>
                      <a:r>
                        <a:rPr lang="en-US" dirty="0"/>
                        <a:t>Sections</a:t>
                      </a:r>
                    </a:p>
                  </a:txBody>
                  <a:tcPr/>
                </a:tc>
                <a:tc>
                  <a:txBody>
                    <a:bodyPr/>
                    <a:lstStyle/>
                    <a:p>
                      <a:r>
                        <a:rPr lang="en-US" dirty="0"/>
                        <a:t>Applies to </a:t>
                      </a:r>
                    </a:p>
                  </a:txBody>
                  <a:tcPr/>
                </a:tc>
                <a:tc>
                  <a:txBody>
                    <a:bodyPr/>
                    <a:lstStyle/>
                    <a:p>
                      <a:r>
                        <a:rPr lang="en-US" dirty="0"/>
                        <a:t>Content</a:t>
                      </a:r>
                    </a:p>
                  </a:txBody>
                  <a:tcPr/>
                </a:tc>
                <a:extLst>
                  <a:ext uri="{0D108BD9-81ED-4DB2-BD59-A6C34878D82A}">
                    <a16:rowId xmlns:a16="http://schemas.microsoft.com/office/drawing/2014/main" val="863993210"/>
                  </a:ext>
                </a:extLst>
              </a:tr>
              <a:tr h="505879">
                <a:tc>
                  <a:txBody>
                    <a:bodyPr/>
                    <a:lstStyle/>
                    <a:p>
                      <a:r>
                        <a:rPr lang="en-US" dirty="0"/>
                        <a:t>Preface (part zero)</a:t>
                      </a:r>
                    </a:p>
                  </a:txBody>
                  <a:tcPr/>
                </a:tc>
                <a:tc>
                  <a:txBody>
                    <a:bodyPr/>
                    <a:lstStyle/>
                    <a:p>
                      <a:r>
                        <a:rPr lang="en-US" dirty="0"/>
                        <a:t> All members</a:t>
                      </a:r>
                    </a:p>
                  </a:txBody>
                  <a:tcPr/>
                </a:tc>
                <a:tc>
                  <a:txBody>
                    <a:bodyPr/>
                    <a:lstStyle/>
                    <a:p>
                      <a:r>
                        <a:rPr lang="en-US" dirty="0">
                          <a:highlight>
                            <a:srgbClr val="FFFF00"/>
                          </a:highlight>
                        </a:rPr>
                        <a:t> Principles (6)</a:t>
                      </a:r>
                      <a:r>
                        <a:rPr lang="en-US" dirty="0"/>
                        <a:t>of professional conduct</a:t>
                      </a:r>
                    </a:p>
                  </a:txBody>
                  <a:tcPr/>
                </a:tc>
                <a:extLst>
                  <a:ext uri="{0D108BD9-81ED-4DB2-BD59-A6C34878D82A}">
                    <a16:rowId xmlns:a16="http://schemas.microsoft.com/office/drawing/2014/main" val="4217529003"/>
                  </a:ext>
                </a:extLst>
              </a:tr>
              <a:tr h="873161">
                <a:tc>
                  <a:txBody>
                    <a:bodyPr/>
                    <a:lstStyle/>
                    <a:p>
                      <a:r>
                        <a:rPr lang="en-US" dirty="0"/>
                        <a:t>Part 1</a:t>
                      </a:r>
                    </a:p>
                  </a:txBody>
                  <a:tcPr/>
                </a:tc>
                <a:tc>
                  <a:txBody>
                    <a:bodyPr/>
                    <a:lstStyle/>
                    <a:p>
                      <a:r>
                        <a:rPr lang="en-US" dirty="0"/>
                        <a:t>Members in public Practice (CPAs in accounting firms). MIPPs</a:t>
                      </a:r>
                    </a:p>
                  </a:txBody>
                  <a:tcPr/>
                </a:tc>
                <a:tc>
                  <a:txBody>
                    <a:bodyPr/>
                    <a:lstStyle/>
                    <a:p>
                      <a:r>
                        <a:rPr lang="en-US" dirty="0"/>
                        <a:t>Conceptual Framework Rules and Interpretation</a:t>
                      </a:r>
                    </a:p>
                  </a:txBody>
                  <a:tcPr/>
                </a:tc>
                <a:extLst>
                  <a:ext uri="{0D108BD9-81ED-4DB2-BD59-A6C34878D82A}">
                    <a16:rowId xmlns:a16="http://schemas.microsoft.com/office/drawing/2014/main" val="4026137862"/>
                  </a:ext>
                </a:extLst>
              </a:tr>
              <a:tr h="873161">
                <a:tc>
                  <a:txBody>
                    <a:bodyPr/>
                    <a:lstStyle/>
                    <a:p>
                      <a:r>
                        <a:rPr lang="en-US" dirty="0"/>
                        <a:t>Part 2</a:t>
                      </a:r>
                    </a:p>
                  </a:txBody>
                  <a:tcPr/>
                </a:tc>
                <a:tc>
                  <a:txBody>
                    <a:bodyPr/>
                    <a:lstStyle/>
                    <a:p>
                      <a:r>
                        <a:rPr lang="en-US" dirty="0"/>
                        <a:t>Members in Business (CPAs in then corporate World). MIBs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Conceptual Framework Rules and Interpretation</a:t>
                      </a:r>
                    </a:p>
                  </a:txBody>
                  <a:tcPr/>
                </a:tc>
                <a:extLst>
                  <a:ext uri="{0D108BD9-81ED-4DB2-BD59-A6C34878D82A}">
                    <a16:rowId xmlns:a16="http://schemas.microsoft.com/office/drawing/2014/main" val="1194767567"/>
                  </a:ext>
                </a:extLst>
              </a:tr>
              <a:tr h="505879">
                <a:tc>
                  <a:txBody>
                    <a:bodyPr/>
                    <a:lstStyle/>
                    <a:p>
                      <a:r>
                        <a:rPr lang="en-US" dirty="0"/>
                        <a:t>Part 3</a:t>
                      </a:r>
                    </a:p>
                  </a:txBody>
                  <a:tcPr/>
                </a:tc>
                <a:tc>
                  <a:txBody>
                    <a:bodyPr/>
                    <a:lstStyle/>
                    <a:p>
                      <a:r>
                        <a:rPr lang="en-US" dirty="0"/>
                        <a:t> Other Members (retirees, education industry, nonprofit and others) OM.</a:t>
                      </a:r>
                    </a:p>
                  </a:txBody>
                  <a:tcPr/>
                </a:tc>
                <a:tc>
                  <a:txBody>
                    <a:bodyPr/>
                    <a:lstStyle/>
                    <a:p>
                      <a:r>
                        <a:rPr lang="en-US" dirty="0"/>
                        <a:t>Rules and Interpretation</a:t>
                      </a:r>
                    </a:p>
                  </a:txBody>
                  <a:tcPr/>
                </a:tc>
                <a:extLst>
                  <a:ext uri="{0D108BD9-81ED-4DB2-BD59-A6C34878D82A}">
                    <a16:rowId xmlns:a16="http://schemas.microsoft.com/office/drawing/2014/main" val="994255556"/>
                  </a:ext>
                </a:extLst>
              </a:tr>
            </a:tbl>
          </a:graphicData>
        </a:graphic>
      </p:graphicFrame>
      <p:sp>
        <p:nvSpPr>
          <p:cNvPr id="3" name="TextBox 2">
            <a:extLst>
              <a:ext uri="{FF2B5EF4-FFF2-40B4-BE49-F238E27FC236}">
                <a16:creationId xmlns:a16="http://schemas.microsoft.com/office/drawing/2014/main" id="{18CE5DAC-3C0F-B126-A867-3803EB9E9C8B}"/>
              </a:ext>
            </a:extLst>
          </p:cNvPr>
          <p:cNvSpPr txBox="1"/>
          <p:nvPr/>
        </p:nvSpPr>
        <p:spPr>
          <a:xfrm>
            <a:off x="838200" y="5816242"/>
            <a:ext cx="10869284" cy="369332"/>
          </a:xfrm>
          <a:prstGeom prst="rect">
            <a:avLst/>
          </a:prstGeom>
          <a:noFill/>
        </p:spPr>
        <p:txBody>
          <a:bodyPr wrap="square" rtlCol="0">
            <a:spAutoFit/>
          </a:bodyPr>
          <a:lstStyle/>
          <a:p>
            <a:r>
              <a:rPr lang="en-US" dirty="0"/>
              <a:t>Applies the highest level :  If MIPS and MIBs applies at the same time </a:t>
            </a:r>
            <a:r>
              <a:rPr lang="en-US" dirty="0">
                <a:sym typeface="Wingdings" panose="05000000000000000000" pitchFamily="2" charset="2"/>
              </a:rPr>
              <a:t> follow MIPPs. </a:t>
            </a:r>
            <a:r>
              <a:rPr lang="en-US" dirty="0"/>
              <a:t>Strict application</a:t>
            </a:r>
            <a:r>
              <a:rPr lang="en-US" dirty="0">
                <a:sym typeface="Wingdings" panose="05000000000000000000" pitchFamily="2" charset="2"/>
              </a:rPr>
              <a:t>  </a:t>
            </a:r>
            <a:endParaRPr lang="en-US" dirty="0"/>
          </a:p>
        </p:txBody>
      </p:sp>
      <p:sp>
        <p:nvSpPr>
          <p:cNvPr id="5" name="TextBox 23">
            <a:extLst>
              <a:ext uri="{FF2B5EF4-FFF2-40B4-BE49-F238E27FC236}">
                <a16:creationId xmlns:a16="http://schemas.microsoft.com/office/drawing/2014/main" id="{EB7D5F0A-33E0-A498-78B4-2BD1A2241310}"/>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
        <p:nvSpPr>
          <p:cNvPr id="6" name="Rectangle 5">
            <a:extLst>
              <a:ext uri="{FF2B5EF4-FFF2-40B4-BE49-F238E27FC236}">
                <a16:creationId xmlns:a16="http://schemas.microsoft.com/office/drawing/2014/main" id="{9259F98D-02F8-57BE-2E73-00489EADA54C}"/>
              </a:ext>
            </a:extLst>
          </p:cNvPr>
          <p:cNvSpPr/>
          <p:nvPr/>
        </p:nvSpPr>
        <p:spPr>
          <a:xfrm>
            <a:off x="838200" y="2295525"/>
            <a:ext cx="10515600" cy="714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0F6D1BD-0021-28D4-9102-1F8025D61BE3}"/>
              </a:ext>
            </a:extLst>
          </p:cNvPr>
          <p:cNvSpPr/>
          <p:nvPr/>
        </p:nvSpPr>
        <p:spPr>
          <a:xfrm>
            <a:off x="838200" y="3059555"/>
            <a:ext cx="10515600" cy="714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B81A63C-E507-E690-8C43-4A77D5E1015C}"/>
              </a:ext>
            </a:extLst>
          </p:cNvPr>
          <p:cNvSpPr/>
          <p:nvPr/>
        </p:nvSpPr>
        <p:spPr>
          <a:xfrm>
            <a:off x="838200" y="3928853"/>
            <a:ext cx="10515600" cy="714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F879F11-50E7-2D3D-E5DB-493BAB63BA1D}"/>
              </a:ext>
            </a:extLst>
          </p:cNvPr>
          <p:cNvSpPr/>
          <p:nvPr/>
        </p:nvSpPr>
        <p:spPr>
          <a:xfrm>
            <a:off x="904875" y="4778164"/>
            <a:ext cx="10515600" cy="714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27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0416B-4F05-6D33-811A-6E880F928798}"/>
              </a:ext>
            </a:extLst>
          </p:cNvPr>
          <p:cNvSpPr>
            <a:spLocks noGrp="1"/>
          </p:cNvSpPr>
          <p:nvPr>
            <p:ph type="title"/>
          </p:nvPr>
        </p:nvSpPr>
        <p:spPr/>
        <p:txBody>
          <a:bodyPr/>
          <a:lstStyle/>
          <a:p>
            <a:pPr algn="ctr"/>
            <a:r>
              <a:rPr lang="en-US" dirty="0"/>
              <a:t>Principles of Professional Conduct</a:t>
            </a:r>
          </a:p>
        </p:txBody>
      </p:sp>
      <p:sp>
        <p:nvSpPr>
          <p:cNvPr id="3" name="Content Placeholder 2">
            <a:extLst>
              <a:ext uri="{FF2B5EF4-FFF2-40B4-BE49-F238E27FC236}">
                <a16:creationId xmlns:a16="http://schemas.microsoft.com/office/drawing/2014/main" id="{B93791EE-1E63-3775-938F-CD574CD4D700}"/>
              </a:ext>
            </a:extLst>
          </p:cNvPr>
          <p:cNvSpPr>
            <a:spLocks noGrp="1"/>
          </p:cNvSpPr>
          <p:nvPr>
            <p:ph idx="1"/>
          </p:nvPr>
        </p:nvSpPr>
        <p:spPr/>
        <p:txBody>
          <a:bodyPr/>
          <a:lstStyle/>
          <a:p>
            <a:r>
              <a:rPr lang="en-US" dirty="0"/>
              <a:t>Six Principles:</a:t>
            </a:r>
          </a:p>
          <a:p>
            <a:pPr marL="971550" lvl="1" indent="-514350">
              <a:buFont typeface="+mj-lt"/>
              <a:buAutoNum type="arabicPeriod"/>
            </a:pPr>
            <a:r>
              <a:rPr lang="en-US" dirty="0"/>
              <a:t>Responsibilities </a:t>
            </a:r>
          </a:p>
          <a:p>
            <a:pPr marL="971550" lvl="1" indent="-514350">
              <a:buFont typeface="+mj-lt"/>
              <a:buAutoNum type="arabicPeriod"/>
            </a:pPr>
            <a:r>
              <a:rPr lang="en-US" dirty="0"/>
              <a:t>The Public Interest</a:t>
            </a:r>
          </a:p>
          <a:p>
            <a:pPr marL="971550" lvl="1" indent="-514350">
              <a:buFont typeface="+mj-lt"/>
              <a:buAutoNum type="arabicPeriod"/>
            </a:pPr>
            <a:r>
              <a:rPr lang="en-US" dirty="0"/>
              <a:t>Integrity</a:t>
            </a:r>
          </a:p>
          <a:p>
            <a:pPr marL="971550" lvl="1" indent="-514350">
              <a:buFont typeface="+mj-lt"/>
              <a:buAutoNum type="arabicPeriod"/>
            </a:pPr>
            <a:r>
              <a:rPr lang="en-US" dirty="0"/>
              <a:t>Objectivity and Independence </a:t>
            </a:r>
          </a:p>
          <a:p>
            <a:pPr marL="971550" lvl="1" indent="-514350">
              <a:buFont typeface="+mj-lt"/>
              <a:buAutoNum type="arabicPeriod"/>
            </a:pPr>
            <a:r>
              <a:rPr lang="en-US" dirty="0"/>
              <a:t>Due care </a:t>
            </a:r>
          </a:p>
          <a:p>
            <a:pPr marL="971550" lvl="1" indent="-514350">
              <a:buFont typeface="+mj-lt"/>
              <a:buAutoNum type="arabicPeriod"/>
            </a:pPr>
            <a:r>
              <a:rPr lang="en-US" dirty="0"/>
              <a:t>Scope and Nature of Services</a:t>
            </a:r>
          </a:p>
          <a:p>
            <a:pPr algn="r"/>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52166D71-A95D-CF50-E0BB-08754631F521}"/>
              </a:ext>
            </a:extLst>
          </p:cNvPr>
          <p:cNvPicPr>
            <a:picLocks noChangeAspect="1"/>
          </p:cNvPicPr>
          <p:nvPr/>
        </p:nvPicPr>
        <p:blipFill>
          <a:blip r:embed="rId2"/>
          <a:stretch>
            <a:fillRect/>
          </a:stretch>
        </p:blipFill>
        <p:spPr>
          <a:xfrm>
            <a:off x="7921915" y="1482672"/>
            <a:ext cx="3145477" cy="4523362"/>
          </a:xfrm>
          <a:prstGeom prst="rect">
            <a:avLst/>
          </a:prstGeom>
        </p:spPr>
      </p:pic>
      <p:sp>
        <p:nvSpPr>
          <p:cNvPr id="6" name="TextBox 23">
            <a:extLst>
              <a:ext uri="{FF2B5EF4-FFF2-40B4-BE49-F238E27FC236}">
                <a16:creationId xmlns:a16="http://schemas.microsoft.com/office/drawing/2014/main" id="{F914F0EC-3C4B-E2BD-9D5F-77E773C64862}"/>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79298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299A2-5780-4935-479A-08F34795196B}"/>
              </a:ext>
            </a:extLst>
          </p:cNvPr>
          <p:cNvSpPr>
            <a:spLocks noGrp="1"/>
          </p:cNvSpPr>
          <p:nvPr>
            <p:ph type="title"/>
          </p:nvPr>
        </p:nvSpPr>
        <p:spPr>
          <a:xfrm>
            <a:off x="769188" y="97706"/>
            <a:ext cx="10515600" cy="1325563"/>
          </a:xfrm>
        </p:spPr>
        <p:txBody>
          <a:bodyPr/>
          <a:lstStyle/>
          <a:p>
            <a:pPr algn="ctr"/>
            <a:r>
              <a:rPr lang="en-US" dirty="0"/>
              <a:t>Responsibilities </a:t>
            </a:r>
            <a:br>
              <a:rPr lang="en-US" dirty="0"/>
            </a:br>
            <a:endParaRPr lang="en-US" dirty="0"/>
          </a:p>
        </p:txBody>
      </p:sp>
      <p:sp>
        <p:nvSpPr>
          <p:cNvPr id="3" name="Content Placeholder 2">
            <a:extLst>
              <a:ext uri="{FF2B5EF4-FFF2-40B4-BE49-F238E27FC236}">
                <a16:creationId xmlns:a16="http://schemas.microsoft.com/office/drawing/2014/main" id="{4F8559FB-6374-1D7C-00C3-0A9FD9AF85BC}"/>
              </a:ext>
            </a:extLst>
          </p:cNvPr>
          <p:cNvSpPr>
            <a:spLocks noGrp="1"/>
          </p:cNvSpPr>
          <p:nvPr>
            <p:ph idx="1"/>
          </p:nvPr>
        </p:nvSpPr>
        <p:spPr>
          <a:xfrm>
            <a:off x="0" y="760487"/>
            <a:ext cx="8065698" cy="5953681"/>
          </a:xfrm>
        </p:spPr>
        <p:txBody>
          <a:bodyPr>
            <a:normAutofit fontScale="92500" lnSpcReduction="10000"/>
          </a:bodyPr>
          <a:lstStyle/>
          <a:p>
            <a:r>
              <a:rPr lang="en-US" sz="2600" dirty="0"/>
              <a:t>When performing their professional duties, members should demonstrate careful professional and ethical judgment throughout all their actions.</a:t>
            </a:r>
          </a:p>
          <a:p>
            <a:pPr lvl="1"/>
            <a:r>
              <a:rPr lang="en-US" sz="2600" dirty="0"/>
              <a:t>Overall responsibility to the public</a:t>
            </a:r>
          </a:p>
          <a:p>
            <a:pPr lvl="2"/>
            <a:r>
              <a:rPr lang="en-US" sz="2600" dirty="0"/>
              <a:t>Maintain public confidence</a:t>
            </a:r>
          </a:p>
          <a:p>
            <a:pPr lvl="2"/>
            <a:r>
              <a:rPr lang="en-US" sz="2600" dirty="0"/>
              <a:t>Act with integrity  (do the right thing)</a:t>
            </a:r>
          </a:p>
          <a:p>
            <a:pPr lvl="2"/>
            <a:r>
              <a:rPr lang="en-US" sz="2600" dirty="0"/>
              <a:t>Act with proficiency</a:t>
            </a:r>
          </a:p>
          <a:p>
            <a:pPr lvl="1"/>
            <a:r>
              <a:rPr lang="en-US" sz="2600" dirty="0"/>
              <a:t>Responsibilities to clients and Employers</a:t>
            </a:r>
          </a:p>
          <a:p>
            <a:pPr lvl="2"/>
            <a:r>
              <a:rPr lang="en-US" sz="2600" dirty="0"/>
              <a:t>Independent professional judgement</a:t>
            </a:r>
          </a:p>
          <a:p>
            <a:pPr lvl="3"/>
            <a:r>
              <a:rPr lang="en-US" sz="2600" dirty="0"/>
              <a:t>Accept decision unless illegal or violate public interest</a:t>
            </a:r>
          </a:p>
          <a:p>
            <a:pPr lvl="1"/>
            <a:r>
              <a:rPr lang="en-US" sz="2600" dirty="0"/>
              <a:t>Responsibilities to the profession</a:t>
            </a:r>
          </a:p>
          <a:p>
            <a:pPr lvl="2"/>
            <a:r>
              <a:rPr lang="en-US" sz="2600" dirty="0"/>
              <a:t>Protect the integrity of profession</a:t>
            </a:r>
          </a:p>
          <a:p>
            <a:pPr lvl="2"/>
            <a:r>
              <a:rPr lang="en-US" sz="2600" dirty="0"/>
              <a:t>Practice self-governance </a:t>
            </a:r>
          </a:p>
          <a:p>
            <a:pPr lvl="2"/>
            <a:r>
              <a:rPr lang="en-US" sz="2600" dirty="0"/>
              <a:t>Enhance your education</a:t>
            </a:r>
          </a:p>
          <a:p>
            <a:pPr lvl="2"/>
            <a:r>
              <a:rPr lang="en-US" sz="2600" dirty="0"/>
              <a:t>Contribute to the profession: research</a:t>
            </a:r>
          </a:p>
          <a:p>
            <a:pPr lvl="2"/>
            <a:endParaRPr lang="en-US" dirty="0"/>
          </a:p>
        </p:txBody>
      </p:sp>
      <p:pic>
        <p:nvPicPr>
          <p:cNvPr id="5" name="Picture 4">
            <a:extLst>
              <a:ext uri="{FF2B5EF4-FFF2-40B4-BE49-F238E27FC236}">
                <a16:creationId xmlns:a16="http://schemas.microsoft.com/office/drawing/2014/main" id="{70710957-B42E-ADE4-0561-2593CC8D41CF}"/>
              </a:ext>
            </a:extLst>
          </p:cNvPr>
          <p:cNvPicPr>
            <a:picLocks noChangeAspect="1"/>
          </p:cNvPicPr>
          <p:nvPr/>
        </p:nvPicPr>
        <p:blipFill>
          <a:blip r:embed="rId2"/>
          <a:stretch>
            <a:fillRect/>
          </a:stretch>
        </p:blipFill>
        <p:spPr>
          <a:xfrm>
            <a:off x="8528153" y="1608265"/>
            <a:ext cx="3152682" cy="3641470"/>
          </a:xfrm>
          <a:prstGeom prst="rect">
            <a:avLst/>
          </a:prstGeom>
        </p:spPr>
      </p:pic>
      <p:sp>
        <p:nvSpPr>
          <p:cNvPr id="6" name="TextBox 23">
            <a:extLst>
              <a:ext uri="{FF2B5EF4-FFF2-40B4-BE49-F238E27FC236}">
                <a16:creationId xmlns:a16="http://schemas.microsoft.com/office/drawing/2014/main" id="{5C243B10-2F62-F309-09FB-595DBA804F24}"/>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86399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02F84-9B2F-89F9-7E2C-15ACA40E822C}"/>
              </a:ext>
            </a:extLst>
          </p:cNvPr>
          <p:cNvSpPr>
            <a:spLocks noGrp="1"/>
          </p:cNvSpPr>
          <p:nvPr>
            <p:ph type="title"/>
          </p:nvPr>
        </p:nvSpPr>
        <p:spPr>
          <a:xfrm>
            <a:off x="838200" y="365126"/>
            <a:ext cx="10515600" cy="661418"/>
          </a:xfrm>
        </p:spPr>
        <p:txBody>
          <a:bodyPr>
            <a:normAutofit fontScale="90000"/>
          </a:bodyPr>
          <a:lstStyle/>
          <a:p>
            <a:pPr algn="ctr"/>
            <a:r>
              <a:rPr lang="en-US" dirty="0"/>
              <a:t>The public interest</a:t>
            </a:r>
            <a:br>
              <a:rPr lang="en-US" dirty="0"/>
            </a:br>
            <a:endParaRPr lang="en-US" dirty="0"/>
          </a:p>
        </p:txBody>
      </p:sp>
      <p:sp>
        <p:nvSpPr>
          <p:cNvPr id="3" name="Content Placeholder 2">
            <a:extLst>
              <a:ext uri="{FF2B5EF4-FFF2-40B4-BE49-F238E27FC236}">
                <a16:creationId xmlns:a16="http://schemas.microsoft.com/office/drawing/2014/main" id="{FDFF15DA-CB6D-BA89-6EA1-6CB3FE0D4702}"/>
              </a:ext>
            </a:extLst>
          </p:cNvPr>
          <p:cNvSpPr>
            <a:spLocks noGrp="1"/>
          </p:cNvSpPr>
          <p:nvPr>
            <p:ph idx="1"/>
          </p:nvPr>
        </p:nvSpPr>
        <p:spPr>
          <a:xfrm>
            <a:off x="168186" y="1026544"/>
            <a:ext cx="7486291" cy="5384766"/>
          </a:xfrm>
        </p:spPr>
        <p:txBody>
          <a:bodyPr>
            <a:normAutofit lnSpcReduction="10000"/>
          </a:bodyPr>
          <a:lstStyle/>
          <a:p>
            <a:r>
              <a:rPr lang="en-US" dirty="0"/>
              <a:t>Members are required to embrace the responsibility of conducting themselves in a manner that prioritizes the welfare of the public, upholds public confidence, and showcases their dedication to maintaining professional standards.</a:t>
            </a:r>
          </a:p>
          <a:p>
            <a:r>
              <a:rPr lang="en-US" dirty="0"/>
              <a:t>Demonstrate commitment to professionalism in all your actions.</a:t>
            </a:r>
          </a:p>
          <a:p>
            <a:r>
              <a:rPr lang="en-US" dirty="0"/>
              <a:t>You should not benefit yourself at the expense of the public.</a:t>
            </a:r>
          </a:p>
          <a:p>
            <a:r>
              <a:rPr lang="en-US" dirty="0"/>
              <a:t>Don’t discredit the profession</a:t>
            </a:r>
          </a:p>
          <a:p>
            <a:r>
              <a:rPr lang="en-US" dirty="0"/>
              <a:t>Maintain integrity and high ethical standards</a:t>
            </a:r>
          </a:p>
          <a:p>
            <a:r>
              <a:rPr lang="en-US" dirty="0"/>
              <a:t>Cannot lose the public confidence!</a:t>
            </a:r>
          </a:p>
        </p:txBody>
      </p:sp>
      <p:pic>
        <p:nvPicPr>
          <p:cNvPr id="5" name="Picture 4">
            <a:extLst>
              <a:ext uri="{FF2B5EF4-FFF2-40B4-BE49-F238E27FC236}">
                <a16:creationId xmlns:a16="http://schemas.microsoft.com/office/drawing/2014/main" id="{57B8A412-747A-7188-3645-DF4DF3E77657}"/>
              </a:ext>
            </a:extLst>
          </p:cNvPr>
          <p:cNvPicPr>
            <a:picLocks noChangeAspect="1"/>
          </p:cNvPicPr>
          <p:nvPr/>
        </p:nvPicPr>
        <p:blipFill>
          <a:blip r:embed="rId2"/>
          <a:stretch>
            <a:fillRect/>
          </a:stretch>
        </p:blipFill>
        <p:spPr>
          <a:xfrm>
            <a:off x="7654477" y="1684901"/>
            <a:ext cx="4173776" cy="2729444"/>
          </a:xfrm>
          <a:prstGeom prst="rect">
            <a:avLst/>
          </a:prstGeom>
        </p:spPr>
      </p:pic>
      <p:sp>
        <p:nvSpPr>
          <p:cNvPr id="6" name="TextBox 23">
            <a:extLst>
              <a:ext uri="{FF2B5EF4-FFF2-40B4-BE49-F238E27FC236}">
                <a16:creationId xmlns:a16="http://schemas.microsoft.com/office/drawing/2014/main" id="{B489C16D-3CEE-01B4-3FBD-CB38F97A9FE3}"/>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797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DBF3-297C-7EE6-AEA2-7A7A4293F6D9}"/>
              </a:ext>
            </a:extLst>
          </p:cNvPr>
          <p:cNvSpPr>
            <a:spLocks noGrp="1"/>
          </p:cNvSpPr>
          <p:nvPr>
            <p:ph type="title"/>
          </p:nvPr>
        </p:nvSpPr>
        <p:spPr>
          <a:xfrm>
            <a:off x="1036607" y="-92075"/>
            <a:ext cx="10515600" cy="1325563"/>
          </a:xfrm>
        </p:spPr>
        <p:txBody>
          <a:bodyPr/>
          <a:lstStyle/>
          <a:p>
            <a:pPr algn="ctr"/>
            <a:r>
              <a:rPr lang="en-US" dirty="0"/>
              <a:t>Integrity </a:t>
            </a:r>
          </a:p>
        </p:txBody>
      </p:sp>
      <p:sp>
        <p:nvSpPr>
          <p:cNvPr id="3" name="Content Placeholder 2">
            <a:extLst>
              <a:ext uri="{FF2B5EF4-FFF2-40B4-BE49-F238E27FC236}">
                <a16:creationId xmlns:a16="http://schemas.microsoft.com/office/drawing/2014/main" id="{9819D09F-29F8-73FF-6374-19CC902FE63C}"/>
              </a:ext>
            </a:extLst>
          </p:cNvPr>
          <p:cNvSpPr>
            <a:spLocks noGrp="1"/>
          </p:cNvSpPr>
          <p:nvPr>
            <p:ph idx="1"/>
          </p:nvPr>
        </p:nvSpPr>
        <p:spPr>
          <a:xfrm>
            <a:off x="346495" y="1138687"/>
            <a:ext cx="6106063" cy="5354188"/>
          </a:xfrm>
        </p:spPr>
        <p:txBody>
          <a:bodyPr>
            <a:normAutofit/>
          </a:bodyPr>
          <a:lstStyle/>
          <a:p>
            <a:r>
              <a:rPr lang="en-US" dirty="0"/>
              <a:t>To uphold and enhance public trust, members of AICPA are expected to carry out their professional duties with unwavering integrity.</a:t>
            </a:r>
          </a:p>
          <a:p>
            <a:r>
              <a:rPr lang="en-US" dirty="0"/>
              <a:t>Am I doing the right thing?  </a:t>
            </a:r>
          </a:p>
          <a:p>
            <a:r>
              <a:rPr lang="en-US" dirty="0"/>
              <a:t>Am I doing what a person with integrity should do?</a:t>
            </a:r>
          </a:p>
          <a:p>
            <a:r>
              <a:rPr lang="en-US" dirty="0"/>
              <a:t>Don’t subordinate your judgement/integrity</a:t>
            </a:r>
          </a:p>
        </p:txBody>
      </p:sp>
      <p:pic>
        <p:nvPicPr>
          <p:cNvPr id="4" name="Picture 3">
            <a:extLst>
              <a:ext uri="{FF2B5EF4-FFF2-40B4-BE49-F238E27FC236}">
                <a16:creationId xmlns:a16="http://schemas.microsoft.com/office/drawing/2014/main" id="{F218CE2A-E048-4C97-BEA7-EDAB9E923332}"/>
              </a:ext>
            </a:extLst>
          </p:cNvPr>
          <p:cNvPicPr>
            <a:picLocks noChangeAspect="1"/>
          </p:cNvPicPr>
          <p:nvPr/>
        </p:nvPicPr>
        <p:blipFill>
          <a:blip r:embed="rId2"/>
          <a:stretch>
            <a:fillRect/>
          </a:stretch>
        </p:blipFill>
        <p:spPr>
          <a:xfrm>
            <a:off x="6950151" y="1504843"/>
            <a:ext cx="4363573" cy="3131680"/>
          </a:xfrm>
          <a:prstGeom prst="rect">
            <a:avLst/>
          </a:prstGeom>
        </p:spPr>
      </p:pic>
      <p:sp>
        <p:nvSpPr>
          <p:cNvPr id="5" name="TextBox 23">
            <a:extLst>
              <a:ext uri="{FF2B5EF4-FFF2-40B4-BE49-F238E27FC236}">
                <a16:creationId xmlns:a16="http://schemas.microsoft.com/office/drawing/2014/main" id="{298DF008-7244-96E6-AB6D-8D288B8211BD}"/>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65438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AF781-794F-0B70-DC86-15930849AE66}"/>
              </a:ext>
            </a:extLst>
          </p:cNvPr>
          <p:cNvSpPr>
            <a:spLocks noGrp="1"/>
          </p:cNvSpPr>
          <p:nvPr>
            <p:ph type="title"/>
          </p:nvPr>
        </p:nvSpPr>
        <p:spPr>
          <a:xfrm>
            <a:off x="838200" y="330619"/>
            <a:ext cx="10515600" cy="1325563"/>
          </a:xfrm>
        </p:spPr>
        <p:txBody>
          <a:bodyPr/>
          <a:lstStyle/>
          <a:p>
            <a:pPr algn="ctr"/>
            <a:r>
              <a:rPr lang="en-US" dirty="0"/>
              <a:t>Objectivity and Independence </a:t>
            </a:r>
            <a:br>
              <a:rPr lang="en-US" dirty="0"/>
            </a:br>
            <a:endParaRPr lang="en-US" dirty="0"/>
          </a:p>
        </p:txBody>
      </p:sp>
      <p:sp>
        <p:nvSpPr>
          <p:cNvPr id="3" name="Content Placeholder 2">
            <a:extLst>
              <a:ext uri="{FF2B5EF4-FFF2-40B4-BE49-F238E27FC236}">
                <a16:creationId xmlns:a16="http://schemas.microsoft.com/office/drawing/2014/main" id="{CFA42E26-F73A-4273-9D73-B5ED7233BA23}"/>
              </a:ext>
            </a:extLst>
          </p:cNvPr>
          <p:cNvSpPr>
            <a:spLocks noGrp="1"/>
          </p:cNvSpPr>
          <p:nvPr>
            <p:ph idx="1"/>
          </p:nvPr>
        </p:nvSpPr>
        <p:spPr>
          <a:xfrm>
            <a:off x="98510" y="1164252"/>
            <a:ext cx="7374345" cy="5363129"/>
          </a:xfrm>
        </p:spPr>
        <p:txBody>
          <a:bodyPr>
            <a:normAutofit fontScale="85000" lnSpcReduction="20000"/>
          </a:bodyPr>
          <a:lstStyle/>
          <a:p>
            <a:r>
              <a:rPr lang="en-US" dirty="0"/>
              <a:t>Members are required to uphold objectivity and avoid conflicts of interest while fulfilling their professional obligations. </a:t>
            </a:r>
          </a:p>
          <a:p>
            <a:r>
              <a:rPr lang="en-US" dirty="0"/>
              <a:t>Those in public practice (MIPPs) must ensure both in fact (actual) and appearance (perceived, look like it) independence when delivering auditing and other attestation services including review.</a:t>
            </a:r>
          </a:p>
          <a:p>
            <a:pPr lvl="1"/>
            <a:r>
              <a:rPr lang="en-US" sz="2800" dirty="0"/>
              <a:t>No interest in the client or</a:t>
            </a:r>
          </a:p>
          <a:p>
            <a:pPr lvl="1"/>
            <a:r>
              <a:rPr lang="en-US" sz="2800" dirty="0"/>
              <a:t>Adverse interest</a:t>
            </a:r>
          </a:p>
          <a:p>
            <a:r>
              <a:rPr lang="en-US" dirty="0"/>
              <a:t>No need to be independent when performing tax, consulting and compilations.</a:t>
            </a:r>
          </a:p>
          <a:p>
            <a:pPr lvl="1"/>
            <a:r>
              <a:rPr lang="en-US" sz="2800" dirty="0"/>
              <a:t>CPA working as an internal auditor for a company can own its stock</a:t>
            </a:r>
          </a:p>
          <a:p>
            <a:r>
              <a:rPr lang="en-US" dirty="0"/>
              <a:t>Objectivity:</a:t>
            </a:r>
          </a:p>
          <a:p>
            <a:pPr lvl="1"/>
            <a:r>
              <a:rPr lang="en-US" sz="2800" dirty="0"/>
              <a:t>Impartial</a:t>
            </a:r>
          </a:p>
          <a:p>
            <a:pPr lvl="1"/>
            <a:r>
              <a:rPr lang="en-US" sz="2800" dirty="0"/>
              <a:t>Intellectually honest</a:t>
            </a:r>
          </a:p>
          <a:p>
            <a:pPr lvl="1"/>
            <a:r>
              <a:rPr lang="en-US" sz="2800" dirty="0"/>
              <a:t>No conflict of interest</a:t>
            </a:r>
          </a:p>
        </p:txBody>
      </p:sp>
      <p:pic>
        <p:nvPicPr>
          <p:cNvPr id="5" name="Picture 4">
            <a:extLst>
              <a:ext uri="{FF2B5EF4-FFF2-40B4-BE49-F238E27FC236}">
                <a16:creationId xmlns:a16="http://schemas.microsoft.com/office/drawing/2014/main" id="{171209E5-A5F5-B98F-5036-70BF3BF75BD0}"/>
              </a:ext>
            </a:extLst>
          </p:cNvPr>
          <p:cNvPicPr>
            <a:picLocks noChangeAspect="1"/>
          </p:cNvPicPr>
          <p:nvPr/>
        </p:nvPicPr>
        <p:blipFill>
          <a:blip r:embed="rId2"/>
          <a:stretch>
            <a:fillRect/>
          </a:stretch>
        </p:blipFill>
        <p:spPr>
          <a:xfrm>
            <a:off x="8220792" y="2054964"/>
            <a:ext cx="3496721" cy="2496015"/>
          </a:xfrm>
          <a:prstGeom prst="rect">
            <a:avLst/>
          </a:prstGeom>
        </p:spPr>
      </p:pic>
      <p:sp>
        <p:nvSpPr>
          <p:cNvPr id="6" name="TextBox 23">
            <a:extLst>
              <a:ext uri="{FF2B5EF4-FFF2-40B4-BE49-F238E27FC236}">
                <a16:creationId xmlns:a16="http://schemas.microsoft.com/office/drawing/2014/main" id="{4ECEDB49-2444-5B45-2FB7-6A848559407B}"/>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90215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8B23D-561C-F3F0-5CFD-21CE3819C5BC}"/>
              </a:ext>
            </a:extLst>
          </p:cNvPr>
          <p:cNvSpPr>
            <a:spLocks noGrp="1"/>
          </p:cNvSpPr>
          <p:nvPr>
            <p:ph type="title"/>
          </p:nvPr>
        </p:nvSpPr>
        <p:spPr>
          <a:xfrm>
            <a:off x="769188" y="-22974"/>
            <a:ext cx="10515600" cy="1325563"/>
          </a:xfrm>
        </p:spPr>
        <p:txBody>
          <a:bodyPr/>
          <a:lstStyle/>
          <a:p>
            <a:pPr algn="ctr"/>
            <a:r>
              <a:rPr lang="en-US" dirty="0"/>
              <a:t>Due care </a:t>
            </a:r>
            <a:br>
              <a:rPr lang="en-US" dirty="0"/>
            </a:br>
            <a:endParaRPr lang="en-US" dirty="0"/>
          </a:p>
        </p:txBody>
      </p:sp>
      <p:sp>
        <p:nvSpPr>
          <p:cNvPr id="3" name="Content Placeholder 2">
            <a:extLst>
              <a:ext uri="{FF2B5EF4-FFF2-40B4-BE49-F238E27FC236}">
                <a16:creationId xmlns:a16="http://schemas.microsoft.com/office/drawing/2014/main" id="{FBBA7DBF-EADD-7F3D-242D-36BA6E280A0F}"/>
              </a:ext>
            </a:extLst>
          </p:cNvPr>
          <p:cNvSpPr>
            <a:spLocks noGrp="1"/>
          </p:cNvSpPr>
          <p:nvPr>
            <p:ph idx="1"/>
          </p:nvPr>
        </p:nvSpPr>
        <p:spPr>
          <a:xfrm>
            <a:off x="242978" y="854014"/>
            <a:ext cx="7615686" cy="6003985"/>
          </a:xfrm>
        </p:spPr>
        <p:txBody>
          <a:bodyPr>
            <a:normAutofit/>
          </a:bodyPr>
          <a:lstStyle/>
          <a:p>
            <a:pPr algn="l"/>
            <a:r>
              <a:rPr lang="en-US" sz="2400" dirty="0"/>
              <a:t>Members are expected to adhere to the technical and ethical standards of the profession, consistently seek enhancement of competence and service quality, and fulfill professional duties to the best of their capabilities.</a:t>
            </a:r>
          </a:p>
          <a:p>
            <a:pPr lvl="1"/>
            <a:r>
              <a:rPr lang="en-US" dirty="0"/>
              <a:t>Perfection is not required</a:t>
            </a:r>
          </a:p>
          <a:p>
            <a:pPr algn="l"/>
            <a:r>
              <a:rPr lang="en-US" sz="2400" dirty="0"/>
              <a:t>Continuous Profession Education: CPE</a:t>
            </a:r>
          </a:p>
          <a:p>
            <a:pPr algn="l"/>
            <a:r>
              <a:rPr lang="en-US" sz="2400" dirty="0"/>
              <a:t>Competence:</a:t>
            </a:r>
          </a:p>
          <a:p>
            <a:pPr lvl="1"/>
            <a:r>
              <a:rPr lang="en-US" dirty="0"/>
              <a:t>Consultation, research</a:t>
            </a:r>
          </a:p>
          <a:p>
            <a:r>
              <a:rPr lang="en-US" sz="2400" dirty="0"/>
              <a:t>Plan properly for engagements</a:t>
            </a:r>
          </a:p>
          <a:p>
            <a:pPr lvl="1"/>
            <a:r>
              <a:rPr lang="en-US" dirty="0"/>
              <a:t>Supervise the staff</a:t>
            </a:r>
          </a:p>
          <a:p>
            <a:pPr lvl="1"/>
            <a:r>
              <a:rPr lang="en-US" dirty="0"/>
              <a:t>Know your stuff!</a:t>
            </a:r>
          </a:p>
          <a:p>
            <a:pPr lvl="1"/>
            <a:r>
              <a:rPr lang="en-US" dirty="0"/>
              <a:t>Don’t act with negligence</a:t>
            </a:r>
          </a:p>
          <a:p>
            <a:endParaRPr lang="en-US" dirty="0"/>
          </a:p>
        </p:txBody>
      </p:sp>
      <p:pic>
        <p:nvPicPr>
          <p:cNvPr id="5" name="Picture 4">
            <a:extLst>
              <a:ext uri="{FF2B5EF4-FFF2-40B4-BE49-F238E27FC236}">
                <a16:creationId xmlns:a16="http://schemas.microsoft.com/office/drawing/2014/main" id="{C9530DA4-5D93-8633-5043-7C4BBD129D93}"/>
              </a:ext>
            </a:extLst>
          </p:cNvPr>
          <p:cNvPicPr>
            <a:picLocks noChangeAspect="1"/>
          </p:cNvPicPr>
          <p:nvPr/>
        </p:nvPicPr>
        <p:blipFill>
          <a:blip r:embed="rId2"/>
          <a:stretch>
            <a:fillRect/>
          </a:stretch>
        </p:blipFill>
        <p:spPr>
          <a:xfrm>
            <a:off x="7940631" y="2179577"/>
            <a:ext cx="3902218" cy="2561761"/>
          </a:xfrm>
          <a:prstGeom prst="rect">
            <a:avLst/>
          </a:prstGeom>
        </p:spPr>
      </p:pic>
      <p:sp>
        <p:nvSpPr>
          <p:cNvPr id="6" name="TextBox 23">
            <a:extLst>
              <a:ext uri="{FF2B5EF4-FFF2-40B4-BE49-F238E27FC236}">
                <a16:creationId xmlns:a16="http://schemas.microsoft.com/office/drawing/2014/main" id="{8DB563F9-6BBB-502E-1C36-16E377AC8C58}"/>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93945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EEC1F-0F50-B706-ADD0-7E91DB57A6A5}"/>
              </a:ext>
            </a:extLst>
          </p:cNvPr>
          <p:cNvSpPr>
            <a:spLocks noGrp="1"/>
          </p:cNvSpPr>
          <p:nvPr>
            <p:ph type="title"/>
          </p:nvPr>
        </p:nvSpPr>
        <p:spPr/>
        <p:txBody>
          <a:bodyPr/>
          <a:lstStyle/>
          <a:p>
            <a:pPr algn="ctr"/>
            <a:r>
              <a:rPr lang="en-US" dirty="0"/>
              <a:t>Scope and Nature of Services</a:t>
            </a:r>
          </a:p>
        </p:txBody>
      </p:sp>
      <p:sp>
        <p:nvSpPr>
          <p:cNvPr id="3" name="Content Placeholder 2">
            <a:extLst>
              <a:ext uri="{FF2B5EF4-FFF2-40B4-BE49-F238E27FC236}">
                <a16:creationId xmlns:a16="http://schemas.microsoft.com/office/drawing/2014/main" id="{1F91F723-0953-7C77-5706-296917A22478}"/>
              </a:ext>
            </a:extLst>
          </p:cNvPr>
          <p:cNvSpPr>
            <a:spLocks noGrp="1"/>
          </p:cNvSpPr>
          <p:nvPr>
            <p:ph idx="1"/>
          </p:nvPr>
        </p:nvSpPr>
        <p:spPr>
          <a:xfrm>
            <a:off x="316302" y="1452563"/>
            <a:ext cx="5998773" cy="4351338"/>
          </a:xfrm>
        </p:spPr>
        <p:txBody>
          <a:bodyPr>
            <a:normAutofit/>
          </a:bodyPr>
          <a:lstStyle/>
          <a:p>
            <a:r>
              <a:rPr lang="en-US" sz="2400" dirty="0"/>
              <a:t>A member engaged in public practice must adhere to the principles outlined in the Code of Professional Conduct when deciding the extent and type of services</a:t>
            </a:r>
          </a:p>
          <a:p>
            <a:pPr marL="228600" lvl="1">
              <a:spcBef>
                <a:spcPts val="1000"/>
              </a:spcBef>
            </a:pPr>
            <a:r>
              <a:rPr lang="en-US" dirty="0"/>
              <a:t>Don’t provide a service you are not capable of delivering</a:t>
            </a:r>
          </a:p>
          <a:p>
            <a:pPr marL="685800" lvl="2">
              <a:spcBef>
                <a:spcPts val="1000"/>
              </a:spcBef>
            </a:pPr>
            <a:r>
              <a:rPr lang="en-US" dirty="0"/>
              <a:t>You can always consult/hire outside serve to help</a:t>
            </a:r>
          </a:p>
          <a:p>
            <a:pPr marL="228600" lvl="1">
              <a:spcBef>
                <a:spcPts val="1000"/>
              </a:spcBef>
            </a:pPr>
            <a:r>
              <a:rPr lang="en-US" dirty="0"/>
              <a:t>You know the most about conflict of interest and your capabilities</a:t>
            </a:r>
          </a:p>
        </p:txBody>
      </p:sp>
      <p:pic>
        <p:nvPicPr>
          <p:cNvPr id="5" name="Picture 4">
            <a:extLst>
              <a:ext uri="{FF2B5EF4-FFF2-40B4-BE49-F238E27FC236}">
                <a16:creationId xmlns:a16="http://schemas.microsoft.com/office/drawing/2014/main" id="{C7B1B158-249D-4432-2888-8CC357EC9388}"/>
              </a:ext>
            </a:extLst>
          </p:cNvPr>
          <p:cNvPicPr>
            <a:picLocks noChangeAspect="1"/>
          </p:cNvPicPr>
          <p:nvPr/>
        </p:nvPicPr>
        <p:blipFill>
          <a:blip r:embed="rId2"/>
          <a:stretch>
            <a:fillRect/>
          </a:stretch>
        </p:blipFill>
        <p:spPr>
          <a:xfrm>
            <a:off x="7270556" y="1690688"/>
            <a:ext cx="4605142" cy="3073498"/>
          </a:xfrm>
          <a:prstGeom prst="rect">
            <a:avLst/>
          </a:prstGeom>
        </p:spPr>
      </p:pic>
      <p:sp>
        <p:nvSpPr>
          <p:cNvPr id="6" name="TextBox 23">
            <a:extLst>
              <a:ext uri="{FF2B5EF4-FFF2-40B4-BE49-F238E27FC236}">
                <a16:creationId xmlns:a16="http://schemas.microsoft.com/office/drawing/2014/main" id="{3DE2C51C-2B6A-CD15-8B1C-F6A3C5A421DE}"/>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44357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06C6A-EA61-C1FD-0648-786125A8DFA5}"/>
              </a:ext>
            </a:extLst>
          </p:cNvPr>
          <p:cNvSpPr>
            <a:spLocks noGrp="1"/>
          </p:cNvSpPr>
          <p:nvPr>
            <p:ph type="title"/>
          </p:nvPr>
        </p:nvSpPr>
        <p:spPr/>
        <p:txBody>
          <a:bodyPr/>
          <a:lstStyle/>
          <a:p>
            <a:pPr algn="ctr"/>
            <a:r>
              <a:rPr lang="en-US" dirty="0"/>
              <a:t>Supplemental to the AICPA Code</a:t>
            </a:r>
          </a:p>
        </p:txBody>
      </p:sp>
      <p:sp>
        <p:nvSpPr>
          <p:cNvPr id="3" name="Content Placeholder 2">
            <a:extLst>
              <a:ext uri="{FF2B5EF4-FFF2-40B4-BE49-F238E27FC236}">
                <a16:creationId xmlns:a16="http://schemas.microsoft.com/office/drawing/2014/main" id="{090EA618-3CE0-A9AB-48C7-ED5A8F3793D3}"/>
              </a:ext>
            </a:extLst>
          </p:cNvPr>
          <p:cNvSpPr>
            <a:spLocks noGrp="1"/>
          </p:cNvSpPr>
          <p:nvPr>
            <p:ph idx="1"/>
          </p:nvPr>
        </p:nvSpPr>
        <p:spPr/>
        <p:txBody>
          <a:bodyPr/>
          <a:lstStyle/>
          <a:p>
            <a:pPr algn="l">
              <a:buFont typeface="+mj-lt"/>
              <a:buAutoNum type="arabicPeriod"/>
            </a:pPr>
            <a:r>
              <a:rPr lang="en-US" b="0" i="0" dirty="0">
                <a:solidFill>
                  <a:srgbClr val="000000"/>
                </a:solidFill>
                <a:effectLst/>
                <a:latin typeface="source_sans_proregular"/>
              </a:rPr>
              <a:t>Securities and Exchange Commission</a:t>
            </a:r>
          </a:p>
          <a:p>
            <a:pPr algn="l">
              <a:buFont typeface="+mj-lt"/>
              <a:buAutoNum type="arabicPeriod"/>
            </a:pPr>
            <a:r>
              <a:rPr lang="en-US" b="0" i="0" dirty="0">
                <a:solidFill>
                  <a:srgbClr val="000000"/>
                </a:solidFill>
                <a:effectLst/>
                <a:latin typeface="source_sans_proregular"/>
              </a:rPr>
              <a:t>Public Company Accounting Oversight Board</a:t>
            </a:r>
          </a:p>
          <a:p>
            <a:pPr algn="l">
              <a:buFont typeface="+mj-lt"/>
              <a:buAutoNum type="arabicPeriod"/>
            </a:pPr>
            <a:r>
              <a:rPr lang="en-US" b="0" i="0" dirty="0">
                <a:solidFill>
                  <a:srgbClr val="000000"/>
                </a:solidFill>
                <a:effectLst/>
                <a:latin typeface="source_sans_proregular"/>
              </a:rPr>
              <a:t>Government Accountability Office</a:t>
            </a:r>
          </a:p>
          <a:p>
            <a:pPr algn="l">
              <a:buFont typeface="+mj-lt"/>
              <a:buAutoNum type="arabicPeriod"/>
            </a:pPr>
            <a:r>
              <a:rPr lang="en-US" b="0" i="0" dirty="0">
                <a:solidFill>
                  <a:srgbClr val="000000"/>
                </a:solidFill>
                <a:effectLst/>
                <a:latin typeface="source_sans_proregular"/>
              </a:rPr>
              <a:t>Department of Labor</a:t>
            </a:r>
          </a:p>
          <a:p>
            <a:pPr algn="l">
              <a:buFont typeface="+mj-lt"/>
              <a:buAutoNum type="arabicPeriod"/>
            </a:pPr>
            <a:r>
              <a:rPr lang="en-US" b="0" i="0" dirty="0">
                <a:solidFill>
                  <a:srgbClr val="000000"/>
                </a:solidFill>
                <a:effectLst/>
                <a:latin typeface="source_sans_proregular"/>
              </a:rPr>
              <a:t>Various taxing authorities</a:t>
            </a:r>
          </a:p>
          <a:p>
            <a:endParaRPr lang="en-US" dirty="0"/>
          </a:p>
        </p:txBody>
      </p:sp>
      <p:pic>
        <p:nvPicPr>
          <p:cNvPr id="5" name="Picture 4">
            <a:extLst>
              <a:ext uri="{FF2B5EF4-FFF2-40B4-BE49-F238E27FC236}">
                <a16:creationId xmlns:a16="http://schemas.microsoft.com/office/drawing/2014/main" id="{5B7698D4-1917-BD68-8D87-1118B9E50524}"/>
              </a:ext>
            </a:extLst>
          </p:cNvPr>
          <p:cNvPicPr>
            <a:picLocks noChangeAspect="1"/>
          </p:cNvPicPr>
          <p:nvPr/>
        </p:nvPicPr>
        <p:blipFill>
          <a:blip r:embed="rId2"/>
          <a:stretch>
            <a:fillRect/>
          </a:stretch>
        </p:blipFill>
        <p:spPr>
          <a:xfrm>
            <a:off x="9242833" y="1574719"/>
            <a:ext cx="2250499" cy="3102383"/>
          </a:xfrm>
          <a:prstGeom prst="rect">
            <a:avLst/>
          </a:prstGeom>
        </p:spPr>
      </p:pic>
      <p:sp>
        <p:nvSpPr>
          <p:cNvPr id="6" name="TextBox 23">
            <a:extLst>
              <a:ext uri="{FF2B5EF4-FFF2-40B4-BE49-F238E27FC236}">
                <a16:creationId xmlns:a16="http://schemas.microsoft.com/office/drawing/2014/main" id="{6EE0D54C-63B2-11E2-8E98-E40D0EF3D21D}"/>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9346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BBB9-A8B0-1224-520B-5CB1A60A14EA}"/>
              </a:ext>
            </a:extLst>
          </p:cNvPr>
          <p:cNvSpPr>
            <a:spLocks noGrp="1"/>
          </p:cNvSpPr>
          <p:nvPr>
            <p:ph type="title"/>
          </p:nvPr>
        </p:nvSpPr>
        <p:spPr/>
        <p:txBody>
          <a:bodyPr/>
          <a:lstStyle/>
          <a:p>
            <a:pPr algn="ctr"/>
            <a:r>
              <a:rPr lang="en-US" dirty="0"/>
              <a:t>Organization of the AICPA Code of Professional Conduct</a:t>
            </a:r>
          </a:p>
        </p:txBody>
      </p:sp>
      <p:graphicFrame>
        <p:nvGraphicFramePr>
          <p:cNvPr id="4" name="Table 4">
            <a:extLst>
              <a:ext uri="{FF2B5EF4-FFF2-40B4-BE49-F238E27FC236}">
                <a16:creationId xmlns:a16="http://schemas.microsoft.com/office/drawing/2014/main" id="{B6BBE9D8-41B6-9FF2-2684-76A7CC35DF5D}"/>
              </a:ext>
            </a:extLst>
          </p:cNvPr>
          <p:cNvGraphicFramePr>
            <a:graphicFrameLocks noGrp="1"/>
          </p:cNvGraphicFramePr>
          <p:nvPr>
            <p:ph idx="1"/>
          </p:nvPr>
        </p:nvGraphicFramePr>
        <p:xfrm>
          <a:off x="838200" y="1825624"/>
          <a:ext cx="10515600" cy="367248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314826272"/>
                    </a:ext>
                  </a:extLst>
                </a:gridCol>
                <a:gridCol w="3505200">
                  <a:extLst>
                    <a:ext uri="{9D8B030D-6E8A-4147-A177-3AD203B41FA5}">
                      <a16:colId xmlns:a16="http://schemas.microsoft.com/office/drawing/2014/main" val="100374070"/>
                    </a:ext>
                  </a:extLst>
                </a:gridCol>
                <a:gridCol w="3505200">
                  <a:extLst>
                    <a:ext uri="{9D8B030D-6E8A-4147-A177-3AD203B41FA5}">
                      <a16:colId xmlns:a16="http://schemas.microsoft.com/office/drawing/2014/main" val="4181800081"/>
                    </a:ext>
                  </a:extLst>
                </a:gridCol>
              </a:tblGrid>
              <a:tr h="505879">
                <a:tc>
                  <a:txBody>
                    <a:bodyPr/>
                    <a:lstStyle/>
                    <a:p>
                      <a:r>
                        <a:rPr lang="en-US" dirty="0"/>
                        <a:t>Sections</a:t>
                      </a:r>
                    </a:p>
                  </a:txBody>
                  <a:tcPr/>
                </a:tc>
                <a:tc>
                  <a:txBody>
                    <a:bodyPr/>
                    <a:lstStyle/>
                    <a:p>
                      <a:r>
                        <a:rPr lang="en-US" dirty="0"/>
                        <a:t>Applies to </a:t>
                      </a:r>
                    </a:p>
                  </a:txBody>
                  <a:tcPr/>
                </a:tc>
                <a:tc>
                  <a:txBody>
                    <a:bodyPr/>
                    <a:lstStyle/>
                    <a:p>
                      <a:r>
                        <a:rPr lang="en-US" dirty="0"/>
                        <a:t>Content</a:t>
                      </a:r>
                    </a:p>
                  </a:txBody>
                  <a:tcPr/>
                </a:tc>
                <a:extLst>
                  <a:ext uri="{0D108BD9-81ED-4DB2-BD59-A6C34878D82A}">
                    <a16:rowId xmlns:a16="http://schemas.microsoft.com/office/drawing/2014/main" val="863993210"/>
                  </a:ext>
                </a:extLst>
              </a:tr>
              <a:tr h="505879">
                <a:tc>
                  <a:txBody>
                    <a:bodyPr/>
                    <a:lstStyle/>
                    <a:p>
                      <a:r>
                        <a:rPr lang="en-US" dirty="0"/>
                        <a:t>Preface</a:t>
                      </a:r>
                    </a:p>
                  </a:txBody>
                  <a:tcPr/>
                </a:tc>
                <a:tc>
                  <a:txBody>
                    <a:bodyPr/>
                    <a:lstStyle/>
                    <a:p>
                      <a:r>
                        <a:rPr lang="en-US" dirty="0"/>
                        <a:t> All members</a:t>
                      </a:r>
                    </a:p>
                  </a:txBody>
                  <a:tcPr/>
                </a:tc>
                <a:tc>
                  <a:txBody>
                    <a:bodyPr/>
                    <a:lstStyle/>
                    <a:p>
                      <a:r>
                        <a:rPr lang="en-US" dirty="0">
                          <a:highlight>
                            <a:srgbClr val="FFFF00"/>
                          </a:highlight>
                        </a:rPr>
                        <a:t> Principles </a:t>
                      </a:r>
                      <a:r>
                        <a:rPr lang="en-US" dirty="0"/>
                        <a:t>of professional conduct</a:t>
                      </a:r>
                    </a:p>
                  </a:txBody>
                  <a:tcPr/>
                </a:tc>
                <a:extLst>
                  <a:ext uri="{0D108BD9-81ED-4DB2-BD59-A6C34878D82A}">
                    <a16:rowId xmlns:a16="http://schemas.microsoft.com/office/drawing/2014/main" val="4217529003"/>
                  </a:ext>
                </a:extLst>
              </a:tr>
              <a:tr h="873161">
                <a:tc>
                  <a:txBody>
                    <a:bodyPr/>
                    <a:lstStyle/>
                    <a:p>
                      <a:r>
                        <a:rPr lang="en-US" dirty="0"/>
                        <a:t>Part 1</a:t>
                      </a:r>
                    </a:p>
                  </a:txBody>
                  <a:tcPr/>
                </a:tc>
                <a:tc>
                  <a:txBody>
                    <a:bodyPr/>
                    <a:lstStyle/>
                    <a:p>
                      <a:r>
                        <a:rPr lang="en-US" dirty="0"/>
                        <a:t>Members in public service (CPAs in accounting firms)</a:t>
                      </a:r>
                    </a:p>
                  </a:txBody>
                  <a:tcPr/>
                </a:tc>
                <a:tc>
                  <a:txBody>
                    <a:bodyPr/>
                    <a:lstStyle/>
                    <a:p>
                      <a:r>
                        <a:rPr lang="en-US" dirty="0"/>
                        <a:t>Conceptual Framework Rules and Interpretation</a:t>
                      </a:r>
                    </a:p>
                  </a:txBody>
                  <a:tcPr/>
                </a:tc>
                <a:extLst>
                  <a:ext uri="{0D108BD9-81ED-4DB2-BD59-A6C34878D82A}">
                    <a16:rowId xmlns:a16="http://schemas.microsoft.com/office/drawing/2014/main" val="4026137862"/>
                  </a:ext>
                </a:extLst>
              </a:tr>
              <a:tr h="873161">
                <a:tc>
                  <a:txBody>
                    <a:bodyPr/>
                    <a:lstStyle/>
                    <a:p>
                      <a:r>
                        <a:rPr lang="en-US" dirty="0"/>
                        <a:t>Part 2</a:t>
                      </a:r>
                    </a:p>
                  </a:txBody>
                  <a:tcPr/>
                </a:tc>
                <a:tc>
                  <a:txBody>
                    <a:bodyPr/>
                    <a:lstStyle/>
                    <a:p>
                      <a:r>
                        <a:rPr lang="en-US" dirty="0"/>
                        <a:t>Members in business (CPAs in then corporate World)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Conceptual Framework Rules and Interpretation</a:t>
                      </a:r>
                    </a:p>
                  </a:txBody>
                  <a:tcPr/>
                </a:tc>
                <a:extLst>
                  <a:ext uri="{0D108BD9-81ED-4DB2-BD59-A6C34878D82A}">
                    <a16:rowId xmlns:a16="http://schemas.microsoft.com/office/drawing/2014/main" val="1194767567"/>
                  </a:ext>
                </a:extLst>
              </a:tr>
              <a:tr h="505879">
                <a:tc>
                  <a:txBody>
                    <a:bodyPr/>
                    <a:lstStyle/>
                    <a:p>
                      <a:r>
                        <a:rPr lang="en-US" dirty="0"/>
                        <a:t>Part 3</a:t>
                      </a:r>
                    </a:p>
                  </a:txBody>
                  <a:tcPr/>
                </a:tc>
                <a:tc>
                  <a:txBody>
                    <a:bodyPr/>
                    <a:lstStyle/>
                    <a:p>
                      <a:r>
                        <a:rPr lang="en-US" dirty="0"/>
                        <a:t> Other members (retirees, education industry, nonprofit and others</a:t>
                      </a:r>
                    </a:p>
                  </a:txBody>
                  <a:tcPr/>
                </a:tc>
                <a:tc>
                  <a:txBody>
                    <a:bodyPr/>
                    <a:lstStyle/>
                    <a:p>
                      <a:r>
                        <a:rPr lang="en-US" dirty="0"/>
                        <a:t>Rules and Interpretation</a:t>
                      </a:r>
                    </a:p>
                  </a:txBody>
                  <a:tcPr/>
                </a:tc>
                <a:extLst>
                  <a:ext uri="{0D108BD9-81ED-4DB2-BD59-A6C34878D82A}">
                    <a16:rowId xmlns:a16="http://schemas.microsoft.com/office/drawing/2014/main" val="994255556"/>
                  </a:ext>
                </a:extLst>
              </a:tr>
            </a:tbl>
          </a:graphicData>
        </a:graphic>
      </p:graphicFrame>
      <p:sp>
        <p:nvSpPr>
          <p:cNvPr id="3" name="TextBox 23">
            <a:extLst>
              <a:ext uri="{FF2B5EF4-FFF2-40B4-BE49-F238E27FC236}">
                <a16:creationId xmlns:a16="http://schemas.microsoft.com/office/drawing/2014/main" id="{7A48C191-C038-2659-4754-F5B1E902B0F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540473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CDDB9-DF8C-3524-B6D9-C3507B5FB8B3}"/>
              </a:ext>
            </a:extLst>
          </p:cNvPr>
          <p:cNvSpPr>
            <a:spLocks noGrp="1"/>
          </p:cNvSpPr>
          <p:nvPr>
            <p:ph type="title"/>
          </p:nvPr>
        </p:nvSpPr>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56F6D06C-3CB7-616B-D7CA-A754F0B71F0D}"/>
              </a:ext>
            </a:extLst>
          </p:cNvPr>
          <p:cNvSpPr>
            <a:spLocks noGrp="1"/>
          </p:cNvSpPr>
          <p:nvPr>
            <p:ph idx="1"/>
          </p:nvPr>
        </p:nvSpPr>
        <p:spPr>
          <a:xfrm>
            <a:off x="557048" y="1825625"/>
            <a:ext cx="11204028" cy="4351338"/>
          </a:xfrm>
        </p:spPr>
        <p:txBody>
          <a:bodyPr>
            <a:normAutofit/>
          </a:bodyPr>
          <a:lstStyle/>
          <a:p>
            <a:r>
              <a:rPr lang="en-US" sz="3600" dirty="0"/>
              <a:t>For which of the following services does the AICPA's Code of Professional Conduct require members to be independent?</a:t>
            </a:r>
          </a:p>
          <a:p>
            <a:pPr marL="457200" lvl="1" indent="0">
              <a:buNone/>
            </a:pPr>
            <a:r>
              <a:rPr lang="en-US" sz="3600" dirty="0"/>
              <a:t>A-Tax returns.</a:t>
            </a:r>
          </a:p>
          <a:p>
            <a:pPr marL="457200" lvl="1" indent="0">
              <a:buNone/>
            </a:pPr>
            <a:r>
              <a:rPr lang="en-US" sz="3600" dirty="0"/>
              <a:t>B- Management services.</a:t>
            </a:r>
          </a:p>
          <a:p>
            <a:pPr marL="457200" lvl="1" indent="0">
              <a:buNone/>
            </a:pPr>
            <a:r>
              <a:rPr lang="en-US" sz="3600" dirty="0"/>
              <a:t>C- Attestation engagements.</a:t>
            </a:r>
          </a:p>
          <a:p>
            <a:pPr marL="457200" lvl="1" indent="0">
              <a:buNone/>
            </a:pPr>
            <a:r>
              <a:rPr lang="en-US" sz="3600" dirty="0"/>
              <a:t>D- Consulting services.</a:t>
            </a:r>
          </a:p>
        </p:txBody>
      </p:sp>
      <p:sp>
        <p:nvSpPr>
          <p:cNvPr id="4" name="TextBox 23">
            <a:extLst>
              <a:ext uri="{FF2B5EF4-FFF2-40B4-BE49-F238E27FC236}">
                <a16:creationId xmlns:a16="http://schemas.microsoft.com/office/drawing/2014/main" id="{8CCD5D60-A677-60FA-C58D-80AC07C85350}"/>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4472307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899</TotalTime>
  <Words>1011</Words>
  <Application>Microsoft Office PowerPoint</Application>
  <PresentationFormat>Widescreen</PresentationFormat>
  <Paragraphs>136</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Arial</vt:lpstr>
      <vt:lpstr>source_sans_proregular</vt:lpstr>
      <vt:lpstr>Comic Sans MS</vt:lpstr>
      <vt:lpstr>Calibri Light</vt:lpstr>
      <vt:lpstr>Office Theme</vt:lpstr>
      <vt:lpstr>AICPA Code of Professional Conduct</vt:lpstr>
      <vt:lpstr>Structure of the Code</vt:lpstr>
      <vt:lpstr>Organization of the AICPA Code of Professional Conduct</vt:lpstr>
      <vt:lpstr>Principles of Professional Conduct</vt:lpstr>
      <vt:lpstr>Responsibilities  </vt:lpstr>
      <vt:lpstr>The public interest </vt:lpstr>
      <vt:lpstr>Integrity </vt:lpstr>
      <vt:lpstr>Objectivity and Independence  </vt:lpstr>
      <vt:lpstr>Due care  </vt:lpstr>
      <vt:lpstr>Scope and Nature of Services</vt:lpstr>
      <vt:lpstr>Supplemental to the AICPA Code</vt:lpstr>
      <vt:lpstr>Organization of the AICPA Code of Professional Conduct</vt:lpstr>
      <vt:lpstr>MCQ from Farhat Lectures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7</cp:revision>
  <dcterms:created xsi:type="dcterms:W3CDTF">2023-08-13T00:20:18Z</dcterms:created>
  <dcterms:modified xsi:type="dcterms:W3CDTF">2023-08-14T13:09:33Z</dcterms:modified>
</cp:coreProperties>
</file>