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67" r:id="rId2"/>
    <p:sldId id="768" r:id="rId3"/>
    <p:sldId id="769" r:id="rId4"/>
    <p:sldId id="770" r:id="rId5"/>
    <p:sldId id="771" r:id="rId6"/>
    <p:sldId id="772" r:id="rId7"/>
    <p:sldId id="773" r:id="rId8"/>
    <p:sldId id="774" r:id="rId9"/>
    <p:sldId id="775" r:id="rId10"/>
    <p:sldId id="776" r:id="rId11"/>
    <p:sldId id="77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2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ED004-31CA-48EB-857D-B24F6818A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17B493-7F74-45A0-9CA1-74C496A06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C2144-C0EE-41DA-B46C-D32B3EB29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DE455-2B7C-4C87-9BDF-728F75A6D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F47BC-280D-48FD-BBF8-63E10C05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8B1CB-47B1-413F-B42D-3A36AB8FE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9D463-5EEC-424D-951D-B25C1C040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17931-9BE7-41B4-B041-7B351D8B1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7833-EDAF-40C0-92B0-EF479394B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B2591-5615-4E5F-88E4-37D4E8AC8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0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38915-9AE1-48CF-A688-4C28EE62E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CCD68-4D96-4E2F-86A9-E4C9045A8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8FC1C-26E8-4C71-B236-B6EA9EBE3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37016-F752-4E16-BBC7-D3AD65B92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AFC7A-0A41-4F66-A569-3EAC7EBA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1D976-163F-4CF8-B99A-B6B318A66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96FD0-CEE2-4054-97D9-BA97ED04A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4F6F1-D1B1-4514-8F2C-70DA9C205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5B5E8-50CD-400F-94B9-680052FC0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A1B97-A85E-4A35-A120-866AE4CA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5750F3-9B17-466B-BC0A-7503101F7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5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5381C-1755-475F-B74C-762620F74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5E958-9EA1-49E9-BC89-51AA75B61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DFB050-3492-4F71-8B0A-7E3544E65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0C47D5-AD37-46CE-8CF6-6F2077C852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005543-BD4A-47B1-B38C-7BFCE205E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208D84-9E0F-4108-B52E-1BCDA35D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22541F-044B-4FF7-BD3F-B5DDE3EB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F299CB-57AC-4D08-A7A2-3D0D58560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70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CF268-B992-47B9-A458-11AF2A923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AD4928-624A-4B32-B072-ECD84DC3D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D29FE-777F-402A-9DED-E0DD5EB37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344287-C085-4882-8880-5537C2A2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3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99647C-1F77-4959-81DD-913C7C3A3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4F7725-3638-4502-8705-E6A0DB70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0F957-D6F0-46ED-B08A-AAE5C21C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57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324D-DA02-416F-9B6F-330B829F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17738-5EA3-4178-B59F-B1CD0A79C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E2310-5F18-4763-8D33-3DAEF0CFD4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EDE18-9BC4-42B7-9741-6C2F13C9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05315-F310-4B79-950B-95C0FA010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6A534-ECD3-4AA9-A952-10765BC70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E75BD-DAC2-42A3-AD87-DF18A7403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67DAFE-CBAC-43D3-A5B6-BA66A0D131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43CCA-122F-427D-94FC-4AB0B7809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F1D06-8BF4-4C45-A715-DA4E57E22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A47BE-A445-4AC1-97C5-65BB80DB0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085F2-09F5-4A1D-A3C5-603CA5CC1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0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63A3C-3726-464F-9246-64695E5D3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78B478-F60F-436C-BB5D-E40CBF5D9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968AD-B21E-4AB4-A7D9-65D551150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91243-CF98-4A57-9942-5D9186B5D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F1381-F7C8-4B34-A6B5-DC5701B8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1BCD97-34C8-4D46-BBBA-0A3C5DE49D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D4756F-1076-4A4B-BFD7-EB20BDBB9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97857-8B5C-45B1-98AA-0B4AE3E02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6E48E-575E-442D-856F-B7789DD9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051BF-1582-47EA-B4C6-6DE7FB17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7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C19357-15DB-4F50-84C3-0642CD0F7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B03F5-9EE9-4964-80B7-5748589BB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103C1-7823-4C31-8F0D-07C1B40867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4E51B-6365-4C07-B4D5-1FD98C1B7DF5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8C467-CFF4-41BA-8CF0-497416C66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6C211-17EB-4EE9-9858-060031769E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2E3CD-C7C7-4B23-96C0-716EB0A8F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8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3DFF1-C8B2-492F-9368-FDBF0DC18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194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Data Visualization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35E3C-8745-4A0C-93FB-64AC622E6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551" y="1008990"/>
            <a:ext cx="11674415" cy="5551137"/>
          </a:xfrm>
        </p:spPr>
        <p:txBody>
          <a:bodyPr>
            <a:normAutofit/>
          </a:bodyPr>
          <a:lstStyle/>
          <a:p>
            <a:r>
              <a:rPr lang="en-US" dirty="0"/>
              <a:t>Humans are visually biased.</a:t>
            </a:r>
          </a:p>
          <a:p>
            <a:r>
              <a:rPr lang="en-US" dirty="0"/>
              <a:t>A picture is worth a thousand words.</a:t>
            </a:r>
          </a:p>
          <a:p>
            <a:pPr lvl="1"/>
            <a:r>
              <a:rPr lang="en-US" dirty="0"/>
              <a:t>Infographics</a:t>
            </a:r>
          </a:p>
          <a:p>
            <a:r>
              <a:rPr lang="en-US" dirty="0">
                <a:solidFill>
                  <a:srgbClr val="000000"/>
                </a:solidFill>
                <a:latin typeface="avenir-light"/>
              </a:rPr>
              <a:t>P</a:t>
            </a:r>
            <a:r>
              <a:rPr lang="en-US" b="0" i="0" dirty="0">
                <a:solidFill>
                  <a:srgbClr val="000000"/>
                </a:solidFill>
                <a:effectLst/>
                <a:latin typeface="avenir-light"/>
              </a:rPr>
              <a:t>resentation of data in a pictorial or graphical format. </a:t>
            </a:r>
          </a:p>
          <a:p>
            <a:r>
              <a:rPr lang="en-US" dirty="0">
                <a:solidFill>
                  <a:srgbClr val="000000"/>
                </a:solidFill>
                <a:latin typeface="avenir-light"/>
              </a:rPr>
              <a:t>Purpose:  Helps</a:t>
            </a:r>
            <a:r>
              <a:rPr lang="en-US" b="0" i="0" dirty="0">
                <a:solidFill>
                  <a:srgbClr val="000000"/>
                </a:solidFill>
                <a:effectLst/>
                <a:latin typeface="avenir-light"/>
              </a:rPr>
              <a:t> decision makers to </a:t>
            </a:r>
            <a:r>
              <a:rPr lang="en-US" dirty="0">
                <a:solidFill>
                  <a:srgbClr val="000000"/>
                </a:solidFill>
                <a:latin typeface="avenir-light"/>
              </a:rPr>
              <a:t>see analytics </a:t>
            </a:r>
            <a:r>
              <a:rPr lang="en-US" b="0" i="0" dirty="0">
                <a:solidFill>
                  <a:srgbClr val="000000"/>
                </a:solidFill>
                <a:effectLst/>
                <a:latin typeface="avenir-light"/>
              </a:rPr>
              <a:t>presented visually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venir-light"/>
              </a:rPr>
              <a:t>User </a:t>
            </a:r>
            <a:r>
              <a:rPr lang="en-US" b="0" i="0" dirty="0">
                <a:solidFill>
                  <a:srgbClr val="000000"/>
                </a:solidFill>
                <a:effectLst/>
                <a:latin typeface="avenir-light"/>
              </a:rPr>
              <a:t>can grasp/understand difficult concepts or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avenir-light"/>
              </a:rPr>
              <a:t>identify new patterns</a:t>
            </a:r>
            <a:endParaRPr lang="en-US" b="0" i="0" dirty="0">
              <a:solidFill>
                <a:srgbClr val="3C3C3C"/>
              </a:solidFill>
              <a:effectLst/>
              <a:latin typeface="Roboto" panose="02000000000000000000" pitchFamily="2" charset="0"/>
            </a:endParaRPr>
          </a:p>
          <a:p>
            <a:r>
              <a:rPr lang="en-US" dirty="0">
                <a:solidFill>
                  <a:srgbClr val="3C3C3C"/>
                </a:solidFill>
                <a:latin typeface="Roboto" panose="02000000000000000000" pitchFamily="2" charset="0"/>
              </a:rPr>
              <a:t>D</a:t>
            </a:r>
            <a:r>
              <a:rPr lang="en-US" b="0" i="0" dirty="0">
                <a:solidFill>
                  <a:srgbClr val="3C3C3C"/>
                </a:solidFill>
                <a:effectLst/>
                <a:latin typeface="Roboto" panose="02000000000000000000" pitchFamily="2" charset="0"/>
              </a:rPr>
              <a:t>ata analytics are effective if you can communicate and make the data understandable.</a:t>
            </a:r>
          </a:p>
          <a:p>
            <a:pPr lvl="1"/>
            <a:r>
              <a:rPr lang="en-US" dirty="0">
                <a:solidFill>
                  <a:srgbClr val="3C3C3C"/>
                </a:solidFill>
                <a:latin typeface="Roboto" panose="02000000000000000000" pitchFamily="2" charset="0"/>
              </a:rPr>
              <a:t>An art and not  science.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EF441BB-F55B-4387-BBC9-08397B8BC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53572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57B0-D798-4757-9197-7BC42DBD2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936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Purpose and Type of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1D5A9-6030-4275-BB15-35526F0DA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977"/>
            <a:ext cx="10515600" cy="4790986"/>
          </a:xfrm>
        </p:spPr>
        <p:txBody>
          <a:bodyPr/>
          <a:lstStyle/>
          <a:p>
            <a:r>
              <a:rPr lang="en-US" dirty="0"/>
              <a:t>Purpose: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Declarative: Explaining the results of previously done analysis</a:t>
            </a:r>
          </a:p>
          <a:p>
            <a:pPr lvl="2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Wanting to “declare” or present your findings to an audience.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xploratory: exploring the data via visualization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G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aining insights while you are interacting with the data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(don’t know initially what you are looking for)</a:t>
            </a:r>
          </a:p>
          <a:p>
            <a:pPr lvl="2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Data mining, data discovery, knowledge discovery 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Type of data:</a:t>
            </a:r>
          </a:p>
          <a:p>
            <a:pPr lvl="1"/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</a:rPr>
              <a:t>Q</a:t>
            </a:r>
            <a:r>
              <a:rPr lang="it-I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uantitative data:  Data Driven</a:t>
            </a:r>
          </a:p>
          <a:p>
            <a:pPr lvl="1"/>
            <a:r>
              <a:rPr lang="it-I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Qualitative data:  Conceptual</a:t>
            </a:r>
          </a:p>
          <a:p>
            <a:pPr lvl="1"/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97AEC99-953F-4E1B-A05D-1CBD77CEF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90901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7F750-4BC3-4963-8D3C-EDF0DBEC3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6774"/>
            <a:ext cx="10515600" cy="767811"/>
          </a:xfrm>
        </p:spPr>
        <p:txBody>
          <a:bodyPr/>
          <a:lstStyle/>
          <a:p>
            <a:pPr algn="ctr"/>
            <a:r>
              <a:rPr lang="en-US" dirty="0"/>
              <a:t>Qualitative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1935C-1441-44F7-AB30-55209FC99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6"/>
            <a:ext cx="10515600" cy="548397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ategorical data.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Count them and group them, and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some cases, you can rank them.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Qualitative data can be further defined in two ways: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ominal data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Simplest: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hair color, gender, and ethnic groups.  Cannot Rank or average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rdinal data.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Counted and categorized but also ranked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914400" lvl="2" indent="0"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	G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old, silver, and bronze medals</a:t>
            </a:r>
          </a:p>
          <a:p>
            <a:pPr marL="914400" lvl="2" indent="0"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1–5 rating scales on teacher evaluations</a:t>
            </a:r>
          </a:p>
          <a:p>
            <a:pPr marL="914400" lvl="2" indent="0"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letter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grades (count, categorize and rank).  No averages, SD</a:t>
            </a:r>
          </a:p>
          <a:p>
            <a:pPr algn="just"/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Proportion: </a:t>
            </a:r>
          </a:p>
          <a:p>
            <a:pPr lvl="1" algn="just"/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Number of people with blond hair (20) as part of the total (100)</a:t>
            </a:r>
          </a:p>
          <a:p>
            <a:pPr algn="just"/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Qualitative data (both nominal and ordinal) can also be referred to as “conceptual” data because such data are text-driven and represent concepts instead of numbers.</a:t>
            </a:r>
          </a:p>
          <a:p>
            <a:pPr marL="0" indent="0">
              <a:buNone/>
            </a:pP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1753B8C-F37F-4650-96FD-F77D8438C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66958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7B656-06B9-4F80-BE96-682FDDBB8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54" y="-42850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Quantitative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F6E56-BFAD-4411-A743-0D20980E0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275" y="557841"/>
            <a:ext cx="11772182" cy="60154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ore complex (more tha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n just counting)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M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ade up of observations counted and ranked, (ordinal qualitative data).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Calculate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averages, standard deviation.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Quantitative data can be categorized into two different types: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Ratio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Zero means she absence of something. Zero dollar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Interval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Zero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does not mean the absence of something.  Zero degree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Quantitative data can be further categorized as either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1) 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iscrete 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Whole Number. Points in a basketball or soccer game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2) C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ontinuous data (line chart)</a:t>
            </a:r>
          </a:p>
          <a:p>
            <a:pPr lvl="2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data that can take on any value within a range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.  Height. 1.7679 CM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14127DC-A70C-4BE4-95A1-4EAA1939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88513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7AC65-6D7F-4FBB-91AE-BCF926D53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936" y="-319238"/>
            <a:ext cx="10515600" cy="1325563"/>
          </a:xfrm>
        </p:spPr>
        <p:txBody>
          <a:bodyPr/>
          <a:lstStyle/>
          <a:p>
            <a:pPr algn="ctr"/>
            <a:r>
              <a:rPr lang="en-US"/>
              <a:t>Charts for Qualitative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18D27-3DBA-4F28-ABD8-346CCD1C5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030" y="603850"/>
            <a:ext cx="11875698" cy="5940724"/>
          </a:xfrm>
        </p:spPr>
        <p:txBody>
          <a:bodyPr/>
          <a:lstStyle/>
          <a:p>
            <a:pPr algn="just"/>
            <a:endParaRPr lang="en-US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Bar charts</a:t>
            </a:r>
          </a:p>
          <a:p>
            <a:pPr marL="457200" lvl="1" indent="0">
              <a:buNone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Chart or graph that presents categorical data with rectangular bars with heights or lengths proportional to the values that they represent. The bars can be plotted vertically or horizontally. </a:t>
            </a:r>
          </a:p>
          <a:p>
            <a:pPr marL="457200" lvl="1" indent="0">
              <a:buNone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vertical bar chart is sometimes called a column chart.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Pie charts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100" b="0" i="0" dirty="0">
                <a:solidFill>
                  <a:srgbClr val="333333"/>
                </a:solidFill>
                <a:effectLst/>
                <a:latin typeface="robotoregular"/>
              </a:rPr>
              <a:t>size of each slice is proportional to the data it represents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Stacked bar chart.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1AD508-49CF-4681-8643-7CAD65345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72" y="3644486"/>
            <a:ext cx="3781425" cy="2990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2C091E-65D0-4365-8D53-77014457F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634" y="2108574"/>
            <a:ext cx="5534025" cy="1666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C50C4E-4D85-4E4D-B206-8B775183B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061" y="4205068"/>
            <a:ext cx="3038475" cy="16287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84176A-075A-4FCD-8318-63AC3B6DF0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3662" y="3076673"/>
            <a:ext cx="2354803" cy="355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7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E3EA0-7DB9-4C3F-B10C-A37733ADB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49223"/>
            <a:ext cx="10515600" cy="1325563"/>
          </a:xfrm>
        </p:spPr>
        <p:txBody>
          <a:bodyPr/>
          <a:lstStyle/>
          <a:p>
            <a:r>
              <a:rPr lang="en-US" dirty="0"/>
              <a:t>Other Charts: Proportion in Qualitative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9D1FC-06E0-41B1-8425-EE14C3068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12877"/>
            <a:ext cx="10515600" cy="4351338"/>
          </a:xfrm>
        </p:spPr>
        <p:txBody>
          <a:bodyPr/>
          <a:lstStyle/>
          <a:p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Tree maps and heat maps</a:t>
            </a:r>
          </a:p>
          <a:p>
            <a:pPr lvl="1"/>
            <a:r>
              <a:rPr lang="en-US" dirty="0">
                <a:solidFill>
                  <a:srgbClr val="4D5156"/>
                </a:solidFill>
                <a:latin typeface="Roboto" panose="02000000000000000000" pitchFamily="2" charset="0"/>
              </a:rPr>
              <a:t>T</a:t>
            </a:r>
            <a:r>
              <a:rPr lang="en-US" b="0" i="0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reemapping is a method for displaying hierarchical data using nested figures, usually rectangles</a:t>
            </a:r>
            <a:endParaRPr lang="en-US" b="0" i="1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Symbol maps</a:t>
            </a:r>
          </a:p>
          <a:p>
            <a:pPr lvl="1"/>
            <a:r>
              <a:rPr lang="en-US" b="0" i="0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 proportional </a:t>
            </a:r>
            <a:r>
              <a:rPr lang="en-US" b="1" i="0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symbol map</a:t>
            </a:r>
            <a:r>
              <a:rPr lang="en-US" b="0" i="0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 shows a marker (often a circle) positioned on a map. The marker is sized according to a quantitative value</a:t>
            </a:r>
            <a:endParaRPr lang="en-US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Word clouds (sentiment analysis)</a:t>
            </a:r>
          </a:p>
          <a:p>
            <a:pPr lvl="1"/>
            <a:r>
              <a:rPr lang="en-US" b="0" i="0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 visual representation of </a:t>
            </a:r>
            <a:r>
              <a:rPr lang="en-US" b="1" i="0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  <a:t>words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918C0-8461-407E-8D55-ED368322C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211" y="3340510"/>
            <a:ext cx="5184480" cy="3118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00367B-2DD1-472C-8D31-54CF6649D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487" y="3019341"/>
            <a:ext cx="4857750" cy="3600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8D65DB-6EFE-42AC-808A-92056F138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8592" y="3377855"/>
            <a:ext cx="5187761" cy="328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8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E9656-CC34-45F0-8BEF-8FFBF5E7B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Quantitative Data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05EBD-0887-46A8-AD6C-292598016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419" y="962891"/>
            <a:ext cx="11319162" cy="5410200"/>
          </a:xfrm>
        </p:spPr>
        <p:txBody>
          <a:bodyPr>
            <a:normAutofit/>
          </a:bodyPr>
          <a:lstStyle/>
          <a:p>
            <a:r>
              <a:rPr lang="en-US" dirty="0"/>
              <a:t>All of the methods mentioned for qualitative data can work for depicting quantitative data, but the following charts can depict more complex data:</a:t>
            </a:r>
          </a:p>
          <a:p>
            <a:r>
              <a:rPr lang="en-US" i="1" dirty="0"/>
              <a:t>Line charts.</a:t>
            </a:r>
            <a:r>
              <a:rPr lang="en-US" dirty="0"/>
              <a:t> </a:t>
            </a:r>
          </a:p>
          <a:p>
            <a:pPr lvl="1"/>
            <a:r>
              <a:rPr lang="en-US" dirty="0"/>
              <a:t>Show similar information to what a bar chart shows, but line charts are good for showing data changes or trend lines over time. </a:t>
            </a:r>
          </a:p>
          <a:p>
            <a:pPr lvl="1"/>
            <a:r>
              <a:rPr lang="en-US" dirty="0"/>
              <a:t>Useful for continuous data, (bar charts are often used for discrete data). </a:t>
            </a:r>
          </a:p>
          <a:p>
            <a:pPr lvl="1"/>
            <a:r>
              <a:rPr lang="en-US" dirty="0"/>
              <a:t>Line charts are not recommended for qualitative data, which by nature of being categorical, can never be continuous.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D7E90BD-55BF-43B7-9250-E9A94E4DC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64706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EDA76-9F6E-4252-966F-57084285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Box and whisker plots.</a:t>
            </a: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E42D8-28CB-4DCA-86F9-9B2F83B53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3" y="1183553"/>
            <a:ext cx="10515600" cy="5309322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Useful for when quartiles, median, and outliers are required for analysis and insights.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Upper Extreme: 32</a:t>
            </a:r>
          </a:p>
          <a:p>
            <a:r>
              <a:rPr lang="en-US" dirty="0"/>
              <a:t>Lower Extreme: 5</a:t>
            </a:r>
          </a:p>
          <a:p>
            <a:r>
              <a:rPr lang="en-US" dirty="0"/>
              <a:t>Median (middle): 17</a:t>
            </a:r>
          </a:p>
          <a:p>
            <a:r>
              <a:rPr lang="en-US" dirty="0"/>
              <a:t>Upper quartile (median): 20</a:t>
            </a:r>
          </a:p>
          <a:p>
            <a:r>
              <a:rPr lang="en-US" dirty="0"/>
              <a:t>Lower Quartile: 10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98F7FA-45FC-466E-8B5F-9F657F73F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574" y="3910445"/>
            <a:ext cx="5791200" cy="202377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954E56-279B-4FB4-AC16-1327D57D6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906755"/>
              </p:ext>
            </p:extLst>
          </p:nvPr>
        </p:nvGraphicFramePr>
        <p:xfrm>
          <a:off x="254578" y="1596103"/>
          <a:ext cx="1624446" cy="1758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2223">
                  <a:extLst>
                    <a:ext uri="{9D8B030D-6E8A-4147-A177-3AD203B41FA5}">
                      <a16:colId xmlns:a16="http://schemas.microsoft.com/office/drawing/2014/main" val="1106315327"/>
                    </a:ext>
                  </a:extLst>
                </a:gridCol>
                <a:gridCol w="812223">
                  <a:extLst>
                    <a:ext uri="{9D8B030D-6E8A-4147-A177-3AD203B41FA5}">
                      <a16:colId xmlns:a16="http://schemas.microsoft.com/office/drawing/2014/main" val="4283401923"/>
                    </a:ext>
                  </a:extLst>
                </a:gridCol>
              </a:tblGrid>
              <a:tr h="31588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Week 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987257239"/>
                  </a:ext>
                </a:extLst>
              </a:tr>
              <a:tr h="240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Week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369273150"/>
                  </a:ext>
                </a:extLst>
              </a:tr>
              <a:tr h="240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Week 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864178094"/>
                  </a:ext>
                </a:extLst>
              </a:tr>
              <a:tr h="240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Week 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157394146"/>
                  </a:ext>
                </a:extLst>
              </a:tr>
              <a:tr h="240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Week 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349573398"/>
                  </a:ext>
                </a:extLst>
              </a:tr>
              <a:tr h="240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Week 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722460629"/>
                  </a:ext>
                </a:extLst>
              </a:tr>
              <a:tr h="240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Week 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4699361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912C2C0-DF5B-4BBE-9BE4-D96DF3F6D4CA}"/>
              </a:ext>
            </a:extLst>
          </p:cNvPr>
          <p:cNvSpPr txBox="1"/>
          <p:nvPr/>
        </p:nvSpPr>
        <p:spPr>
          <a:xfrm>
            <a:off x="2459182" y="2078182"/>
            <a:ext cx="7045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5, 10, 16, 17, 18, 20, 32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0C5E6EB5-A9EE-4BCE-B4BB-E6B6FD589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35981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105B8-EFA7-42DE-9061-BF7284E72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5" y="363970"/>
            <a:ext cx="10515600" cy="6667211"/>
          </a:xfrm>
        </p:spPr>
        <p:txBody>
          <a:bodyPr/>
          <a:lstStyle/>
          <a:p>
            <a:r>
              <a:rPr lang="en-US" i="1" dirty="0"/>
              <a:t>Scatter plots.</a:t>
            </a:r>
            <a:r>
              <a:rPr lang="en-US" dirty="0"/>
              <a:t> </a:t>
            </a:r>
          </a:p>
          <a:p>
            <a:pPr lvl="1"/>
            <a:r>
              <a:rPr lang="en-US" dirty="0"/>
              <a:t>Identify the correlation between two variables or for identifying a trend line or line of best fit.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4D2FC7-A13A-4FCD-9347-D5C752931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03" y="1797368"/>
            <a:ext cx="2989898" cy="29720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5B8F45-783A-42A8-91DC-B3E1FBA61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698" y="1546846"/>
            <a:ext cx="5513762" cy="3222570"/>
          </a:xfrm>
          <a:prstGeom prst="rect">
            <a:avLst/>
          </a:prstGeom>
        </p:spPr>
      </p:pic>
      <p:sp>
        <p:nvSpPr>
          <p:cNvPr id="10" name="TextBox 23">
            <a:extLst>
              <a:ext uri="{FF2B5EF4-FFF2-40B4-BE49-F238E27FC236}">
                <a16:creationId xmlns:a16="http://schemas.microsoft.com/office/drawing/2014/main" id="{AF395EAA-ABD5-4951-9406-560EB6D74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385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A6D1-5628-4301-B7DD-DDA4B43AB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Filled geographic maps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65C99-7980-4613-8F27-36F96A072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764" y="1396134"/>
            <a:ext cx="10515600" cy="4351338"/>
          </a:xfrm>
        </p:spPr>
        <p:txBody>
          <a:bodyPr/>
          <a:lstStyle/>
          <a:p>
            <a:pPr lvl="1"/>
            <a:r>
              <a:rPr lang="en-US" dirty="0"/>
              <a:t>As opposed to symbol maps, a filled geographic map is used to illustrate data ranges for quantitative data across different geographic areas such as states or countries.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3AED3D-E0FF-4E15-AA72-6EE1A2901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98" y="2553346"/>
            <a:ext cx="5467422" cy="3194126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ACC05CCB-ECA6-429A-9AAC-649713692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16026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801C7-C2E9-4C4D-9A9F-13F90909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82" y="0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Arial" panose="020B0604020202020204" pitchFamily="34" charset="0"/>
              </a:rPr>
              <a:t>Data Scale and Increments</a:t>
            </a:r>
            <a:br>
              <a:rPr lang="en-US" b="1" i="0" dirty="0">
                <a:solidFill>
                  <a:srgbClr val="B20F15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E33E9-A5AE-4A42-A819-1F6071F0D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36" y="914399"/>
            <a:ext cx="11360728" cy="5417127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much data do you need to share in the visual to avoid being misleading at the same time avoid being distracting? </a:t>
            </a:r>
          </a:p>
          <a:p>
            <a:pPr marL="457200" lvl="1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 Years Vs 4 Years Vs last 4 Quarters</a:t>
            </a:r>
          </a:p>
          <a:p>
            <a:pPr marL="457200" lvl="1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(don’t Hide data that they don’t align with your expectations).</a:t>
            </a:r>
          </a:p>
          <a:p>
            <a:pPr algn="l">
              <a:buFont typeface="+mj-lt"/>
              <a:buAutoNum type="arabicPeriod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to deal with outliers?</a:t>
            </a:r>
          </a:p>
          <a:p>
            <a:pPr lvl="1">
              <a:buFont typeface="+mj-lt"/>
              <a:buAutoNum type="arabicPeriod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should they be displayed (draw attention ), or </a:t>
            </a:r>
          </a:p>
          <a:p>
            <a:pPr lvl="1">
              <a:buFont typeface="+mj-lt"/>
              <a:buAutoNum type="arabicPeriod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leave them out (noise)</a:t>
            </a:r>
          </a:p>
          <a:p>
            <a:pPr algn="l">
              <a:buFont typeface="+mj-lt"/>
              <a:buAutoNum type="arabicPeriod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Scale:</a:t>
            </a:r>
          </a:p>
          <a:p>
            <a:pPr marL="457200" lvl="1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charts should begin with a baseline of 0</a:t>
            </a:r>
          </a:p>
          <a:p>
            <a:pPr marL="457200" lvl="1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0 is meaningless to your dataset, you could find a different baseline that makes sense. </a:t>
            </a:r>
          </a:p>
          <a:p>
            <a:pPr marL="457200" lvl="1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 not overexaggerate the height or the baseline so that your trendline or bar chart is over- or underemphasized; </a:t>
            </a:r>
          </a:p>
          <a:p>
            <a:pPr marL="0" indent="0" algn="l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4. Provide context or reference points to make the scale meaningful? </a:t>
            </a:r>
          </a:p>
          <a:p>
            <a:pPr marL="457200" lvl="1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stock price of $100 (High? Low?)</a:t>
            </a:r>
          </a:p>
          <a:p>
            <a:pPr marL="457200" lvl="1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Meaningless without context of the company’s stock price over time, </a:t>
            </a:r>
          </a:p>
          <a:p>
            <a:pPr marL="457200" lvl="1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company’s industry and its competitors’ stock prices, or </a:t>
            </a:r>
          </a:p>
          <a:p>
            <a:pPr marL="457200" lvl="1" indent="0">
              <a:buNone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 other piece of context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0357BC7-2C21-49B8-9B65-E2A06BFAA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08427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998</Words>
  <Application>Microsoft Office PowerPoint</Application>
  <PresentationFormat>Widescreen</PresentationFormat>
  <Paragraphs>143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avenir-light</vt:lpstr>
      <vt:lpstr>Calibri</vt:lpstr>
      <vt:lpstr>Calibri Light</vt:lpstr>
      <vt:lpstr>Comic Sans MS</vt:lpstr>
      <vt:lpstr>Roboto</vt:lpstr>
      <vt:lpstr>robotoregular</vt:lpstr>
      <vt:lpstr>Office Theme</vt:lpstr>
      <vt:lpstr>Data Visualization </vt:lpstr>
      <vt:lpstr>Purpose and Type of Data</vt:lpstr>
      <vt:lpstr>Qualitative Data</vt:lpstr>
      <vt:lpstr>Quantitative Data</vt:lpstr>
      <vt:lpstr>Charts for Qualitative Data</vt:lpstr>
      <vt:lpstr>Other Charts: Proportion in Qualitative Data</vt:lpstr>
      <vt:lpstr>Quantitative Data </vt:lpstr>
      <vt:lpstr>Box and whisker plots.  </vt:lpstr>
      <vt:lpstr>PowerPoint Presentation</vt:lpstr>
      <vt:lpstr>Filled geographic maps </vt:lpstr>
      <vt:lpstr>Data Scale and Increments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16</cp:revision>
  <dcterms:created xsi:type="dcterms:W3CDTF">2021-05-26T14:03:46Z</dcterms:created>
  <dcterms:modified xsi:type="dcterms:W3CDTF">2021-11-25T17:17:48Z</dcterms:modified>
</cp:coreProperties>
</file>