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79" r:id="rId4"/>
    <p:sldId id="280" r:id="rId5"/>
    <p:sldId id="281" r:id="rId6"/>
    <p:sldId id="282" r:id="rId7"/>
    <p:sldId id="284" r:id="rId8"/>
    <p:sldId id="286" r:id="rId9"/>
    <p:sldId id="287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7FBC62-D7EC-4E61-BE5C-3A65DC9245A5}" v="135" dt="2025-12-20T02:26:48.3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381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">
      <pc:chgData name="mansour farhat" userId="bed7c5799dc45719" providerId="LiveId" clId="{1E7C843E-730C-4120-8DD6-7933E839B3AB}" dt="2025-12-20T02:26:48.397" v="1600" actId="20577"/>
      <pc:docMkLst>
        <pc:docMk/>
      </pc:docMkLst>
      <pc:sldChg chg="addSp delSp modSp new mod addAnim delAnim modAnim">
        <pc:chgData name="mansour farhat" userId="bed7c5799dc45719" providerId="LiveId" clId="{1E7C843E-730C-4120-8DD6-7933E839B3AB}" dt="2025-12-20T01:21:34.516" v="1547" actId="1076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5-12-20T01:02:35.128" v="1316" actId="1076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5-12-20T01:21:34.516" v="1547" actId="1076"/>
          <ac:spMkLst>
            <pc:docMk/>
            <pc:sldMk cId="1158640858" sldId="257"/>
            <ac:spMk id="3" creationId="{8E593593-75C4-3249-249B-03F9D9227A47}"/>
          </ac:spMkLst>
        </pc:spChg>
        <pc:picChg chg="add mod">
          <ac:chgData name="mansour farhat" userId="bed7c5799dc45719" providerId="LiveId" clId="{1E7C843E-730C-4120-8DD6-7933E839B3AB}" dt="2025-12-20T01:21:30.778" v="1545" actId="1076"/>
          <ac:picMkLst>
            <pc:docMk/>
            <pc:sldMk cId="1158640858" sldId="257"/>
            <ac:picMk id="7" creationId="{3CFF3A11-8FE7-C5EF-7434-F885E3F880A1}"/>
          </ac:picMkLst>
        </pc:picChg>
      </pc:sldChg>
      <pc:sldChg chg="addSp delSp modSp mod modAnim">
        <pc:chgData name="mansour farhat" userId="bed7c5799dc45719" providerId="LiveId" clId="{1E7C843E-730C-4120-8DD6-7933E839B3AB}" dt="2025-12-20T01:20:09.369" v="1542"/>
        <pc:sldMkLst>
          <pc:docMk/>
          <pc:sldMk cId="4167996265" sldId="277"/>
        </pc:sldMkLst>
        <pc:spChg chg="add del mod">
          <ac:chgData name="mansour farhat" userId="bed7c5799dc45719" providerId="LiveId" clId="{1E7C843E-730C-4120-8DD6-7933E839B3AB}" dt="2025-12-20T01:19:03.459" v="1515" actId="478"/>
          <ac:spMkLst>
            <pc:docMk/>
            <pc:sldMk cId="4167996265" sldId="277"/>
            <ac:spMk id="3" creationId="{DB03F104-63F7-F51E-B6C2-62B502EF7784}"/>
          </ac:spMkLst>
        </pc:spChg>
        <pc:spChg chg="mod">
          <ac:chgData name="mansour farhat" userId="bed7c5799dc45719" providerId="LiveId" clId="{1E7C843E-730C-4120-8DD6-7933E839B3AB}" dt="2025-12-20T01:19:49.706" v="1541" actId="1076"/>
          <ac:spMkLst>
            <pc:docMk/>
            <pc:sldMk cId="4167996265" sldId="277"/>
            <ac:spMk id="8" creationId="{608CBAE0-9158-5D56-DE60-D3B27AFA5AE9}"/>
          </ac:spMkLst>
        </pc:spChg>
        <pc:picChg chg="mod">
          <ac:chgData name="mansour farhat" userId="bed7c5799dc45719" providerId="LiveId" clId="{1E7C843E-730C-4120-8DD6-7933E839B3AB}" dt="2025-12-20T01:19:46.719" v="1540" actId="1076"/>
          <ac:picMkLst>
            <pc:docMk/>
            <pc:sldMk cId="4167996265" sldId="277"/>
            <ac:picMk id="4" creationId="{81AB6084-A29F-308C-CB8A-27D3FEF6DB6B}"/>
          </ac:picMkLst>
        </pc:picChg>
      </pc:sldChg>
      <pc:sldChg chg="addSp modSp add mod modAnim">
        <pc:chgData name="mansour farhat" userId="bed7c5799dc45719" providerId="LiveId" clId="{1E7C843E-730C-4120-8DD6-7933E839B3AB}" dt="2025-12-20T01:22:16.852" v="1553" actId="1076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5-12-20T00:54:49.387" v="1196" actId="1076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5-12-20T01:22:16.852" v="1553" actId="1076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5-12-20T01:22:11.933" v="1550" actId="14100"/>
          <ac:picMkLst>
            <pc:docMk/>
            <pc:sldMk cId="1921399950" sldId="278"/>
            <ac:picMk id="7" creationId="{C2B8BB5C-A785-AE3C-4693-6B9B61E2C6CA}"/>
          </ac:picMkLst>
        </pc:picChg>
      </pc:sldChg>
      <pc:sldChg chg="addSp modSp add mod modAnim">
        <pc:chgData name="mansour farhat" userId="bed7c5799dc45719" providerId="LiveId" clId="{1E7C843E-730C-4120-8DD6-7933E839B3AB}" dt="2025-12-20T01:22:56.469" v="1558" actId="14100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5-12-20T01:03:07.472" v="1329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5-12-20T01:22:56.469" v="1558" actId="14100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5-12-20T01:22:55.021" v="1557" actId="1076"/>
          <ac:picMkLst>
            <pc:docMk/>
            <pc:sldMk cId="2942021381" sldId="279"/>
            <ac:picMk id="7" creationId="{D8A09981-811A-3B70-EFBE-85A59DF96228}"/>
          </ac:picMkLst>
        </pc:picChg>
      </pc:sldChg>
      <pc:sldChg chg="addSp modSp add mod replId modAnim">
        <pc:chgData name="mansour farhat" userId="bed7c5799dc45719" providerId="LiveId" clId="{1E7C843E-730C-4120-8DD6-7933E839B3AB}" dt="2025-12-20T01:23:04.229" v="1562" actId="1076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5-12-20T01:03:37.162" v="1337" actId="1076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5-12-20T01:03:41.058" v="1339" actId="14100"/>
          <ac:spMkLst>
            <pc:docMk/>
            <pc:sldMk cId="3365748855" sldId="280"/>
            <ac:spMk id="3" creationId="{CF14C249-5869-594D-1B49-C389B6F8FEE7}"/>
          </ac:spMkLst>
        </pc:spChg>
        <pc:spChg chg="add mod">
          <ac:chgData name="mansour farhat" userId="bed7c5799dc45719" providerId="LiveId" clId="{1E7C843E-730C-4120-8DD6-7933E839B3AB}" dt="2025-12-20T01:04:00.077" v="1343" actId="1076"/>
          <ac:spMkLst>
            <pc:docMk/>
            <pc:sldMk cId="3365748855" sldId="280"/>
            <ac:spMk id="8" creationId="{1F57CB45-3CFB-4153-E649-7C470D7B9753}"/>
          </ac:spMkLst>
        </pc:spChg>
        <pc:graphicFrameChg chg="add mod modGraphic">
          <ac:chgData name="mansour farhat" userId="bed7c5799dc45719" providerId="LiveId" clId="{1E7C843E-730C-4120-8DD6-7933E839B3AB}" dt="2025-12-20T01:03:47.349" v="1341" actId="1076"/>
          <ac:graphicFrameMkLst>
            <pc:docMk/>
            <pc:sldMk cId="3365748855" sldId="280"/>
            <ac:graphicFrameMk id="6" creationId="{94EBD556-9D9D-C238-351F-A6185D500482}"/>
          </ac:graphicFrameMkLst>
        </pc:graphicFrameChg>
        <pc:picChg chg="add mod">
          <ac:chgData name="mansour farhat" userId="bed7c5799dc45719" providerId="LiveId" clId="{1E7C843E-730C-4120-8DD6-7933E839B3AB}" dt="2025-12-20T01:23:04.229" v="1562" actId="1076"/>
          <ac:picMkLst>
            <pc:docMk/>
            <pc:sldMk cId="3365748855" sldId="280"/>
            <ac:picMk id="10" creationId="{FE41C36B-5E86-A3A1-0721-BE2C55513189}"/>
          </ac:picMkLst>
        </pc:picChg>
      </pc:sldChg>
      <pc:sldChg chg="addSp modSp add mod modAnim">
        <pc:chgData name="mansour farhat" userId="bed7c5799dc45719" providerId="LiveId" clId="{1E7C843E-730C-4120-8DD6-7933E839B3AB}" dt="2025-12-20T01:24:04.664" v="1570" actId="1076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5-12-20T01:04:11.717" v="1347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5-12-20T01:24:03.594" v="1569" actId="27636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5-12-20T01:24:04.664" v="1570" actId="1076"/>
          <ac:picMkLst>
            <pc:docMk/>
            <pc:sldMk cId="2891703602" sldId="281"/>
            <ac:picMk id="7" creationId="{01ABB086-89A4-6537-99FD-150EBCB1D78A}"/>
          </ac:picMkLst>
        </pc:picChg>
      </pc:sldChg>
      <pc:sldChg chg="addSp modSp add mod replId modAnim">
        <pc:chgData name="mansour farhat" userId="bed7c5799dc45719" providerId="LiveId" clId="{1E7C843E-730C-4120-8DD6-7933E839B3AB}" dt="2025-12-20T01:24:37.220" v="15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5-12-20T01:04:44.313" v="1363" actId="107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5-12-20T01:24:13.090" v="1572" actId="1076"/>
          <ac:spMkLst>
            <pc:docMk/>
            <pc:sldMk cId="719206253" sldId="282"/>
            <ac:spMk id="3" creationId="{0298F5BB-EF7C-885A-E906-77F46AC2309A}"/>
          </ac:spMkLst>
        </pc:spChg>
        <pc:graphicFrameChg chg="add mod modGraphic">
          <ac:chgData name="mansour farhat" userId="bed7c5799dc45719" providerId="LiveId" clId="{1E7C843E-730C-4120-8DD6-7933E839B3AB}" dt="2025-12-20T01:24:10.061" v="1571" actId="1076"/>
          <ac:graphicFrameMkLst>
            <pc:docMk/>
            <pc:sldMk cId="719206253" sldId="282"/>
            <ac:graphicFrameMk id="6" creationId="{21E27B58-8691-1D15-E961-1B933657665D}"/>
          </ac:graphicFrameMkLst>
        </pc:graphicFrameChg>
        <pc:picChg chg="add mod">
          <ac:chgData name="mansour farhat" userId="bed7c5799dc45719" providerId="LiveId" clId="{1E7C843E-730C-4120-8DD6-7933E839B3AB}" dt="2025-12-20T01:24:31.831" v="1575" actId="1076"/>
          <ac:picMkLst>
            <pc:docMk/>
            <pc:sldMk cId="719206253" sldId="282"/>
            <ac:picMk id="8" creationId="{99BFC8AE-920F-FBF7-F827-EDB78F999DA7}"/>
          </ac:picMkLst>
        </pc:picChg>
      </pc:sldChg>
      <pc:sldChg chg="addSp delSp modSp add del mod replId modAnim">
        <pc:chgData name="mansour farhat" userId="bed7c5799dc45719" providerId="LiveId" clId="{1E7C843E-730C-4120-8DD6-7933E839B3AB}" dt="2025-12-20T01:05:29.060" v="1375" actId="47"/>
        <pc:sldMkLst>
          <pc:docMk/>
          <pc:sldMk cId="3713702448" sldId="283"/>
        </pc:sldMkLst>
        <pc:spChg chg="del">
          <ac:chgData name="mansour farhat" userId="bed7c5799dc45719" providerId="LiveId" clId="{1E7C843E-730C-4120-8DD6-7933E839B3AB}" dt="2025-12-20T00:58:02.847" v="1218"/>
          <ac:spMkLst>
            <pc:docMk/>
            <pc:sldMk cId="3713702448" sldId="283"/>
            <ac:spMk id="3" creationId="{F2C47F8D-91B7-B481-5703-C1B76E924108}"/>
          </ac:spMkLst>
        </pc:spChg>
        <pc:graphicFrameChg chg="add mod">
          <ac:chgData name="mansour farhat" userId="bed7c5799dc45719" providerId="LiveId" clId="{1E7C843E-730C-4120-8DD6-7933E839B3AB}" dt="2025-12-20T00:58:06.468" v="1219" actId="1076"/>
          <ac:graphicFrameMkLst>
            <pc:docMk/>
            <pc:sldMk cId="3713702448" sldId="283"/>
            <ac:graphicFrameMk id="6" creationId="{63C05E23-80C4-96F7-7F14-C82F3E959835}"/>
          </ac:graphicFrameMkLst>
        </pc:graphicFrameChg>
      </pc:sldChg>
      <pc:sldChg chg="addSp modSp add mod replId addAnim delAnim modAnim">
        <pc:chgData name="mansour farhat" userId="bed7c5799dc45719" providerId="LiveId" clId="{1E7C843E-730C-4120-8DD6-7933E839B3AB}" dt="2025-12-20T01:27:42.382" v="1585" actId="1076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5-12-20T01:05:34.407" v="1378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5-12-20T01:25:39.527" v="1578" actId="14100"/>
          <ac:spMkLst>
            <pc:docMk/>
            <pc:sldMk cId="782286712" sldId="284"/>
            <ac:spMk id="3" creationId="{0E62D9DB-D89B-BB6E-C10C-9552B88027C3}"/>
          </ac:spMkLst>
        </pc:spChg>
        <pc:spChg chg="add mod">
          <ac:chgData name="mansour farhat" userId="bed7c5799dc45719" providerId="LiveId" clId="{1E7C843E-730C-4120-8DD6-7933E839B3AB}" dt="2025-12-20T01:27:40.928" v="1584" actId="1076"/>
          <ac:spMkLst>
            <pc:docMk/>
            <pc:sldMk cId="782286712" sldId="284"/>
            <ac:spMk id="7" creationId="{C2274681-B6AC-ED10-3EF8-22C1EC83F5AA}"/>
          </ac:spMkLst>
        </pc:spChg>
        <pc:picChg chg="add mod">
          <ac:chgData name="mansour farhat" userId="bed7c5799dc45719" providerId="LiveId" clId="{1E7C843E-730C-4120-8DD6-7933E839B3AB}" dt="2025-12-20T01:27:42.382" v="1585" actId="1076"/>
          <ac:picMkLst>
            <pc:docMk/>
            <pc:sldMk cId="782286712" sldId="284"/>
            <ac:picMk id="9" creationId="{1F788B99-527A-F8ED-8DED-2A1B399FC1AD}"/>
          </ac:picMkLst>
        </pc:picChg>
      </pc:sldChg>
      <pc:sldChg chg="modSp add del mod modAnim">
        <pc:chgData name="mansour farhat" userId="bed7c5799dc45719" providerId="LiveId" clId="{1E7C843E-730C-4120-8DD6-7933E839B3AB}" dt="2025-12-20T01:06:45.709" v="1429" actId="47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5-12-20T01:05:47.370" v="1384"/>
          <ac:spMkLst>
            <pc:docMk/>
            <pc:sldMk cId="2058388713" sldId="285"/>
            <ac:spMk id="2" creationId="{273AA16E-B59C-A1F2-4EF2-C9AE37234C76}"/>
          </ac:spMkLst>
        </pc:spChg>
        <pc:spChg chg="mod">
          <ac:chgData name="mansour farhat" userId="bed7c5799dc45719" providerId="LiveId" clId="{1E7C843E-730C-4120-8DD6-7933E839B3AB}" dt="2025-12-20T01:06:08.287" v="1389" actId="21"/>
          <ac:spMkLst>
            <pc:docMk/>
            <pc:sldMk cId="2058388713" sldId="285"/>
            <ac:spMk id="3" creationId="{776AE790-9BBC-56A7-1E2C-BB792EADC97A}"/>
          </ac:spMkLst>
        </pc:spChg>
      </pc:sldChg>
      <pc:sldChg chg="addSp delSp modSp add mod replId addAnim delAnim modAnim">
        <pc:chgData name="mansour farhat" userId="bed7c5799dc45719" providerId="LiveId" clId="{1E7C843E-730C-4120-8DD6-7933E839B3AB}" dt="2025-12-20T02:26:48.397" v="1600" actId="20577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5-12-20T02:26:48.397" v="1600" actId="20577"/>
          <ac:spMkLst>
            <pc:docMk/>
            <pc:sldMk cId="4192718386" sldId="286"/>
            <ac:spMk id="2" creationId="{42D6A2AA-50E0-CDC7-35D7-E31CB779594A}"/>
          </ac:spMkLst>
        </pc:spChg>
        <pc:spChg chg="mod">
          <ac:chgData name="mansour farhat" userId="bed7c5799dc45719" providerId="LiveId" clId="{1E7C843E-730C-4120-8DD6-7933E839B3AB}" dt="2025-12-20T01:10:26.376" v="1463" actId="13926"/>
          <ac:spMkLst>
            <pc:docMk/>
            <pc:sldMk cId="4192718386" sldId="286"/>
            <ac:spMk id="3" creationId="{F3D06C2B-72F2-4224-61BD-277D23FB232D}"/>
          </ac:spMkLst>
        </pc:spChg>
        <pc:spChg chg="add mod">
          <ac:chgData name="mansour farhat" userId="bed7c5799dc45719" providerId="LiveId" clId="{1E7C843E-730C-4120-8DD6-7933E839B3AB}" dt="2025-12-20T01:11:13.236" v="1469" actId="207"/>
          <ac:spMkLst>
            <pc:docMk/>
            <pc:sldMk cId="4192718386" sldId="286"/>
            <ac:spMk id="7" creationId="{63E5E637-0FA9-5308-5DEB-DA7399C80A45}"/>
          </ac:spMkLst>
        </pc:spChg>
        <pc:spChg chg="add mod">
          <ac:chgData name="mansour farhat" userId="bed7c5799dc45719" providerId="LiveId" clId="{1E7C843E-730C-4120-8DD6-7933E839B3AB}" dt="2025-12-20T01:11:08.859" v="1468" actId="207"/>
          <ac:spMkLst>
            <pc:docMk/>
            <pc:sldMk cId="4192718386" sldId="286"/>
            <ac:spMk id="9" creationId="{C31B1E94-CEE8-F6C0-729E-376BDAE0651C}"/>
          </ac:spMkLst>
        </pc:spChg>
        <pc:spChg chg="add mod">
          <ac:chgData name="mansour farhat" userId="bed7c5799dc45719" providerId="LiveId" clId="{1E7C843E-730C-4120-8DD6-7933E839B3AB}" dt="2025-12-20T01:08:30.631" v="1438" actId="1076"/>
          <ac:spMkLst>
            <pc:docMk/>
            <pc:sldMk cId="4192718386" sldId="286"/>
            <ac:spMk id="11" creationId="{F7DDD335-CDE2-820C-D72A-63D43662AA0C}"/>
          </ac:spMkLst>
        </pc:spChg>
        <pc:spChg chg="add del mod">
          <ac:chgData name="mansour farhat" userId="bed7c5799dc45719" providerId="LiveId" clId="{1E7C843E-730C-4120-8DD6-7933E839B3AB}" dt="2025-12-20T01:09:36.005" v="1450" actId="478"/>
          <ac:spMkLst>
            <pc:docMk/>
            <pc:sldMk cId="4192718386" sldId="286"/>
            <ac:spMk id="12" creationId="{E64E393E-54EF-E524-AFF1-C20BAD862E36}"/>
          </ac:spMkLst>
        </pc:spChg>
        <pc:spChg chg="add mod">
          <ac:chgData name="mansour farhat" userId="bed7c5799dc45719" providerId="LiveId" clId="{1E7C843E-730C-4120-8DD6-7933E839B3AB}" dt="2025-12-20T01:09:52.808" v="1454" actId="1076"/>
          <ac:spMkLst>
            <pc:docMk/>
            <pc:sldMk cId="4192718386" sldId="286"/>
            <ac:spMk id="13" creationId="{7BCCBBC8-E7E8-405D-293B-C67EA1ECBE6D}"/>
          </ac:spMkLst>
        </pc:spChg>
        <pc:spChg chg="add mod">
          <ac:chgData name="mansour farhat" userId="bed7c5799dc45719" providerId="LiveId" clId="{1E7C843E-730C-4120-8DD6-7933E839B3AB}" dt="2025-12-20T01:10:10.218" v="1461" actId="1076"/>
          <ac:spMkLst>
            <pc:docMk/>
            <pc:sldMk cId="4192718386" sldId="286"/>
            <ac:spMk id="14" creationId="{7C059096-7389-291B-8C9F-8A38AEC7C45B}"/>
          </ac:spMkLst>
        </pc:spChg>
      </pc:sldChg>
      <pc:sldChg chg="addSp modSp add mod replId addAnim delAnim modAnim">
        <pc:chgData name="mansour farhat" userId="bed7c5799dc45719" providerId="LiveId" clId="{1E7C843E-730C-4120-8DD6-7933E839B3AB}" dt="2025-12-20T02:26:35.471" v="1598"/>
        <pc:sldMkLst>
          <pc:docMk/>
          <pc:sldMk cId="1625850815" sldId="287"/>
        </pc:sldMkLst>
        <pc:spChg chg="mod">
          <ac:chgData name="mansour farhat" userId="bed7c5799dc45719" providerId="LiveId" clId="{1E7C843E-730C-4120-8DD6-7933E839B3AB}" dt="2025-12-20T01:00:52.549" v="1270"/>
          <ac:spMkLst>
            <pc:docMk/>
            <pc:sldMk cId="1625850815" sldId="287"/>
            <ac:spMk id="2" creationId="{8144AA58-BE89-D9C6-4D92-75069677BD5F}"/>
          </ac:spMkLst>
        </pc:spChg>
        <pc:spChg chg="mod">
          <ac:chgData name="mansour farhat" userId="bed7c5799dc45719" providerId="LiveId" clId="{1E7C843E-730C-4120-8DD6-7933E839B3AB}" dt="2025-12-20T01:11:46.474" v="1475" actId="13926"/>
          <ac:spMkLst>
            <pc:docMk/>
            <pc:sldMk cId="1625850815" sldId="287"/>
            <ac:spMk id="3" creationId="{D3A36304-DEBF-6437-3D4D-C44EB555E6F7}"/>
          </ac:spMkLst>
        </pc:spChg>
        <pc:spChg chg="add mod">
          <ac:chgData name="mansour farhat" userId="bed7c5799dc45719" providerId="LiveId" clId="{1E7C843E-730C-4120-8DD6-7933E839B3AB}" dt="2025-12-20T01:11:51.209" v="1476" actId="13926"/>
          <ac:spMkLst>
            <pc:docMk/>
            <pc:sldMk cId="1625850815" sldId="287"/>
            <ac:spMk id="7" creationId="{4DA22659-1399-DA59-5978-E14507A3B6DC}"/>
          </ac:spMkLst>
        </pc:spChg>
        <pc:spChg chg="add mod">
          <ac:chgData name="mansour farhat" userId="bed7c5799dc45719" providerId="LiveId" clId="{1E7C843E-730C-4120-8DD6-7933E839B3AB}" dt="2025-12-20T01:12:14.958" v="1480" actId="1076"/>
          <ac:spMkLst>
            <pc:docMk/>
            <pc:sldMk cId="1625850815" sldId="287"/>
            <ac:spMk id="9" creationId="{9785763F-D969-95A1-FDAC-DC94BAFA2680}"/>
          </ac:spMkLst>
        </pc:spChg>
        <pc:spChg chg="add mod">
          <ac:chgData name="mansour farhat" userId="bed7c5799dc45719" providerId="LiveId" clId="{1E7C843E-730C-4120-8DD6-7933E839B3AB}" dt="2025-12-20T01:12:20.202" v="1481" actId="1076"/>
          <ac:spMkLst>
            <pc:docMk/>
            <pc:sldMk cId="1625850815" sldId="287"/>
            <ac:spMk id="11" creationId="{3F19DC99-F1F0-BF7D-7C3E-858E9814BFF6}"/>
          </ac:spMkLst>
        </pc:spChg>
        <pc:spChg chg="add mod">
          <ac:chgData name="mansour farhat" userId="bed7c5799dc45719" providerId="LiveId" clId="{1E7C843E-730C-4120-8DD6-7933E839B3AB}" dt="2025-12-20T01:12:30.533" v="1483" actId="1076"/>
          <ac:spMkLst>
            <pc:docMk/>
            <pc:sldMk cId="1625850815" sldId="287"/>
            <ac:spMk id="12" creationId="{F1FB869A-5620-C571-3048-AD1138B9E52A}"/>
          </ac:spMkLst>
        </pc:spChg>
        <pc:spChg chg="add mod">
          <ac:chgData name="mansour farhat" userId="bed7c5799dc45719" providerId="LiveId" clId="{1E7C843E-730C-4120-8DD6-7933E839B3AB}" dt="2025-12-20T01:12:30.533" v="1483" actId="1076"/>
          <ac:spMkLst>
            <pc:docMk/>
            <pc:sldMk cId="1625850815" sldId="287"/>
            <ac:spMk id="13" creationId="{483ABCD5-DA84-2EBD-340C-EC94CB646AF6}"/>
          </ac:spMkLst>
        </pc:spChg>
      </pc:sldChg>
      <pc:sldChg chg="add del replId">
        <pc:chgData name="mansour farhat" userId="bed7c5799dc45719" providerId="LiveId" clId="{1E7C843E-730C-4120-8DD6-7933E839B3AB}" dt="2025-12-20T01:12:46.850" v="1485" actId="47"/>
        <pc:sldMkLst>
          <pc:docMk/>
          <pc:sldMk cId="3887284522" sldId="288"/>
        </pc:sldMkLst>
      </pc:sldChg>
      <pc:sldChg chg="add del replId">
        <pc:chgData name="mansour farhat" userId="bed7c5799dc45719" providerId="LiveId" clId="{1E7C843E-730C-4120-8DD6-7933E839B3AB}" dt="2025-12-20T01:12:48.335" v="1486" actId="47"/>
        <pc:sldMkLst>
          <pc:docMk/>
          <pc:sldMk cId="3015862183" sldId="289"/>
        </pc:sldMkLst>
      </pc:sldChg>
      <pc:sldChg chg="add del replId">
        <pc:chgData name="mansour farhat" userId="bed7c5799dc45719" providerId="LiveId" clId="{1E7C843E-730C-4120-8DD6-7933E839B3AB}" dt="2025-12-20T01:12:51.490" v="1487" actId="47"/>
        <pc:sldMkLst>
          <pc:docMk/>
          <pc:sldMk cId="3042883900" sldId="290"/>
        </pc:sldMkLst>
      </pc:sldChg>
      <pc:sldChg chg="add del replId">
        <pc:chgData name="mansour farhat" userId="bed7c5799dc45719" providerId="LiveId" clId="{1E7C843E-730C-4120-8DD6-7933E839B3AB}" dt="2025-12-20T01:12:51.490" v="1487" actId="47"/>
        <pc:sldMkLst>
          <pc:docMk/>
          <pc:sldMk cId="3654293548" sldId="291"/>
        </pc:sldMkLst>
      </pc:sldChg>
      <pc:sldChg chg="add del replId">
        <pc:chgData name="mansour farhat" userId="bed7c5799dc45719" providerId="LiveId" clId="{1E7C843E-730C-4120-8DD6-7933E839B3AB}" dt="2025-12-20T01:12:51.490" v="1487" actId="47"/>
        <pc:sldMkLst>
          <pc:docMk/>
          <pc:sldMk cId="1363627584" sldId="292"/>
        </pc:sldMkLst>
      </pc:sldChg>
      <pc:sldChg chg="addSp delSp modSp new del mod">
        <pc:chgData name="mansour farhat" userId="bed7c5799dc45719" providerId="LiveId" clId="{1E7C843E-730C-4120-8DD6-7933E839B3AB}" dt="2025-12-20T01:28:02.549" v="1586" actId="47"/>
        <pc:sldMkLst>
          <pc:docMk/>
          <pc:sldMk cId="3029514443" sldId="293"/>
        </pc:sldMkLst>
        <pc:spChg chg="mod">
          <ac:chgData name="mansour farhat" userId="bed7c5799dc45719" providerId="LiveId" clId="{1E7C843E-730C-4120-8DD6-7933E839B3AB}" dt="2025-12-20T01:02:09.121" v="1304" actId="122"/>
          <ac:spMkLst>
            <pc:docMk/>
            <pc:sldMk cId="3029514443" sldId="293"/>
            <ac:spMk id="2" creationId="{4818550A-9EF9-5A2F-CFF4-E66A8AACCA31}"/>
          </ac:spMkLst>
        </pc:spChg>
        <pc:spChg chg="mod">
          <ac:chgData name="mansour farhat" userId="bed7c5799dc45719" providerId="LiveId" clId="{1E7C843E-730C-4120-8DD6-7933E839B3AB}" dt="2025-12-20T01:12:37.406" v="1484" actId="1076"/>
          <ac:spMkLst>
            <pc:docMk/>
            <pc:sldMk cId="3029514443" sldId="293"/>
            <ac:spMk id="3" creationId="{373F9E9C-25DB-5BAD-671D-E4BD625721AE}"/>
          </ac:spMkLst>
        </pc:spChg>
        <pc:spChg chg="add del mod">
          <ac:chgData name="mansour farhat" userId="bed7c5799dc45719" providerId="LiveId" clId="{1E7C843E-730C-4120-8DD6-7933E839B3AB}" dt="2025-12-20T01:02:18.957" v="1311"/>
          <ac:spMkLst>
            <pc:docMk/>
            <pc:sldMk cId="3029514443" sldId="293"/>
            <ac:spMk id="5" creationId="{D595A947-DCF3-11F8-D792-485919B8812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054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Why Foreign Currency </a:t>
            </a:r>
            <a:br>
              <a:rPr lang="en-US" b="1" dirty="0"/>
            </a:br>
            <a:r>
              <a:rPr lang="en-US" b="1" dirty="0"/>
              <a:t>Transactions Matter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30" y="1189343"/>
            <a:ext cx="7442074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When a U.S. company engages in business with foreign customers or suppliers, transactions are often priced in a foreign currency. </a:t>
            </a:r>
          </a:p>
          <a:p>
            <a:pPr lvl="1"/>
            <a:r>
              <a:rPr lang="en-US" dirty="0"/>
              <a:t>Although this is common in international trade, it introduces accounting complexity because U.S. financial statements must be prepared in </a:t>
            </a:r>
            <a:r>
              <a:rPr lang="en-US" b="1" dirty="0"/>
              <a:t>U.S. dollars (USD)</a:t>
            </a:r>
            <a:r>
              <a:rPr lang="en-US" dirty="0"/>
              <a:t>.</a:t>
            </a:r>
          </a:p>
          <a:p>
            <a:r>
              <a:rPr lang="en-US" dirty="0"/>
              <a:t>The challenge arises because </a:t>
            </a:r>
            <a:r>
              <a:rPr lang="en-US" b="1" dirty="0"/>
              <a:t>exchange rates fluctuate</a:t>
            </a:r>
            <a:r>
              <a:rPr lang="en-US" dirty="0"/>
              <a:t> between the time a transaction occurs and the time it is settled. </a:t>
            </a:r>
          </a:p>
          <a:p>
            <a:pPr lvl="1"/>
            <a:r>
              <a:rPr lang="en-US" dirty="0"/>
              <a:t>As a result, the U.S. dollar value of a receivable or payable may change, creating a </a:t>
            </a:r>
            <a:r>
              <a:rPr lang="en-US" b="1" dirty="0"/>
              <a:t>foreign currency transaction gain or loss</a:t>
            </a:r>
            <a:r>
              <a:rPr lang="en-US" dirty="0"/>
              <a:t>, even though the underlying sale or purchase has not changed.</a:t>
            </a:r>
          </a:p>
          <a:p>
            <a:r>
              <a:rPr lang="en-US" dirty="0"/>
              <a:t>Mastery requires understanding </a:t>
            </a:r>
            <a:r>
              <a:rPr lang="en-US" b="1" dirty="0"/>
              <a:t>measurement</a:t>
            </a:r>
            <a:r>
              <a:rPr lang="en-US" dirty="0"/>
              <a:t>, </a:t>
            </a:r>
            <a:r>
              <a:rPr lang="en-US" b="1" dirty="0"/>
              <a:t>timing</a:t>
            </a:r>
            <a:r>
              <a:rPr lang="en-US" dirty="0"/>
              <a:t>, and </a:t>
            </a:r>
            <a:r>
              <a:rPr lang="en-US" b="1" dirty="0"/>
              <a:t>journal entries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FF3A11-8FE7-C5EF-7434-F885E3F88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342" y="1253746"/>
            <a:ext cx="4866658" cy="399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169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Core Terminology: </a:t>
            </a:r>
            <a:br>
              <a:rPr lang="en-US" b="1" dirty="0"/>
            </a:br>
            <a:r>
              <a:rPr lang="en-US" b="1" dirty="0"/>
              <a:t>Denominated vs. Measured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26" y="1295613"/>
            <a:ext cx="8937250" cy="5145437"/>
          </a:xfrm>
        </p:spPr>
        <p:txBody>
          <a:bodyPr>
            <a:normAutofit/>
          </a:bodyPr>
          <a:lstStyle/>
          <a:p>
            <a:r>
              <a:rPr lang="en-US" dirty="0"/>
              <a:t>Understanding these two terms is essential.</a:t>
            </a:r>
          </a:p>
          <a:p>
            <a:r>
              <a:rPr lang="en-US" b="1" dirty="0"/>
              <a:t>Denominated</a:t>
            </a:r>
          </a:p>
          <a:p>
            <a:pPr lvl="1"/>
            <a:r>
              <a:rPr lang="en-US" dirty="0"/>
              <a:t>Refers to the </a:t>
            </a:r>
            <a:r>
              <a:rPr lang="en-US" b="1" dirty="0"/>
              <a:t>currency in which the transaction is stated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Example: A receivable of </a:t>
            </a:r>
            <a:r>
              <a:rPr lang="en-US" b="1" dirty="0"/>
              <a:t>900,000 Mexican pesos</a:t>
            </a:r>
            <a:r>
              <a:rPr lang="en-US" dirty="0"/>
              <a:t> is denominated in pesos.</a:t>
            </a:r>
          </a:p>
          <a:p>
            <a:r>
              <a:rPr lang="en-US" b="1" dirty="0"/>
              <a:t>Measured (Recorded)</a:t>
            </a:r>
          </a:p>
          <a:p>
            <a:pPr lvl="1"/>
            <a:r>
              <a:rPr lang="en-US" dirty="0"/>
              <a:t>Refers to the </a:t>
            </a:r>
            <a:r>
              <a:rPr lang="en-US" b="1" dirty="0"/>
              <a:t>currency used in the accounting records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U.S. company measures and reports transactions in </a:t>
            </a:r>
            <a:r>
              <a:rPr lang="en-US" b="1" dirty="0"/>
              <a:t>USD</a:t>
            </a:r>
            <a:r>
              <a:rPr lang="en-US" dirty="0"/>
              <a:t>.</a:t>
            </a:r>
          </a:p>
          <a:p>
            <a:r>
              <a:rPr lang="en-US" dirty="0"/>
              <a:t>📌 A foreign currency receivable can be </a:t>
            </a:r>
            <a:r>
              <a:rPr lang="en-US" i="1" dirty="0"/>
              <a:t>denominated</a:t>
            </a:r>
            <a:r>
              <a:rPr lang="en-US" dirty="0"/>
              <a:t> in pesos but </a:t>
            </a:r>
            <a:r>
              <a:rPr lang="en-US" i="1" dirty="0"/>
              <a:t>measured</a:t>
            </a:r>
            <a:r>
              <a:rPr lang="en-US" dirty="0"/>
              <a:t> in dollars.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B8BB5C-A785-AE3C-4693-6B9B61E2C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676" y="1742512"/>
            <a:ext cx="3032715" cy="307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27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Exchange Rate Quotes: </a:t>
            </a:r>
            <a:br>
              <a:rPr lang="en-US" b="1" dirty="0"/>
            </a:br>
            <a:r>
              <a:rPr lang="en-US" b="1" dirty="0"/>
              <a:t>Direct and Indirect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8507823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Exchange rates can be presented in two equivalent formats.</a:t>
            </a:r>
          </a:p>
          <a:p>
            <a:r>
              <a:rPr lang="en-US" b="1" dirty="0"/>
              <a:t>Direct Exchange Rate</a:t>
            </a:r>
          </a:p>
          <a:p>
            <a:pPr lvl="1"/>
            <a:r>
              <a:rPr lang="en-US" dirty="0"/>
              <a:t>Expressed as </a:t>
            </a:r>
            <a:r>
              <a:rPr lang="en-US" b="1" dirty="0"/>
              <a:t>USD per one unit of foreign currency</a:t>
            </a:r>
            <a:r>
              <a:rPr lang="en-US" dirty="0"/>
              <a:t>.</a:t>
            </a:r>
          </a:p>
          <a:p>
            <a:r>
              <a:rPr lang="en-US" dirty="0"/>
              <a:t>Answers: </a:t>
            </a:r>
            <a:r>
              <a:rPr lang="en-US" i="1" dirty="0"/>
              <a:t>How many dollars to buy one unit of foreign currency?</a:t>
            </a:r>
            <a:endParaRPr lang="en-US" dirty="0"/>
          </a:p>
          <a:p>
            <a:r>
              <a:rPr lang="en-US" b="1" dirty="0"/>
              <a:t>Examples</a:t>
            </a:r>
            <a:endParaRPr lang="en-US" dirty="0"/>
          </a:p>
          <a:p>
            <a:r>
              <a:rPr lang="en-US" dirty="0"/>
              <a:t>€1 = $1.25</a:t>
            </a:r>
          </a:p>
          <a:p>
            <a:r>
              <a:rPr lang="en-US" dirty="0"/>
              <a:t>¥1 = $0.007</a:t>
            </a:r>
          </a:p>
          <a:p>
            <a:r>
              <a:rPr lang="en-US" dirty="0"/>
              <a:t>If the direct rate for the euro is $1.25, then:</a:t>
            </a:r>
          </a:p>
          <a:p>
            <a:r>
              <a:rPr lang="en-US" dirty="0"/>
              <a:t>€80,000 × 1.25 = </a:t>
            </a:r>
            <a:r>
              <a:rPr lang="en-US" b="1" dirty="0"/>
              <a:t>$100,000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A09981-811A-3B70-EFBE-85A59DF96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210" y="1262766"/>
            <a:ext cx="3337846" cy="352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648" y="17221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Indirect Exchange Rate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C249-5869-594D-1B49-C389B6F8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74" y="895129"/>
            <a:ext cx="6333134" cy="5145437"/>
          </a:xfrm>
        </p:spPr>
        <p:txBody>
          <a:bodyPr>
            <a:normAutofit/>
          </a:bodyPr>
          <a:lstStyle/>
          <a:p>
            <a:r>
              <a:rPr lang="en-US" dirty="0"/>
              <a:t>Expressed as </a:t>
            </a:r>
            <a:r>
              <a:rPr lang="en-US" b="1" dirty="0"/>
              <a:t>foreign currency per one USD</a:t>
            </a:r>
            <a:r>
              <a:rPr lang="en-US" dirty="0"/>
              <a:t>.</a:t>
            </a:r>
          </a:p>
          <a:p>
            <a:r>
              <a:rPr lang="en-US" dirty="0"/>
              <a:t>Answers: </a:t>
            </a:r>
            <a:r>
              <a:rPr lang="en-US" i="1" dirty="0"/>
              <a:t>How much foreign currency can one dollar buy?</a:t>
            </a:r>
            <a:endParaRPr lang="en-US" dirty="0"/>
          </a:p>
          <a:p>
            <a:r>
              <a:rPr lang="en-US" b="1" dirty="0"/>
              <a:t>Conversion rule</a:t>
            </a:r>
            <a:endParaRPr lang="en-US" dirty="0"/>
          </a:p>
          <a:p>
            <a:r>
              <a:rPr lang="en-US" dirty="0"/>
              <a:t>Indirect rate = 1 ÷ Direct rate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4EBD556-9D9D-C238-351F-A6185D500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359861"/>
              </p:ext>
            </p:extLst>
          </p:nvPr>
        </p:nvGraphicFramePr>
        <p:xfrm>
          <a:off x="608683" y="3989605"/>
          <a:ext cx="10515600" cy="10972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29796561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02334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25869564"/>
                    </a:ext>
                  </a:extLst>
                </a:gridCol>
              </a:tblGrid>
              <a:tr h="1893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Currency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Direct Rate (USD per FC)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Indirect Rate (FC per USD)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251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Euro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1.25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0.80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92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Yen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0.007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142.86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1981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F57CB45-3CFB-4153-E649-7C470D7B9753}"/>
              </a:ext>
            </a:extLst>
          </p:cNvPr>
          <p:cNvSpPr txBox="1"/>
          <p:nvPr/>
        </p:nvSpPr>
        <p:spPr>
          <a:xfrm>
            <a:off x="324930" y="5156834"/>
            <a:ext cx="6121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Both formats describe the same economic relationship.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41C36B-5E86-A3A1-0721-BE2C55513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948" y="777067"/>
            <a:ext cx="2757755" cy="291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17221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Spot Rates vs. Forward Rates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5" y="1012171"/>
            <a:ext cx="8261881" cy="5145437"/>
          </a:xfrm>
        </p:spPr>
        <p:txBody>
          <a:bodyPr>
            <a:normAutofit/>
          </a:bodyPr>
          <a:lstStyle/>
          <a:p>
            <a:r>
              <a:rPr lang="en-US" b="1" dirty="0"/>
              <a:t>Spot Rate</a:t>
            </a:r>
          </a:p>
          <a:p>
            <a:pPr lvl="1"/>
            <a:r>
              <a:rPr lang="en-US" dirty="0"/>
              <a:t>The exchange rate </a:t>
            </a:r>
            <a:r>
              <a:rPr lang="en-US" b="1" dirty="0"/>
              <a:t>today</a:t>
            </a:r>
            <a:r>
              <a:rPr lang="en-US" dirty="0"/>
              <a:t>.</a:t>
            </a:r>
          </a:p>
          <a:p>
            <a:r>
              <a:rPr lang="en-US" dirty="0"/>
              <a:t>Used for:</a:t>
            </a:r>
          </a:p>
          <a:p>
            <a:pPr lvl="1"/>
            <a:r>
              <a:rPr lang="en-US" dirty="0"/>
              <a:t>Transaction date measurement</a:t>
            </a:r>
          </a:p>
          <a:p>
            <a:pPr lvl="1"/>
            <a:r>
              <a:rPr lang="en-US" dirty="0"/>
              <a:t>Balance sheet remeasurement</a:t>
            </a:r>
          </a:p>
          <a:p>
            <a:pPr lvl="1"/>
            <a:r>
              <a:rPr lang="en-US" dirty="0"/>
              <a:t>Settlement date accounting</a:t>
            </a:r>
          </a:p>
          <a:p>
            <a:r>
              <a:rPr lang="en-US" b="1" dirty="0"/>
              <a:t>Forward Rate</a:t>
            </a:r>
          </a:p>
          <a:p>
            <a:pPr lvl="1"/>
            <a:r>
              <a:rPr lang="en-US" dirty="0"/>
              <a:t>A rate agreed upon </a:t>
            </a:r>
            <a:r>
              <a:rPr lang="en-US" b="1" dirty="0"/>
              <a:t>today</a:t>
            </a:r>
            <a:r>
              <a:rPr lang="en-US" dirty="0"/>
              <a:t> for a future exchange date.</a:t>
            </a:r>
          </a:p>
          <a:p>
            <a:pPr lvl="1"/>
            <a:r>
              <a:rPr lang="en-US" dirty="0"/>
              <a:t>Used in </a:t>
            </a:r>
            <a:r>
              <a:rPr lang="en-US" b="1" dirty="0"/>
              <a:t>hedging strategies</a:t>
            </a:r>
            <a:r>
              <a:rPr lang="en-US" dirty="0"/>
              <a:t> to reduce uncertainty.</a:t>
            </a:r>
          </a:p>
          <a:p>
            <a:r>
              <a:rPr lang="en-US" dirty="0"/>
              <a:t>📌 Forward contracts help companies manage risk, not speculate on currency movements.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ABB086-89A4-6537-99FD-150EBCB1D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387" y="1321407"/>
            <a:ext cx="3586613" cy="417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1695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Why Exchange Rates </a:t>
            </a:r>
            <a:br>
              <a:rPr lang="en-US" b="1" dirty="0"/>
            </a:br>
            <a:r>
              <a:rPr lang="en-US" b="1" dirty="0"/>
              <a:t>Create Gains and Losses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612"/>
            <a:ext cx="11664258" cy="5145437"/>
          </a:xfrm>
        </p:spPr>
        <p:txBody>
          <a:bodyPr>
            <a:normAutofit/>
          </a:bodyPr>
          <a:lstStyle/>
          <a:p>
            <a:r>
              <a:rPr lang="en-US" dirty="0"/>
              <a:t>Foreign currency transaction gains and losses occur because the </a:t>
            </a:r>
            <a:r>
              <a:rPr lang="en-US" b="1" dirty="0"/>
              <a:t>USD value of a receivable or payable changes over time</a:t>
            </a:r>
            <a:r>
              <a:rPr lang="en-US" dirty="0"/>
              <a:t>.</a:t>
            </a:r>
          </a:p>
          <a:p>
            <a:r>
              <a:rPr lang="en-US" b="1" dirty="0"/>
              <a:t>Receivables</a:t>
            </a:r>
            <a:endParaRPr lang="en-US" dirty="0"/>
          </a:p>
          <a:p>
            <a:pPr lvl="1"/>
            <a:r>
              <a:rPr lang="en-US" dirty="0"/>
              <a:t>Foreign currency strengthens → Gain</a:t>
            </a:r>
          </a:p>
          <a:p>
            <a:pPr lvl="1"/>
            <a:r>
              <a:rPr lang="en-US" dirty="0"/>
              <a:t>Foreign currency weakens → Loss</a:t>
            </a:r>
          </a:p>
          <a:p>
            <a:r>
              <a:rPr lang="en-US" b="1" dirty="0"/>
              <a:t>Payables</a:t>
            </a:r>
            <a:endParaRPr lang="en-US" dirty="0"/>
          </a:p>
          <a:p>
            <a:pPr lvl="1"/>
            <a:r>
              <a:rPr lang="en-US" dirty="0"/>
              <a:t>Foreign currency strengthens → Loss</a:t>
            </a:r>
          </a:p>
          <a:p>
            <a:pPr lvl="1"/>
            <a:r>
              <a:rPr lang="en-US" dirty="0"/>
              <a:t>Foreign currency weakens → Gain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1E27B58-8691-1D15-E961-1B93365766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868105"/>
              </p:ext>
            </p:extLst>
          </p:nvPr>
        </p:nvGraphicFramePr>
        <p:xfrm>
          <a:off x="2134709" y="4909513"/>
          <a:ext cx="7958136" cy="1061046"/>
        </p:xfrm>
        <a:graphic>
          <a:graphicData uri="http://schemas.openxmlformats.org/drawingml/2006/table">
            <a:tbl>
              <a:tblPr/>
              <a:tblGrid>
                <a:gridCol w="2652712">
                  <a:extLst>
                    <a:ext uri="{9D8B030D-6E8A-4147-A177-3AD203B41FA5}">
                      <a16:colId xmlns:a16="http://schemas.microsoft.com/office/drawing/2014/main" val="3330741845"/>
                    </a:ext>
                  </a:extLst>
                </a:gridCol>
                <a:gridCol w="2652712">
                  <a:extLst>
                    <a:ext uri="{9D8B030D-6E8A-4147-A177-3AD203B41FA5}">
                      <a16:colId xmlns:a16="http://schemas.microsoft.com/office/drawing/2014/main" val="2291541473"/>
                    </a:ext>
                  </a:extLst>
                </a:gridCol>
                <a:gridCol w="2652712">
                  <a:extLst>
                    <a:ext uri="{9D8B030D-6E8A-4147-A177-3AD203B41FA5}">
                      <a16:colId xmlns:a16="http://schemas.microsoft.com/office/drawing/2014/main" val="17959959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Item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Direct Rate Increases (FC strengthens)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Direct Rate Decreases (FC weakens)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170203"/>
                  </a:ext>
                </a:extLst>
              </a:tr>
              <a:tr h="2768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Accounts Receivable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Gain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Loss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332944"/>
                  </a:ext>
                </a:extLst>
              </a:tr>
              <a:tr h="2768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Accounts Payable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Loss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Gain</a:t>
                      </a:r>
                    </a:p>
                  </a:txBody>
                  <a:tcPr marL="69201" marR="69201" marT="34601" marB="346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11573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9BFC8AE-920F-FBF7-F827-EDB78F99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9627" y="1968796"/>
            <a:ext cx="2906280" cy="27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2E3-785C-AF65-8F62-EA950BBA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Three Critical Dates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D9DB-D89B-BB6E-C10C-9552B880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012171"/>
            <a:ext cx="6388937" cy="5145437"/>
          </a:xfrm>
        </p:spPr>
        <p:txBody>
          <a:bodyPr>
            <a:normAutofit/>
          </a:bodyPr>
          <a:lstStyle/>
          <a:p>
            <a:r>
              <a:rPr lang="en-US" dirty="0"/>
              <a:t>Foreign currency transactions may involve up to </a:t>
            </a:r>
            <a:r>
              <a:rPr lang="en-US" b="1" dirty="0"/>
              <a:t>three accounting dates</a:t>
            </a:r>
            <a:r>
              <a:rPr lang="en-US" dirty="0"/>
              <a:t>:</a:t>
            </a:r>
          </a:p>
          <a:p>
            <a:r>
              <a:rPr lang="en-US" b="1" dirty="0"/>
              <a:t>Transaction Date</a:t>
            </a:r>
            <a:endParaRPr lang="en-US" dirty="0"/>
          </a:p>
          <a:p>
            <a:pPr lvl="1"/>
            <a:r>
              <a:rPr lang="en-US" dirty="0"/>
              <a:t>Sale or purchase occurs</a:t>
            </a:r>
          </a:p>
          <a:p>
            <a:pPr lvl="1"/>
            <a:r>
              <a:rPr lang="en-US" dirty="0"/>
              <a:t>Use spot rate on this date</a:t>
            </a:r>
          </a:p>
          <a:p>
            <a:r>
              <a:rPr lang="en-US" b="1" dirty="0"/>
              <a:t>Balance Sheet Date</a:t>
            </a:r>
            <a:r>
              <a:rPr lang="en-US" dirty="0"/>
              <a:t> (if unsettled)</a:t>
            </a:r>
          </a:p>
          <a:p>
            <a:pPr lvl="1"/>
            <a:r>
              <a:rPr lang="en-US" dirty="0"/>
              <a:t>Remeasure receivable or payable</a:t>
            </a:r>
          </a:p>
          <a:p>
            <a:pPr lvl="1"/>
            <a:r>
              <a:rPr lang="en-US" dirty="0"/>
              <a:t>Recognize unrealized gain or loss</a:t>
            </a:r>
          </a:p>
          <a:p>
            <a:r>
              <a:rPr lang="en-US" b="1" dirty="0"/>
              <a:t>Settlement Date</a:t>
            </a:r>
            <a:endParaRPr lang="en-US" dirty="0"/>
          </a:p>
          <a:p>
            <a:pPr lvl="1"/>
            <a:r>
              <a:rPr lang="en-US" dirty="0"/>
              <a:t>Cash is paid or received</a:t>
            </a:r>
          </a:p>
          <a:p>
            <a:pPr lvl="1"/>
            <a:r>
              <a:rPr lang="en-US" dirty="0"/>
              <a:t>Recognize final gain or loss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274681-B6AC-ED10-3EF8-22C1EC83F5AA}"/>
              </a:ext>
            </a:extLst>
          </p:cNvPr>
          <p:cNvSpPr txBox="1"/>
          <p:nvPr/>
        </p:nvSpPr>
        <p:spPr>
          <a:xfrm>
            <a:off x="6552349" y="951511"/>
            <a:ext cx="511258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Income Statement Treatment</a:t>
            </a:r>
          </a:p>
          <a:p>
            <a:r>
              <a:rPr lang="en-US" b="1" dirty="0"/>
              <a:t>Foreign currency transaction gains and losses are reported in net income.</a:t>
            </a:r>
            <a:endParaRPr lang="en-US" dirty="0"/>
          </a:p>
          <a:p>
            <a:r>
              <a:rPr lang="en-US" dirty="0"/>
              <a:t>They are </a:t>
            </a:r>
            <a:r>
              <a:rPr lang="en-US" b="1" dirty="0"/>
              <a:t>not reported in Other Comprehensive Income (OCI)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OCI applies to </a:t>
            </a:r>
            <a:r>
              <a:rPr lang="en-US" i="1" dirty="0"/>
              <a:t>financial statement translation</a:t>
            </a:r>
            <a:r>
              <a:rPr lang="en-US" dirty="0"/>
              <a:t>, which is a different topic.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788B99-527A-F8ED-8DED-2A1B399FC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192" y="2900176"/>
            <a:ext cx="3260222" cy="334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5B7CD-8B2F-CB17-1037-7C4D0810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A2AA-50E0-CDC7-35D7-E31CB779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41" y="40587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 1: Foreign Currency Accounts Receivable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6C2B-72F2-4224-61BD-277D23FB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28" y="1182494"/>
            <a:ext cx="4759291" cy="5145437"/>
          </a:xfrm>
        </p:spPr>
        <p:txBody>
          <a:bodyPr>
            <a:normAutofit/>
          </a:bodyPr>
          <a:lstStyle/>
          <a:p>
            <a:r>
              <a:rPr lang="en-US" sz="2200" dirty="0"/>
              <a:t>U.S. company sells goods to a customer in Chile</a:t>
            </a:r>
          </a:p>
          <a:p>
            <a:r>
              <a:rPr lang="en-US" sz="2200" dirty="0"/>
              <a:t>Sale price: </a:t>
            </a:r>
            <a:r>
              <a:rPr lang="en-US" sz="2200" b="1" dirty="0"/>
              <a:t>9,000,000 Chilean pesos</a:t>
            </a:r>
            <a:endParaRPr lang="en-US" sz="2200" dirty="0"/>
          </a:p>
          <a:p>
            <a:r>
              <a:rPr lang="en-US" sz="2200" dirty="0"/>
              <a:t>Transaction date spot rate: </a:t>
            </a:r>
            <a:r>
              <a:rPr lang="en-US" sz="2200" b="1" dirty="0"/>
              <a:t>300 pesos per USD</a:t>
            </a:r>
            <a:endParaRPr lang="en-US" sz="2200" dirty="0"/>
          </a:p>
          <a:p>
            <a:r>
              <a:rPr lang="en-US" sz="2200" b="1" dirty="0"/>
              <a:t>Transaction Date Entry</a:t>
            </a:r>
          </a:p>
          <a:p>
            <a:r>
              <a:rPr lang="en-US" sz="2200" dirty="0"/>
              <a:t>USD value:</a:t>
            </a:r>
          </a:p>
          <a:p>
            <a:r>
              <a:rPr lang="en-US" sz="2200" dirty="0"/>
              <a:t>9,000,000 ÷ 300 = </a:t>
            </a:r>
            <a:r>
              <a:rPr lang="en-US" sz="2200" b="1" dirty="0"/>
              <a:t>$30,000</a:t>
            </a:r>
            <a:endParaRPr lang="en-US" sz="2200" dirty="0"/>
          </a:p>
          <a:p>
            <a:r>
              <a:rPr lang="en-US" sz="2200" b="1" dirty="0"/>
              <a:t>Journal Entry</a:t>
            </a:r>
            <a:endParaRPr lang="en-US" sz="2200" dirty="0"/>
          </a:p>
          <a:p>
            <a:pPr lvl="1"/>
            <a:r>
              <a:rPr lang="en-US" sz="1800" dirty="0">
                <a:highlight>
                  <a:srgbClr val="FFFF00"/>
                </a:highlight>
              </a:rPr>
              <a:t>Debit Accounts Receivable $30,000</a:t>
            </a:r>
          </a:p>
          <a:p>
            <a:pPr lvl="1"/>
            <a:r>
              <a:rPr lang="en-US" sz="1800" dirty="0"/>
              <a:t>Credit Sales $30,000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EE1E-1053-AB39-74A1-2253B88D9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56AD-6FBE-0F29-BA3C-EEDA5A4CD80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5E637-0FA9-5308-5DEB-DA7399C80A45}"/>
              </a:ext>
            </a:extLst>
          </p:cNvPr>
          <p:cNvSpPr txBox="1"/>
          <p:nvPr/>
        </p:nvSpPr>
        <p:spPr>
          <a:xfrm>
            <a:off x="5063885" y="999566"/>
            <a:ext cx="546187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Balance Sheet Date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New direct rate: </a:t>
            </a:r>
            <a:r>
              <a:rPr lang="en-US" b="1" dirty="0"/>
              <a:t>0.0032 USD per peso</a:t>
            </a:r>
            <a:endParaRPr lang="en-US" dirty="0"/>
          </a:p>
          <a:p>
            <a:pPr>
              <a:buNone/>
            </a:pPr>
            <a:r>
              <a:rPr lang="en-US" dirty="0"/>
              <a:t>Remeasured value: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9,000,000 × 0.0032 = </a:t>
            </a:r>
            <a:r>
              <a:rPr lang="en-US" b="1" dirty="0"/>
              <a:t>$28,800</a:t>
            </a:r>
            <a:endParaRPr lang="en-US" dirty="0"/>
          </a:p>
          <a:p>
            <a:pPr>
              <a:buNone/>
            </a:pPr>
            <a:r>
              <a:rPr lang="en-US" dirty="0"/>
              <a:t>Loss: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$30,000 − $28,800 = </a:t>
            </a:r>
            <a:r>
              <a:rPr lang="en-US" b="1" dirty="0"/>
              <a:t>$1,200</a:t>
            </a:r>
            <a:endParaRPr lang="en-US" dirty="0"/>
          </a:p>
          <a:p>
            <a:pPr>
              <a:buNone/>
            </a:pPr>
            <a:r>
              <a:rPr lang="en-US" b="1" dirty="0"/>
              <a:t>Adjustment Entry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Debit Transaction </a:t>
            </a:r>
            <a:r>
              <a:rPr lang="en-US" dirty="0">
                <a:solidFill>
                  <a:srgbClr val="FF0000"/>
                </a:solidFill>
              </a:rPr>
              <a:t>Loss $1,200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Credit Accounts Receivable $1,200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1B1E94-CEE8-F6C0-729E-376BDAE0651C}"/>
              </a:ext>
            </a:extLst>
          </p:cNvPr>
          <p:cNvSpPr txBox="1"/>
          <p:nvPr/>
        </p:nvSpPr>
        <p:spPr>
          <a:xfrm>
            <a:off x="5063884" y="3597494"/>
            <a:ext cx="66967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Settlement Date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Direct rate: </a:t>
            </a:r>
            <a:r>
              <a:rPr lang="en-US" b="1" dirty="0"/>
              <a:t>0.0036 USD per peso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Cash received: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9,000,000 × 0.0036 = </a:t>
            </a:r>
            <a:r>
              <a:rPr lang="en-US" b="1" dirty="0"/>
              <a:t>$32,400</a:t>
            </a:r>
            <a:endParaRPr lang="en-US" dirty="0"/>
          </a:p>
          <a:p>
            <a:pPr>
              <a:buNone/>
            </a:pPr>
            <a:r>
              <a:rPr lang="en-US" dirty="0"/>
              <a:t>Gain: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$32,400 − $28,800 = </a:t>
            </a:r>
            <a:r>
              <a:rPr lang="en-US" b="1" dirty="0"/>
              <a:t>$3,600</a:t>
            </a:r>
            <a:endParaRPr lang="en-US" dirty="0"/>
          </a:p>
          <a:p>
            <a:pPr>
              <a:buNone/>
            </a:pPr>
            <a:r>
              <a:rPr lang="en-US" b="1" dirty="0"/>
              <a:t>Settlement Entry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Debit Cash $32,400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Credit Accounts Receivable $28,800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Credit Transaction </a:t>
            </a:r>
            <a:r>
              <a:rPr lang="en-US" dirty="0">
                <a:solidFill>
                  <a:srgbClr val="00B050"/>
                </a:solidFill>
              </a:rPr>
              <a:t>Gain $3,600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DDD335-CDE2-820C-D72A-63D43662AA0C}"/>
              </a:ext>
            </a:extLst>
          </p:cNvPr>
          <p:cNvSpPr txBox="1"/>
          <p:nvPr/>
        </p:nvSpPr>
        <p:spPr>
          <a:xfrm>
            <a:off x="9596500" y="4355156"/>
            <a:ext cx="26310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Net Effect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Loss at year-end: $1,200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Gain at settlement: $3,600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Net gain: $2,400</a:t>
            </a:r>
            <a:endParaRPr lang="en-US" dirty="0"/>
          </a:p>
        </p:txBody>
      </p:sp>
      <p:sp>
        <p:nvSpPr>
          <p:cNvPr id="13" name="Minus Sign 12">
            <a:extLst>
              <a:ext uri="{FF2B5EF4-FFF2-40B4-BE49-F238E27FC236}">
                <a16:creationId xmlns:a16="http://schemas.microsoft.com/office/drawing/2014/main" id="{7BCCBBC8-E7E8-405D-293B-C67EA1ECBE6D}"/>
              </a:ext>
            </a:extLst>
          </p:cNvPr>
          <p:cNvSpPr/>
          <p:nvPr/>
        </p:nvSpPr>
        <p:spPr>
          <a:xfrm>
            <a:off x="8961121" y="1405639"/>
            <a:ext cx="3344950" cy="4571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Sign 13">
            <a:extLst>
              <a:ext uri="{FF2B5EF4-FFF2-40B4-BE49-F238E27FC236}">
                <a16:creationId xmlns:a16="http://schemas.microsoft.com/office/drawing/2014/main" id="{7C059096-7389-291B-8C9F-8A38AEC7C45B}"/>
              </a:ext>
            </a:extLst>
          </p:cNvPr>
          <p:cNvSpPr/>
          <p:nvPr/>
        </p:nvSpPr>
        <p:spPr>
          <a:xfrm rot="16200000">
            <a:off x="8848145" y="2683270"/>
            <a:ext cx="3499191" cy="7171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1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664F-7C66-02B6-D761-D8965922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AA58-BE89-D9C6-4D92-75069677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Foreign Currency Accounts Payable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36304-DEBF-6437-3D4D-C44EB555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57" y="809437"/>
            <a:ext cx="4958659" cy="2855435"/>
          </a:xfrm>
        </p:spPr>
        <p:txBody>
          <a:bodyPr>
            <a:normAutofit fontScale="92500" lnSpcReduction="20000"/>
          </a:bodyPr>
          <a:lstStyle/>
          <a:p>
            <a:r>
              <a:rPr lang="en-US" sz="2100" dirty="0"/>
              <a:t>U.S. company buys equipment from Korea</a:t>
            </a:r>
          </a:p>
          <a:p>
            <a:r>
              <a:rPr lang="en-US" sz="2100" dirty="0"/>
              <a:t>Payable: </a:t>
            </a:r>
            <a:r>
              <a:rPr lang="en-US" sz="2100" b="1" dirty="0"/>
              <a:t>400,000 won</a:t>
            </a:r>
            <a:endParaRPr lang="en-US" sz="2100" dirty="0"/>
          </a:p>
          <a:p>
            <a:r>
              <a:rPr lang="en-US" sz="2100" dirty="0"/>
              <a:t>Transaction date rate: </a:t>
            </a:r>
            <a:r>
              <a:rPr lang="en-US" sz="2100" b="1" dirty="0"/>
              <a:t>0.00085 USD per won</a:t>
            </a:r>
            <a:endParaRPr lang="en-US" sz="2100" dirty="0"/>
          </a:p>
          <a:p>
            <a:r>
              <a:rPr lang="en-US" sz="2100" b="1" dirty="0"/>
              <a:t>Transaction Date Entry</a:t>
            </a:r>
          </a:p>
          <a:p>
            <a:r>
              <a:rPr lang="en-US" sz="2100" dirty="0"/>
              <a:t>400,000 × 0.00085 = </a:t>
            </a:r>
            <a:r>
              <a:rPr lang="en-US" sz="2100" b="1" dirty="0"/>
              <a:t>$340</a:t>
            </a:r>
            <a:endParaRPr lang="en-US" sz="2100" dirty="0"/>
          </a:p>
          <a:p>
            <a:r>
              <a:rPr lang="en-US" sz="2100" b="1" dirty="0"/>
              <a:t>Journal Entry</a:t>
            </a:r>
            <a:endParaRPr lang="en-US" sz="2100" dirty="0"/>
          </a:p>
          <a:p>
            <a:pPr lvl="1"/>
            <a:r>
              <a:rPr lang="en-US" sz="1700" dirty="0"/>
              <a:t>Debit Equipment $340</a:t>
            </a:r>
          </a:p>
          <a:p>
            <a:pPr lvl="1"/>
            <a:r>
              <a:rPr lang="en-US" sz="1700" dirty="0">
                <a:highlight>
                  <a:srgbClr val="FFFF00"/>
                </a:highlight>
              </a:rPr>
              <a:t>Credit Accounts Payable $340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F09B6A-D1E3-5C72-C331-BBB2E3FCC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A5DFA7-FACA-8B58-87EB-88F3B45DBA1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A22659-1399-DA59-5978-E14507A3B6DC}"/>
              </a:ext>
            </a:extLst>
          </p:cNvPr>
          <p:cNvSpPr txBox="1"/>
          <p:nvPr/>
        </p:nvSpPr>
        <p:spPr>
          <a:xfrm>
            <a:off x="112757" y="3791285"/>
            <a:ext cx="38746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Balance Sheet Date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New rate: </a:t>
            </a:r>
            <a:r>
              <a:rPr lang="en-US" b="1" dirty="0"/>
              <a:t>0.00080 USD per won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Remeasured payable: $320</a:t>
            </a:r>
          </a:p>
          <a:p>
            <a:pPr>
              <a:buNone/>
            </a:pPr>
            <a:r>
              <a:rPr lang="en-US" dirty="0"/>
              <a:t>Gain: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$340 − $320 = </a:t>
            </a:r>
            <a:r>
              <a:rPr lang="en-US" b="1" dirty="0"/>
              <a:t>$20</a:t>
            </a:r>
            <a:endParaRPr lang="en-US" dirty="0"/>
          </a:p>
          <a:p>
            <a:pPr>
              <a:buNone/>
            </a:pPr>
            <a:r>
              <a:rPr lang="en-US" b="1" dirty="0"/>
              <a:t>Adjustment Entry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Debit Accounts Payable $20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Credit Transaction Gain $20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5763F-D969-95A1-FDAC-DC94BAFA2680}"/>
              </a:ext>
            </a:extLst>
          </p:cNvPr>
          <p:cNvSpPr txBox="1"/>
          <p:nvPr/>
        </p:nvSpPr>
        <p:spPr>
          <a:xfrm>
            <a:off x="5007971" y="718024"/>
            <a:ext cx="61218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Settlement Date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Rate increases to </a:t>
            </a:r>
            <a:r>
              <a:rPr lang="en-US" b="1" dirty="0"/>
              <a:t>0.00090 USD per won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Cash paid: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400,000 × 0.00090 = </a:t>
            </a:r>
            <a:r>
              <a:rPr lang="en-US" b="1" dirty="0"/>
              <a:t>$360</a:t>
            </a:r>
            <a:endParaRPr lang="en-US" dirty="0"/>
          </a:p>
          <a:p>
            <a:pPr>
              <a:buNone/>
            </a:pPr>
            <a:r>
              <a:rPr lang="en-US" dirty="0"/>
              <a:t>Loss: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$360 − $320 = </a:t>
            </a:r>
            <a:r>
              <a:rPr lang="en-US" b="1" dirty="0"/>
              <a:t>$40</a:t>
            </a:r>
            <a:endParaRPr lang="en-US" dirty="0"/>
          </a:p>
          <a:p>
            <a:pPr>
              <a:buNone/>
            </a:pPr>
            <a:r>
              <a:rPr lang="en-US" b="1" dirty="0"/>
              <a:t>Settlement Entry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Debit Accounts Payable $320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Debit Transaction Loss $40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Credit Cash $360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19DC99-F1F0-BF7D-7C3E-858E9814BFF6}"/>
              </a:ext>
            </a:extLst>
          </p:cNvPr>
          <p:cNvSpPr txBox="1"/>
          <p:nvPr/>
        </p:nvSpPr>
        <p:spPr>
          <a:xfrm>
            <a:off x="5143608" y="3815517"/>
            <a:ext cx="61218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Net Effect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Gain at year-end: $20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Loss at settlement: $40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Net loss: $20</a:t>
            </a:r>
            <a:endParaRPr lang="en-US" dirty="0"/>
          </a:p>
        </p:txBody>
      </p:sp>
      <p:sp>
        <p:nvSpPr>
          <p:cNvPr id="12" name="Minus Sign 11">
            <a:extLst>
              <a:ext uri="{FF2B5EF4-FFF2-40B4-BE49-F238E27FC236}">
                <a16:creationId xmlns:a16="http://schemas.microsoft.com/office/drawing/2014/main" id="{F1FB869A-5620-C571-3048-AD1138B9E52A}"/>
              </a:ext>
            </a:extLst>
          </p:cNvPr>
          <p:cNvSpPr/>
          <p:nvPr/>
        </p:nvSpPr>
        <p:spPr>
          <a:xfrm>
            <a:off x="8882669" y="2237895"/>
            <a:ext cx="3344950" cy="4571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Sign 12">
            <a:extLst>
              <a:ext uri="{FF2B5EF4-FFF2-40B4-BE49-F238E27FC236}">
                <a16:creationId xmlns:a16="http://schemas.microsoft.com/office/drawing/2014/main" id="{483ABCD5-DA84-2EBD-340C-EC94CB646AF6}"/>
              </a:ext>
            </a:extLst>
          </p:cNvPr>
          <p:cNvSpPr/>
          <p:nvPr/>
        </p:nvSpPr>
        <p:spPr>
          <a:xfrm rot="16200000">
            <a:off x="8769693" y="3515526"/>
            <a:ext cx="3499191" cy="7171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5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198" y="1162524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232" y="1061742"/>
            <a:ext cx="8539966" cy="530289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300" dirty="0"/>
              <a:t>A U.S. company sells merchandise on November 1 to a customer in Canada for </a:t>
            </a:r>
            <a:r>
              <a:rPr lang="en-US" sz="3300" b="1" dirty="0"/>
              <a:t>120,000 Canadian dollars (CAD)</a:t>
            </a:r>
            <a:r>
              <a:rPr lang="en-US" sz="3300" dirty="0"/>
              <a:t>, payable in 60 days. The exchange rates are as follows:</a:t>
            </a:r>
          </a:p>
          <a:p>
            <a:pPr marL="0" indent="0">
              <a:buNone/>
            </a:pPr>
            <a:r>
              <a:rPr lang="en-US" sz="3300" dirty="0"/>
              <a:t>November 1: </a:t>
            </a:r>
            <a:r>
              <a:rPr lang="en-US" sz="3300" b="1" dirty="0"/>
              <a:t>1 CAD = $0.75</a:t>
            </a:r>
            <a:endParaRPr lang="en-US" sz="3300" dirty="0"/>
          </a:p>
          <a:p>
            <a:pPr marL="0" indent="0">
              <a:buNone/>
            </a:pPr>
            <a:r>
              <a:rPr lang="en-US" sz="3300" dirty="0"/>
              <a:t>December 31: </a:t>
            </a:r>
            <a:r>
              <a:rPr lang="en-US" sz="3300" b="1" dirty="0"/>
              <a:t>1 CAD = $0.72</a:t>
            </a:r>
            <a:endParaRPr lang="en-US" sz="3300" dirty="0"/>
          </a:p>
          <a:p>
            <a:pPr marL="0" indent="0">
              <a:buNone/>
            </a:pPr>
            <a:r>
              <a:rPr lang="en-US" sz="3300" dirty="0"/>
              <a:t>December 30 (settlement): </a:t>
            </a:r>
            <a:r>
              <a:rPr lang="en-US" sz="3300" b="1" dirty="0"/>
              <a:t>1 CAD = $0.74</a:t>
            </a:r>
            <a:endParaRPr lang="en-US" sz="3300" dirty="0"/>
          </a:p>
          <a:p>
            <a:pPr marL="0" indent="0">
              <a:buNone/>
            </a:pPr>
            <a:r>
              <a:rPr lang="en-US" sz="3300" dirty="0"/>
              <a:t>The company has a December 31 year-end.</a:t>
            </a:r>
          </a:p>
          <a:p>
            <a:pPr marL="0" indent="0">
              <a:buNone/>
            </a:pPr>
            <a:r>
              <a:rPr lang="en-US" sz="3300" dirty="0"/>
              <a:t>What amount of </a:t>
            </a:r>
            <a:r>
              <a:rPr lang="en-US" sz="3300" b="1" dirty="0"/>
              <a:t>foreign currency transaction gain or loss</a:t>
            </a:r>
            <a:r>
              <a:rPr lang="en-US" sz="3300" dirty="0"/>
              <a:t> should the company recognize in </a:t>
            </a:r>
            <a:r>
              <a:rPr lang="en-US" sz="3300" b="1" dirty="0"/>
              <a:t>net income for the year ended December 31</a:t>
            </a:r>
            <a:r>
              <a:rPr lang="en-US" sz="3300" dirty="0"/>
              <a:t>?</a:t>
            </a:r>
          </a:p>
          <a:p>
            <a:pPr marL="0" indent="0">
              <a:buNone/>
            </a:pPr>
            <a:r>
              <a:rPr lang="en-US" sz="3300" b="1" dirty="0"/>
              <a:t>(a)</a:t>
            </a:r>
            <a:r>
              <a:rPr lang="en-US" sz="3300" dirty="0"/>
              <a:t> $3,600 gain</a:t>
            </a:r>
            <a:br>
              <a:rPr lang="en-US" sz="3300" dirty="0"/>
            </a:br>
            <a:r>
              <a:rPr lang="en-US" sz="3300" b="1" dirty="0"/>
              <a:t>(b)</a:t>
            </a:r>
            <a:r>
              <a:rPr lang="en-US" sz="3300" dirty="0"/>
              <a:t> $3,600 loss</a:t>
            </a:r>
            <a:br>
              <a:rPr lang="en-US" sz="3300" dirty="0"/>
            </a:br>
            <a:r>
              <a:rPr lang="en-US" sz="3300" b="1" dirty="0"/>
              <a:t>(c)</a:t>
            </a:r>
            <a:r>
              <a:rPr lang="en-US" sz="3300" dirty="0"/>
              <a:t> $1,200 loss</a:t>
            </a:r>
            <a:br>
              <a:rPr lang="en-US" sz="3300" dirty="0"/>
            </a:br>
            <a:r>
              <a:rPr lang="en-US" sz="3300" b="1" dirty="0"/>
              <a:t>(d)</a:t>
            </a:r>
            <a:r>
              <a:rPr lang="en-US" sz="3300" dirty="0"/>
              <a:t> $1,200 gain</a:t>
            </a:r>
          </a:p>
          <a:p>
            <a:r>
              <a:rPr lang="en-US" sz="3300" dirty="0"/>
              <a:t>Choice </a:t>
            </a:r>
            <a:r>
              <a:rPr lang="en-US" sz="3300" b="1" dirty="0"/>
              <a:t>(c)</a:t>
            </a:r>
            <a:r>
              <a:rPr lang="en-US" sz="3300" dirty="0"/>
              <a:t> is correct because the receivable is remeasured at the </a:t>
            </a:r>
            <a:r>
              <a:rPr lang="en-US" sz="3300" b="1" dirty="0"/>
              <a:t>December 31 spot rate</a:t>
            </a:r>
            <a:r>
              <a:rPr lang="en-US" sz="3300" dirty="0"/>
              <a:t>.</a:t>
            </a:r>
          </a:p>
          <a:p>
            <a:r>
              <a:rPr lang="en-US" sz="3300" dirty="0"/>
              <a:t>Initial recording: 120,000 × 0.75 = $90,000</a:t>
            </a:r>
          </a:p>
          <a:p>
            <a:r>
              <a:rPr lang="en-US" sz="3300" dirty="0"/>
              <a:t>December 31 value: 120,000 × 0.72 = $86,400</a:t>
            </a:r>
          </a:p>
          <a:p>
            <a:r>
              <a:rPr lang="en-US" sz="3300" dirty="0"/>
              <a:t>Decline in value = $3,600 loss</a:t>
            </a:r>
          </a:p>
          <a:p>
            <a:r>
              <a:rPr lang="en-US" sz="3300" dirty="0"/>
              <a:t>However, only the </a:t>
            </a:r>
            <a:r>
              <a:rPr lang="en-US" sz="3300" b="1" dirty="0"/>
              <a:t>unrealized loss recognized at year-end</a:t>
            </a:r>
            <a:r>
              <a:rPr lang="en-US" sz="3300" dirty="0"/>
              <a:t> affects income for the current year. Settlement occurs in the next period.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1483</Words>
  <Application>Microsoft Office PowerPoint</Application>
  <PresentationFormat>Widescreen</PresentationFormat>
  <Paragraphs>179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Why Foreign Currency  Transactions Matter  </vt:lpstr>
      <vt:lpstr>Core Terminology:  Denominated vs. Measured  </vt:lpstr>
      <vt:lpstr>Exchange Rate Quotes:  Direct and Indirect  </vt:lpstr>
      <vt:lpstr>Indirect Exchange Rate  </vt:lpstr>
      <vt:lpstr>Spot Rates vs. Forward Rates  </vt:lpstr>
      <vt:lpstr>Why Exchange Rates  Create Gains and Losses  </vt:lpstr>
      <vt:lpstr>The Three Critical Dates  </vt:lpstr>
      <vt:lpstr>Example 1: Foreign Currency Accounts Receivable  </vt:lpstr>
      <vt:lpstr>Foreign Currency Accounts Payable 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2025-12-20T02:26:53Z</dcterms:modified>
</cp:coreProperties>
</file>