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96" r:id="rId2"/>
    <p:sldId id="997" r:id="rId3"/>
    <p:sldId id="99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958193D2-FA12-4E35-AF6B-F5DD56D8024B}"/>
    <pc:docChg chg="delSld modSld sldOrd">
      <pc:chgData name="mansour farhat" userId="bed7c5799dc45719" providerId="LiveId" clId="{958193D2-FA12-4E35-AF6B-F5DD56D8024B}" dt="2021-12-23T14:09:42.206" v="9" actId="47"/>
      <pc:docMkLst>
        <pc:docMk/>
      </pc:docMkLst>
      <pc:sldChg chg="del">
        <pc:chgData name="mansour farhat" userId="bed7c5799dc45719" providerId="LiveId" clId="{958193D2-FA12-4E35-AF6B-F5DD56D8024B}" dt="2021-12-23T14:09:42.206" v="9" actId="47"/>
        <pc:sldMkLst>
          <pc:docMk/>
          <pc:sldMk cId="2196650374" sldId="995"/>
        </pc:sldMkLst>
      </pc:sldChg>
      <pc:sldChg chg="modSp mod">
        <pc:chgData name="mansour farhat" userId="bed7c5799dc45719" providerId="LiveId" clId="{958193D2-FA12-4E35-AF6B-F5DD56D8024B}" dt="2021-12-22T02:05:32.480" v="5" actId="20577"/>
        <pc:sldMkLst>
          <pc:docMk/>
          <pc:sldMk cId="707694937" sldId="997"/>
        </pc:sldMkLst>
        <pc:spChg chg="mod">
          <ac:chgData name="mansour farhat" userId="bed7c5799dc45719" providerId="LiveId" clId="{958193D2-FA12-4E35-AF6B-F5DD56D8024B}" dt="2021-12-22T02:05:32.480" v="5" actId="20577"/>
          <ac:spMkLst>
            <pc:docMk/>
            <pc:sldMk cId="707694937" sldId="997"/>
            <ac:spMk id="2" creationId="{2E917ACF-C1A2-43DE-B075-21633153DCD5}"/>
          </ac:spMkLst>
        </pc:spChg>
      </pc:sldChg>
      <pc:sldChg chg="del ord">
        <pc:chgData name="mansour farhat" userId="bed7c5799dc45719" providerId="LiveId" clId="{958193D2-FA12-4E35-AF6B-F5DD56D8024B}" dt="2021-12-23T14:09:40.653" v="8" actId="47"/>
        <pc:sldMkLst>
          <pc:docMk/>
          <pc:sldMk cId="3643338082" sldId="99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1E13-9165-41E5-AECE-EB4A2093BA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FA57A-C53F-44A4-BBF5-802F9C4874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F35A4-7E2E-42FE-B743-232DCE3F2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12C28-38BF-4146-A02D-C262342B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46D7B-F320-4D07-BCE2-5591471E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80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009D4-2CFD-4C48-8C61-83A75392E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E134F-85B7-4686-973B-1A6A397A9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071B0-6DC7-451D-BA4B-191D3CC40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4FB4C-0097-4821-AF60-A25C70BD0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64565-B4EB-4F06-8319-CC3014F58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7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88A47-8FF7-4AD9-9827-3329773E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ED1D83-0B18-45EB-AA05-D00FFB5C7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2A22A-EFBC-4C66-B7DA-626A7F579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4DF17-39EE-4408-A978-E5E353269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1E7B8-A489-4AA8-ACC7-E2F219DD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78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3058C-C815-4A5D-8BD3-1038266D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F796-7486-4479-B67A-C7B4AFF54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17692-7905-4DF5-BA07-ED4C67417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5FEADE-C7D3-4410-9F63-4F00659DB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68DF9F-DBD7-4758-A50E-1C7B64467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AD954-8A57-48E7-9871-0F8BB0911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0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D692-9AC0-4E91-8677-85773BD05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21FB0-3A8C-4187-8A78-48462C438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2175C-4D53-4990-AD1B-C4ADB1599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9E95CB-C244-40E6-8518-F9DED08FC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D1AFE2-849E-4DF2-B9BE-F2F85EB608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DE3A0-20BC-4C7D-BCC7-BB2A60623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79CA9F-541D-46C2-BFEA-F40AB4DAB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924D45-E4F4-4BC7-9C14-82904104F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6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50CC-F56D-4006-AA09-37AD6CA24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1E5F7A-CB67-4893-97CB-C2F2F0EF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5D2DFF-0D29-445C-AB9F-CD380582B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A45D3-CD96-4652-91D7-138F6BEBB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11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F513C-6F09-48CA-BC57-54153AB5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AAF54E-0772-4E3D-97AC-4F474ECF1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374BF-25B6-46C8-B5E7-CAB54F25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6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88D7D-BFEA-4C18-8808-863D2EA2E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28D0C-7965-4D54-B45B-568A0CB36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D5D3E-14CE-4620-9E27-067EF560B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6B7E6-680C-42B3-AE93-AE96381DF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99933-05C3-422B-B8DD-0ECCC16A1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D8D85F-534E-4F4B-BA0D-7551AC99C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8F92-87F9-4B00-BE4E-E0E5A8772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30E5F6-30CB-4B6F-B0D5-185C35529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6B1E7-6A97-4715-963A-695712CC8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5C6A0-B259-43E6-BF2C-4BC08D661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21FC5-0171-450D-B0C5-DED00DC9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0B054-7A91-4AF3-A33D-B2AC809A4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05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0E92-B425-418D-8527-BEE27543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4CADCD-9674-46E8-9041-35E0E7C35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DCACC-39D8-4A27-A79C-42058AD8A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F0B03-7539-438C-BEA5-12EDDC737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B10D5-3400-4D9C-9F92-D35F38D93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7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C18354-0686-4A95-A138-44DECADC8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EC8C2-D67D-4FD5-878E-189F2BA9F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359EB-4CDE-417B-BABD-53A15AA2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C9B07-46D3-4B21-8EE5-B628B93E6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22448-F88B-41F6-B059-D53787A7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7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3FECC7-A459-4AA0-88E5-0DCE0B68F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FAFBA-F793-4072-8165-D9122EDD6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2320D2-3B27-4507-B688-FC1D8C829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72588-379C-4A62-8507-E24C2AC66104}" type="datetimeFigureOut">
              <a:rPr lang="en-US" smtClean="0"/>
              <a:t>12/21/2021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E32AF-3A52-407B-B0B8-9A62776BD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DCC70-61DB-496D-A91A-24E148215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E2A0E-B9C4-4360-88BD-2E5823AFCC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6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1974C-2814-41B4-85F7-27DCEB38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Purpose and Tools of Financial Statement Analysis (part 2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490D7-10A1-4573-9DE6-708EAA80E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23631" cy="4351338"/>
          </a:xfrm>
        </p:spPr>
        <p:txBody>
          <a:bodyPr/>
          <a:lstStyle/>
          <a:p>
            <a:r>
              <a:rPr lang="en-US" dirty="0"/>
              <a:t>Why?</a:t>
            </a:r>
          </a:p>
          <a:p>
            <a:pPr lvl="1"/>
            <a:r>
              <a:rPr lang="en-US" dirty="0"/>
              <a:t>Make better decision.  By whom?</a:t>
            </a:r>
          </a:p>
          <a:p>
            <a:pPr lvl="2"/>
            <a:r>
              <a:rPr lang="en-US" dirty="0"/>
              <a:t>Auditors (external and internal)</a:t>
            </a:r>
          </a:p>
          <a:p>
            <a:pPr lvl="2"/>
            <a:r>
              <a:rPr lang="en-US" dirty="0"/>
              <a:t>Investors and creditors</a:t>
            </a:r>
          </a:p>
          <a:p>
            <a:pPr lvl="2"/>
            <a:r>
              <a:rPr lang="en-US" dirty="0"/>
              <a:t>Board of directors</a:t>
            </a:r>
          </a:p>
          <a:p>
            <a:pPr lvl="2"/>
            <a:r>
              <a:rPr lang="en-US" dirty="0"/>
              <a:t>Anyone interested in the company</a:t>
            </a:r>
          </a:p>
          <a:p>
            <a:r>
              <a:rPr lang="en-US" dirty="0"/>
              <a:t>How?</a:t>
            </a:r>
          </a:p>
          <a:p>
            <a:pPr lvl="2"/>
            <a:r>
              <a:rPr lang="en-US" dirty="0"/>
              <a:t>Learn more about the company to reduce information risk</a:t>
            </a:r>
          </a:p>
          <a:p>
            <a:pPr lvl="2"/>
            <a:r>
              <a:rPr lang="en-US" dirty="0"/>
              <a:t>Crunch the numbers in a way to give more information</a:t>
            </a:r>
          </a:p>
          <a:p>
            <a:pPr lvl="3"/>
            <a:r>
              <a:rPr lang="en-US" dirty="0"/>
              <a:t>Pinpoint strengths, weaknesses, red flags</a:t>
            </a:r>
          </a:p>
          <a:p>
            <a:r>
              <a:rPr lang="en-US" dirty="0"/>
              <a:t>Tools?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72794FC-D032-40FC-A9C9-B3C7FF07B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73678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7ACF-C1A2-43DE-B075-21633153D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83" y="-139758"/>
            <a:ext cx="10847376" cy="1325563"/>
          </a:xfrm>
        </p:spPr>
        <p:txBody>
          <a:bodyPr/>
          <a:lstStyle/>
          <a:p>
            <a:pPr algn="ctr"/>
            <a:r>
              <a:rPr lang="en-US" dirty="0"/>
              <a:t>Tools for Financial Statements Analysis (7 of 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525BB-563E-4FA4-9A3E-6D69325AF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436" y="883422"/>
            <a:ext cx="11448493" cy="5550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Horizontal Analysis:</a:t>
            </a:r>
          </a:p>
          <a:p>
            <a:pPr lvl="1"/>
            <a:r>
              <a:rPr lang="en-US" dirty="0"/>
              <a:t>Comparing performance across Time</a:t>
            </a:r>
          </a:p>
          <a:p>
            <a:pPr marL="0" indent="0">
              <a:buNone/>
            </a:pPr>
            <a:r>
              <a:rPr lang="en-US" dirty="0"/>
              <a:t>2) Vertical Analysis</a:t>
            </a:r>
          </a:p>
          <a:p>
            <a:pPr lvl="1"/>
            <a:r>
              <a:rPr lang="en-US" dirty="0"/>
              <a:t>Comparing figuring to a base amount</a:t>
            </a:r>
          </a:p>
          <a:p>
            <a:pPr marL="0" indent="0">
              <a:buNone/>
            </a:pPr>
            <a:r>
              <a:rPr lang="en-US" dirty="0"/>
              <a:t>3) Common Size Financial Statements</a:t>
            </a:r>
          </a:p>
          <a:p>
            <a:pPr lvl="1"/>
            <a:r>
              <a:rPr lang="en-US" dirty="0"/>
              <a:t>Changes of figures in relative importance </a:t>
            </a:r>
          </a:p>
          <a:p>
            <a:pPr marL="0" indent="0">
              <a:buNone/>
            </a:pPr>
            <a:r>
              <a:rPr lang="en-US" dirty="0"/>
              <a:t>4) Ratios: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Liquidity Ratios:  Measure the abilities of the company to pay short term debt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Activity Ratios: Measure how efficiently and effectively assets being used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Solvency ratios: Measure the abilities of the company to pay long term debt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Profitability ratios: Measure the profitably of the company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dirty="0"/>
              <a:t>Investor/market Ratios:  Measure the attractiveness the company for potential Investors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FD7E538-6A4C-4E1B-A995-9E3BA93EC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07694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E256-30D6-435C-A420-18100DCB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71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Standards for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BE10A-E7CC-4002-AD88-E103BDE60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65" y="146927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Intercompany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Compare yourself to yourself for the same period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Q1 Y1 to Q1 Y2</a:t>
            </a:r>
          </a:p>
          <a:p>
            <a:r>
              <a:rPr lang="en-US" dirty="0"/>
              <a:t>Competitor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Choose the closet competitor (might be difficult)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Different accounting methods</a:t>
            </a:r>
          </a:p>
          <a:p>
            <a:r>
              <a:rPr lang="en-US" dirty="0"/>
              <a:t>Industry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Averages</a:t>
            </a:r>
          </a:p>
          <a:p>
            <a:r>
              <a:rPr lang="en-US" dirty="0"/>
              <a:t>Guidelines: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Specific industry guidelines  (oil and gas or Hotel)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Guidelines in general (Current ratio of 2)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2F3B904-0983-41B8-898E-51D065C31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3B54DC-E37B-42DD-89AC-3A1786634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956" y="3838575"/>
            <a:ext cx="341947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72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2872</TotalTime>
  <Words>258</Words>
  <Application>Microsoft Office PowerPoint</Application>
  <PresentationFormat>Widescreen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Wingdings</vt:lpstr>
      <vt:lpstr>Office Theme</vt:lpstr>
      <vt:lpstr>Purpose and Tools of Financial Statement Analysis (part 2 of 7)</vt:lpstr>
      <vt:lpstr>Tools for Financial Statements Analysis (7 of 7)</vt:lpstr>
      <vt:lpstr>Standards for Comparison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1</cp:revision>
  <dcterms:created xsi:type="dcterms:W3CDTF">2021-12-21T14:13:16Z</dcterms:created>
  <dcterms:modified xsi:type="dcterms:W3CDTF">2021-12-23T14:09:47Z</dcterms:modified>
</cp:coreProperties>
</file>