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7" r:id="rId3"/>
    <p:sldId id="260" r:id="rId4"/>
    <p:sldId id="258" r:id="rId5"/>
    <p:sldId id="259" r:id="rId6"/>
    <p:sldId id="261" r:id="rId7"/>
    <p:sldId id="262" r:id="rId8"/>
    <p:sldId id="263" r:id="rId9"/>
    <p:sldId id="264" r:id="rId10"/>
    <p:sldId id="265" r:id="rId11"/>
    <p:sldId id="266"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5AA2E7-CD21-4F25-A38D-E0D1FEB1EF0C}" v="358" dt="2023-01-23T01:43:27.2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90" y="495"/>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D55AA2E7-CD21-4F25-A38D-E0D1FEB1EF0C}"/>
    <pc:docChg chg="custSel addSld delSld modSld sldOrd">
      <pc:chgData name="mansour farhat" userId="bed7c5799dc45719" providerId="LiveId" clId="{D55AA2E7-CD21-4F25-A38D-E0D1FEB1EF0C}" dt="2023-01-23T01:43:27.289" v="769"/>
      <pc:docMkLst>
        <pc:docMk/>
      </pc:docMkLst>
      <pc:sldChg chg="del">
        <pc:chgData name="mansour farhat" userId="bed7c5799dc45719" providerId="LiveId" clId="{D55AA2E7-CD21-4F25-A38D-E0D1FEB1EF0C}" dt="2023-01-23T00:25:23.821" v="238" actId="47"/>
        <pc:sldMkLst>
          <pc:docMk/>
          <pc:sldMk cId="1982283754" sldId="256"/>
        </pc:sldMkLst>
      </pc:sldChg>
      <pc:sldChg chg="addSp delSp modSp mod ord modAnim">
        <pc:chgData name="mansour farhat" userId="bed7c5799dc45719" providerId="LiveId" clId="{D55AA2E7-CD21-4F25-A38D-E0D1FEB1EF0C}" dt="2023-01-23T01:35:33" v="768" actId="1076"/>
        <pc:sldMkLst>
          <pc:docMk/>
          <pc:sldMk cId="154567318" sldId="257"/>
        </pc:sldMkLst>
        <pc:spChg chg="mod">
          <ac:chgData name="mansour farhat" userId="bed7c5799dc45719" providerId="LiveId" clId="{D55AA2E7-CD21-4F25-A38D-E0D1FEB1EF0C}" dt="2023-01-23T01:35:33" v="768" actId="1076"/>
          <ac:spMkLst>
            <pc:docMk/>
            <pc:sldMk cId="154567318" sldId="257"/>
            <ac:spMk id="2" creationId="{B8C2D914-B004-D0BD-1B5D-E908ADBA210F}"/>
          </ac:spMkLst>
        </pc:spChg>
        <pc:spChg chg="mod">
          <ac:chgData name="mansour farhat" userId="bed7c5799dc45719" providerId="LiveId" clId="{D55AA2E7-CD21-4F25-A38D-E0D1FEB1EF0C}" dt="2023-01-23T01:21:07.390" v="674" actId="1076"/>
          <ac:spMkLst>
            <pc:docMk/>
            <pc:sldMk cId="154567318" sldId="257"/>
            <ac:spMk id="3" creationId="{E9F11990-C9CC-20FA-3CFD-DDC5AE76BEF1}"/>
          </ac:spMkLst>
        </pc:spChg>
        <pc:spChg chg="add mod">
          <ac:chgData name="mansour farhat" userId="bed7c5799dc45719" providerId="LiveId" clId="{D55AA2E7-CD21-4F25-A38D-E0D1FEB1EF0C}" dt="2023-01-23T00:35:54.206" v="511"/>
          <ac:spMkLst>
            <pc:docMk/>
            <pc:sldMk cId="154567318" sldId="257"/>
            <ac:spMk id="4" creationId="{80481C39-B61A-33B1-FDC6-A4098798195F}"/>
          </ac:spMkLst>
        </pc:spChg>
        <pc:picChg chg="add del mod">
          <ac:chgData name="mansour farhat" userId="bed7c5799dc45719" providerId="LiveId" clId="{D55AA2E7-CD21-4F25-A38D-E0D1FEB1EF0C}" dt="2023-01-23T01:13:02.480" v="533" actId="478"/>
          <ac:picMkLst>
            <pc:docMk/>
            <pc:sldMk cId="154567318" sldId="257"/>
            <ac:picMk id="6" creationId="{4C1E5720-C2F8-7AA4-2764-6186B84969CD}"/>
          </ac:picMkLst>
        </pc:picChg>
        <pc:picChg chg="add mod">
          <ac:chgData name="mansour farhat" userId="bed7c5799dc45719" providerId="LiveId" clId="{D55AA2E7-CD21-4F25-A38D-E0D1FEB1EF0C}" dt="2023-01-23T01:21:11.558" v="677" actId="1076"/>
          <ac:picMkLst>
            <pc:docMk/>
            <pc:sldMk cId="154567318" sldId="257"/>
            <ac:picMk id="7" creationId="{BF8AF75E-85F9-F91B-6AB1-873189B71C89}"/>
          </ac:picMkLst>
        </pc:picChg>
      </pc:sldChg>
      <pc:sldChg chg="addSp modSp mod modAnim">
        <pc:chgData name="mansour farhat" userId="bed7c5799dc45719" providerId="LiveId" clId="{D55AA2E7-CD21-4F25-A38D-E0D1FEB1EF0C}" dt="2023-01-23T01:43:27.289" v="769"/>
        <pc:sldMkLst>
          <pc:docMk/>
          <pc:sldMk cId="764341212" sldId="258"/>
        </pc:sldMkLst>
        <pc:spChg chg="mod">
          <ac:chgData name="mansour farhat" userId="bed7c5799dc45719" providerId="LiveId" clId="{D55AA2E7-CD21-4F25-A38D-E0D1FEB1EF0C}" dt="2023-01-23T01:22:07.557" v="693" actId="1076"/>
          <ac:spMkLst>
            <pc:docMk/>
            <pc:sldMk cId="764341212" sldId="258"/>
            <ac:spMk id="2" creationId="{B48B16EF-F9D4-A7F7-0661-D24D50B79990}"/>
          </ac:spMkLst>
        </pc:spChg>
        <pc:spChg chg="mod">
          <ac:chgData name="mansour farhat" userId="bed7c5799dc45719" providerId="LiveId" clId="{D55AA2E7-CD21-4F25-A38D-E0D1FEB1EF0C}" dt="2023-01-23T01:22:11.642" v="695" actId="14100"/>
          <ac:spMkLst>
            <pc:docMk/>
            <pc:sldMk cId="764341212" sldId="258"/>
            <ac:spMk id="3" creationId="{7FDE639A-0D44-1B3C-BDCE-A196B8EB4D60}"/>
          </ac:spMkLst>
        </pc:spChg>
        <pc:spChg chg="add mod">
          <ac:chgData name="mansour farhat" userId="bed7c5799dc45719" providerId="LiveId" clId="{D55AA2E7-CD21-4F25-A38D-E0D1FEB1EF0C}" dt="2023-01-23T00:35:57.478" v="514"/>
          <ac:spMkLst>
            <pc:docMk/>
            <pc:sldMk cId="764341212" sldId="258"/>
            <ac:spMk id="4" creationId="{346FDF7A-03D2-788B-E949-389843AD44CB}"/>
          </ac:spMkLst>
        </pc:spChg>
      </pc:sldChg>
      <pc:sldChg chg="addSp modSp mod modAnim">
        <pc:chgData name="mansour farhat" userId="bed7c5799dc45719" providerId="LiveId" clId="{D55AA2E7-CD21-4F25-A38D-E0D1FEB1EF0C}" dt="2023-01-23T01:22:21.072" v="696" actId="14100"/>
        <pc:sldMkLst>
          <pc:docMk/>
          <pc:sldMk cId="4154959144" sldId="259"/>
        </pc:sldMkLst>
        <pc:spChg chg="mod">
          <ac:chgData name="mansour farhat" userId="bed7c5799dc45719" providerId="LiveId" clId="{D55AA2E7-CD21-4F25-A38D-E0D1FEB1EF0C}" dt="2023-01-23T01:18:42.651" v="567" actId="1076"/>
          <ac:spMkLst>
            <pc:docMk/>
            <pc:sldMk cId="4154959144" sldId="259"/>
            <ac:spMk id="2" creationId="{43EBD9F9-33C6-7FF0-A2AD-E2A9DC6E707A}"/>
          </ac:spMkLst>
        </pc:spChg>
        <pc:spChg chg="mod">
          <ac:chgData name="mansour farhat" userId="bed7c5799dc45719" providerId="LiveId" clId="{D55AA2E7-CD21-4F25-A38D-E0D1FEB1EF0C}" dt="2023-01-23T01:22:21.072" v="696" actId="14100"/>
          <ac:spMkLst>
            <pc:docMk/>
            <pc:sldMk cId="4154959144" sldId="259"/>
            <ac:spMk id="3" creationId="{7F8ECE86-28F1-A5ED-8BFE-4FEACADE40D1}"/>
          </ac:spMkLst>
        </pc:spChg>
        <pc:spChg chg="add mod">
          <ac:chgData name="mansour farhat" userId="bed7c5799dc45719" providerId="LiveId" clId="{D55AA2E7-CD21-4F25-A38D-E0D1FEB1EF0C}" dt="2023-01-23T00:35:58.134" v="515"/>
          <ac:spMkLst>
            <pc:docMk/>
            <pc:sldMk cId="4154959144" sldId="259"/>
            <ac:spMk id="4" creationId="{2EA0E69D-13A9-4FD3-9A0F-A19A022F5E30}"/>
          </ac:spMkLst>
        </pc:spChg>
      </pc:sldChg>
      <pc:sldChg chg="addSp modSp mod modAnim">
        <pc:chgData name="mansour farhat" userId="bed7c5799dc45719" providerId="LiveId" clId="{D55AA2E7-CD21-4F25-A38D-E0D1FEB1EF0C}" dt="2023-01-23T01:20:38.528" v="669" actId="20577"/>
        <pc:sldMkLst>
          <pc:docMk/>
          <pc:sldMk cId="1495181346" sldId="260"/>
        </pc:sldMkLst>
        <pc:spChg chg="mod">
          <ac:chgData name="mansour farhat" userId="bed7c5799dc45719" providerId="LiveId" clId="{D55AA2E7-CD21-4F25-A38D-E0D1FEB1EF0C}" dt="2023-01-23T01:20:38.528" v="669" actId="20577"/>
          <ac:spMkLst>
            <pc:docMk/>
            <pc:sldMk cId="1495181346" sldId="260"/>
            <ac:spMk id="2" creationId="{967ABA58-6EC8-FAE4-A9D8-7B50C5AE1CA2}"/>
          </ac:spMkLst>
        </pc:spChg>
        <pc:spChg chg="mod">
          <ac:chgData name="mansour farhat" userId="bed7c5799dc45719" providerId="LiveId" clId="{D55AA2E7-CD21-4F25-A38D-E0D1FEB1EF0C}" dt="2023-01-22T02:16:41.355" v="14" actId="12"/>
          <ac:spMkLst>
            <pc:docMk/>
            <pc:sldMk cId="1495181346" sldId="260"/>
            <ac:spMk id="3" creationId="{E9A57BC4-793A-5AA8-7DE1-382AD84E6E47}"/>
          </ac:spMkLst>
        </pc:spChg>
        <pc:spChg chg="add mod">
          <ac:chgData name="mansour farhat" userId="bed7c5799dc45719" providerId="LiveId" clId="{D55AA2E7-CD21-4F25-A38D-E0D1FEB1EF0C}" dt="2023-01-23T00:35:56.572" v="513"/>
          <ac:spMkLst>
            <pc:docMk/>
            <pc:sldMk cId="1495181346" sldId="260"/>
            <ac:spMk id="4" creationId="{44B1D36E-7BE1-C788-589D-F3B2D94D78F2}"/>
          </ac:spMkLst>
        </pc:spChg>
      </pc:sldChg>
      <pc:sldChg chg="addSp modSp mod modAnim">
        <pc:chgData name="mansour farhat" userId="bed7c5799dc45719" providerId="LiveId" clId="{D55AA2E7-CD21-4F25-A38D-E0D1FEB1EF0C}" dt="2023-01-23T01:22:28.833" v="702" actId="14100"/>
        <pc:sldMkLst>
          <pc:docMk/>
          <pc:sldMk cId="1971976706" sldId="261"/>
        </pc:sldMkLst>
        <pc:spChg chg="mod">
          <ac:chgData name="mansour farhat" userId="bed7c5799dc45719" providerId="LiveId" clId="{D55AA2E7-CD21-4F25-A38D-E0D1FEB1EF0C}" dt="2023-01-23T01:18:59.775" v="585" actId="1076"/>
          <ac:spMkLst>
            <pc:docMk/>
            <pc:sldMk cId="1971976706" sldId="261"/>
            <ac:spMk id="2" creationId="{A79DD9F0-36F6-FC33-CD4C-91F30098932B}"/>
          </ac:spMkLst>
        </pc:spChg>
        <pc:spChg chg="mod">
          <ac:chgData name="mansour farhat" userId="bed7c5799dc45719" providerId="LiveId" clId="{D55AA2E7-CD21-4F25-A38D-E0D1FEB1EF0C}" dt="2023-01-23T01:22:28.833" v="702" actId="14100"/>
          <ac:spMkLst>
            <pc:docMk/>
            <pc:sldMk cId="1971976706" sldId="261"/>
            <ac:spMk id="3" creationId="{3B9B103E-758A-08B4-B1F0-BE37ADBA30D8}"/>
          </ac:spMkLst>
        </pc:spChg>
        <pc:spChg chg="add mod">
          <ac:chgData name="mansour farhat" userId="bed7c5799dc45719" providerId="LiveId" clId="{D55AA2E7-CD21-4F25-A38D-E0D1FEB1EF0C}" dt="2023-01-23T00:35:59.299" v="516"/>
          <ac:spMkLst>
            <pc:docMk/>
            <pc:sldMk cId="1971976706" sldId="261"/>
            <ac:spMk id="4" creationId="{08122CD0-CA8A-6D00-6734-121526B82290}"/>
          </ac:spMkLst>
        </pc:spChg>
      </pc:sldChg>
      <pc:sldChg chg="addSp delSp modSp mod modAnim">
        <pc:chgData name="mansour farhat" userId="bed7c5799dc45719" providerId="LiveId" clId="{D55AA2E7-CD21-4F25-A38D-E0D1FEB1EF0C}" dt="2023-01-23T01:19:08.465" v="595" actId="313"/>
        <pc:sldMkLst>
          <pc:docMk/>
          <pc:sldMk cId="3769016601" sldId="262"/>
        </pc:sldMkLst>
        <pc:spChg chg="mod">
          <ac:chgData name="mansour farhat" userId="bed7c5799dc45719" providerId="LiveId" clId="{D55AA2E7-CD21-4F25-A38D-E0D1FEB1EF0C}" dt="2023-01-23T01:19:05.367" v="594" actId="20577"/>
          <ac:spMkLst>
            <pc:docMk/>
            <pc:sldMk cId="3769016601" sldId="262"/>
            <ac:spMk id="2" creationId="{122FC67A-48D1-2626-EE8B-AA48B6B79294}"/>
          </ac:spMkLst>
        </pc:spChg>
        <pc:spChg chg="mod">
          <ac:chgData name="mansour farhat" userId="bed7c5799dc45719" providerId="LiveId" clId="{D55AA2E7-CD21-4F25-A38D-E0D1FEB1EF0C}" dt="2023-01-23T01:19:08.465" v="595" actId="313"/>
          <ac:spMkLst>
            <pc:docMk/>
            <pc:sldMk cId="3769016601" sldId="262"/>
            <ac:spMk id="3" creationId="{E921AA59-94C1-3BBF-C168-F631B2A98CC0}"/>
          </ac:spMkLst>
        </pc:spChg>
        <pc:spChg chg="add mod">
          <ac:chgData name="mansour farhat" userId="bed7c5799dc45719" providerId="LiveId" clId="{D55AA2E7-CD21-4F25-A38D-E0D1FEB1EF0C}" dt="2023-01-23T00:36:00.134" v="517"/>
          <ac:spMkLst>
            <pc:docMk/>
            <pc:sldMk cId="3769016601" sldId="262"/>
            <ac:spMk id="4" creationId="{24780B1A-9BF7-BA31-148C-E828389A4D34}"/>
          </ac:spMkLst>
        </pc:spChg>
        <pc:spChg chg="add del mod">
          <ac:chgData name="mansour farhat" userId="bed7c5799dc45719" providerId="LiveId" clId="{D55AA2E7-CD21-4F25-A38D-E0D1FEB1EF0C}" dt="2023-01-23T00:36:02.790" v="519"/>
          <ac:spMkLst>
            <pc:docMk/>
            <pc:sldMk cId="3769016601" sldId="262"/>
            <ac:spMk id="5" creationId="{7133C57B-B0F7-14C6-6855-DFB7798DFEFF}"/>
          </ac:spMkLst>
        </pc:spChg>
      </pc:sldChg>
      <pc:sldChg chg="addSp modSp mod modAnim">
        <pc:chgData name="mansour farhat" userId="bed7c5799dc45719" providerId="LiveId" clId="{D55AA2E7-CD21-4F25-A38D-E0D1FEB1EF0C}" dt="2023-01-23T01:19:21.331" v="607" actId="27636"/>
        <pc:sldMkLst>
          <pc:docMk/>
          <pc:sldMk cId="188235342" sldId="263"/>
        </pc:sldMkLst>
        <pc:spChg chg="mod">
          <ac:chgData name="mansour farhat" userId="bed7c5799dc45719" providerId="LiveId" clId="{D55AA2E7-CD21-4F25-A38D-E0D1FEB1EF0C}" dt="2023-01-23T01:19:15.218" v="604" actId="20577"/>
          <ac:spMkLst>
            <pc:docMk/>
            <pc:sldMk cId="188235342" sldId="263"/>
            <ac:spMk id="2" creationId="{A8725FC6-028E-A9A0-A0B0-8D8951FF34B6}"/>
          </ac:spMkLst>
        </pc:spChg>
        <pc:spChg chg="mod">
          <ac:chgData name="mansour farhat" userId="bed7c5799dc45719" providerId="LiveId" clId="{D55AA2E7-CD21-4F25-A38D-E0D1FEB1EF0C}" dt="2023-01-23T01:19:21.331" v="607" actId="27636"/>
          <ac:spMkLst>
            <pc:docMk/>
            <pc:sldMk cId="188235342" sldId="263"/>
            <ac:spMk id="3" creationId="{9FC2EE76-399A-ADBC-FA60-C31672D12BA9}"/>
          </ac:spMkLst>
        </pc:spChg>
        <pc:spChg chg="add mod">
          <ac:chgData name="mansour farhat" userId="bed7c5799dc45719" providerId="LiveId" clId="{D55AA2E7-CD21-4F25-A38D-E0D1FEB1EF0C}" dt="2023-01-23T00:36:04.062" v="520"/>
          <ac:spMkLst>
            <pc:docMk/>
            <pc:sldMk cId="188235342" sldId="263"/>
            <ac:spMk id="4" creationId="{10DAF9ED-91EB-073F-7B4B-202B6C585340}"/>
          </ac:spMkLst>
        </pc:spChg>
      </pc:sldChg>
      <pc:sldChg chg="addSp modSp mod modAnim">
        <pc:chgData name="mansour farhat" userId="bed7c5799dc45719" providerId="LiveId" clId="{D55AA2E7-CD21-4F25-A38D-E0D1FEB1EF0C}" dt="2023-01-23T01:22:41.296" v="706" actId="27636"/>
        <pc:sldMkLst>
          <pc:docMk/>
          <pc:sldMk cId="2434891400" sldId="264"/>
        </pc:sldMkLst>
        <pc:spChg chg="mod">
          <ac:chgData name="mansour farhat" userId="bed7c5799dc45719" providerId="LiveId" clId="{D55AA2E7-CD21-4F25-A38D-E0D1FEB1EF0C}" dt="2023-01-23T01:19:34.914" v="621" actId="1076"/>
          <ac:spMkLst>
            <pc:docMk/>
            <pc:sldMk cId="2434891400" sldId="264"/>
            <ac:spMk id="2" creationId="{781F3C3F-2291-61F3-C915-4C3DC0B364B8}"/>
          </ac:spMkLst>
        </pc:spChg>
        <pc:spChg chg="mod">
          <ac:chgData name="mansour farhat" userId="bed7c5799dc45719" providerId="LiveId" clId="{D55AA2E7-CD21-4F25-A38D-E0D1FEB1EF0C}" dt="2023-01-23T01:22:41.296" v="706" actId="27636"/>
          <ac:spMkLst>
            <pc:docMk/>
            <pc:sldMk cId="2434891400" sldId="264"/>
            <ac:spMk id="3" creationId="{8AAEC21B-799A-6DA0-2426-EFE246D55BCD}"/>
          </ac:spMkLst>
        </pc:spChg>
        <pc:spChg chg="add mod">
          <ac:chgData name="mansour farhat" userId="bed7c5799dc45719" providerId="LiveId" clId="{D55AA2E7-CD21-4F25-A38D-E0D1FEB1EF0C}" dt="2023-01-23T00:36:04.758" v="521"/>
          <ac:spMkLst>
            <pc:docMk/>
            <pc:sldMk cId="2434891400" sldId="264"/>
            <ac:spMk id="4" creationId="{09DA3BCE-AB17-FAA9-CC0B-B2BD97A81A10}"/>
          </ac:spMkLst>
        </pc:spChg>
      </pc:sldChg>
      <pc:sldChg chg="addSp modSp mod modAnim">
        <pc:chgData name="mansour farhat" userId="bed7c5799dc45719" providerId="LiveId" clId="{D55AA2E7-CD21-4F25-A38D-E0D1FEB1EF0C}" dt="2023-01-23T01:22:47.050" v="710" actId="27636"/>
        <pc:sldMkLst>
          <pc:docMk/>
          <pc:sldMk cId="1373579448" sldId="265"/>
        </pc:sldMkLst>
        <pc:spChg chg="mod">
          <ac:chgData name="mansour farhat" userId="bed7c5799dc45719" providerId="LiveId" clId="{D55AA2E7-CD21-4F25-A38D-E0D1FEB1EF0C}" dt="2023-01-23T01:19:42.449" v="632" actId="20577"/>
          <ac:spMkLst>
            <pc:docMk/>
            <pc:sldMk cId="1373579448" sldId="265"/>
            <ac:spMk id="2" creationId="{13271C5C-183C-B84D-4F88-CB2C620F95AD}"/>
          </ac:spMkLst>
        </pc:spChg>
        <pc:spChg chg="mod">
          <ac:chgData name="mansour farhat" userId="bed7c5799dc45719" providerId="LiveId" clId="{D55AA2E7-CD21-4F25-A38D-E0D1FEB1EF0C}" dt="2023-01-23T01:22:47.050" v="710" actId="27636"/>
          <ac:spMkLst>
            <pc:docMk/>
            <pc:sldMk cId="1373579448" sldId="265"/>
            <ac:spMk id="3" creationId="{EE214C3C-F0E9-557D-E880-C938DB99D395}"/>
          </ac:spMkLst>
        </pc:spChg>
        <pc:spChg chg="add mod">
          <ac:chgData name="mansour farhat" userId="bed7c5799dc45719" providerId="LiveId" clId="{D55AA2E7-CD21-4F25-A38D-E0D1FEB1EF0C}" dt="2023-01-23T00:36:05.652" v="522"/>
          <ac:spMkLst>
            <pc:docMk/>
            <pc:sldMk cId="1373579448" sldId="265"/>
            <ac:spMk id="4" creationId="{C3EF45D1-170C-73C5-F30B-2712C6889246}"/>
          </ac:spMkLst>
        </pc:spChg>
      </pc:sldChg>
      <pc:sldChg chg="addSp modSp mod modAnim">
        <pc:chgData name="mansour farhat" userId="bed7c5799dc45719" providerId="LiveId" clId="{D55AA2E7-CD21-4F25-A38D-E0D1FEB1EF0C}" dt="2023-01-23T01:24:16.892" v="736" actId="15"/>
        <pc:sldMkLst>
          <pc:docMk/>
          <pc:sldMk cId="806993842" sldId="266"/>
        </pc:sldMkLst>
        <pc:spChg chg="mod">
          <ac:chgData name="mansour farhat" userId="bed7c5799dc45719" providerId="LiveId" clId="{D55AA2E7-CD21-4F25-A38D-E0D1FEB1EF0C}" dt="2023-01-23T01:19:48.591" v="641" actId="20577"/>
          <ac:spMkLst>
            <pc:docMk/>
            <pc:sldMk cId="806993842" sldId="266"/>
            <ac:spMk id="2" creationId="{53470025-73B6-3812-9079-3F76A6EAED57}"/>
          </ac:spMkLst>
        </pc:spChg>
        <pc:spChg chg="mod">
          <ac:chgData name="mansour farhat" userId="bed7c5799dc45719" providerId="LiveId" clId="{D55AA2E7-CD21-4F25-A38D-E0D1FEB1EF0C}" dt="2023-01-23T01:24:16.892" v="736" actId="15"/>
          <ac:spMkLst>
            <pc:docMk/>
            <pc:sldMk cId="806993842" sldId="266"/>
            <ac:spMk id="3" creationId="{4AB13B8A-7637-0B58-4ADF-9BF27564922E}"/>
          </ac:spMkLst>
        </pc:spChg>
        <pc:spChg chg="add mod">
          <ac:chgData name="mansour farhat" userId="bed7c5799dc45719" providerId="LiveId" clId="{D55AA2E7-CD21-4F25-A38D-E0D1FEB1EF0C}" dt="2023-01-23T00:36:06.779" v="523"/>
          <ac:spMkLst>
            <pc:docMk/>
            <pc:sldMk cId="806993842" sldId="266"/>
            <ac:spMk id="4" creationId="{9C5C5B46-7D19-2E15-40C8-BDE0E23792AA}"/>
          </ac:spMkLst>
        </pc:spChg>
      </pc:sldChg>
      <pc:sldChg chg="addSp modSp new mod ord modAnim">
        <pc:chgData name="mansour farhat" userId="bed7c5799dc45719" providerId="LiveId" clId="{D55AA2E7-CD21-4F25-A38D-E0D1FEB1EF0C}" dt="2023-01-23T01:34:56.512" v="767" actId="1076"/>
        <pc:sldMkLst>
          <pc:docMk/>
          <pc:sldMk cId="2855872952" sldId="267"/>
        </pc:sldMkLst>
        <pc:spChg chg="mod">
          <ac:chgData name="mansour farhat" userId="bed7c5799dc45719" providerId="LiveId" clId="{D55AA2E7-CD21-4F25-A38D-E0D1FEB1EF0C}" dt="2023-01-23T01:34:23.270" v="746" actId="1076"/>
          <ac:spMkLst>
            <pc:docMk/>
            <pc:sldMk cId="2855872952" sldId="267"/>
            <ac:spMk id="2" creationId="{5D21DF10-5547-5174-12B8-49DC4F417066}"/>
          </ac:spMkLst>
        </pc:spChg>
        <pc:spChg chg="mod">
          <ac:chgData name="mansour farhat" userId="bed7c5799dc45719" providerId="LiveId" clId="{D55AA2E7-CD21-4F25-A38D-E0D1FEB1EF0C}" dt="2023-01-23T01:34:56.512" v="767" actId="1076"/>
          <ac:spMkLst>
            <pc:docMk/>
            <pc:sldMk cId="2855872952" sldId="267"/>
            <ac:spMk id="3" creationId="{5B3999DF-80B4-BCB8-C9D0-29FB7A44FECC}"/>
          </ac:spMkLst>
        </pc:spChg>
        <pc:spChg chg="add mod">
          <ac:chgData name="mansour farhat" userId="bed7c5799dc45719" providerId="LiveId" clId="{D55AA2E7-CD21-4F25-A38D-E0D1FEB1EF0C}" dt="2023-01-23T01:34:41.199" v="763" actId="1076"/>
          <ac:spMkLst>
            <pc:docMk/>
            <pc:sldMk cId="2855872952" sldId="267"/>
            <ac:spMk id="4" creationId="{31E6CFD8-AC13-C438-9BDA-CAA1D7D60EF6}"/>
          </ac:spMkLst>
        </pc:spChg>
      </pc:sldChg>
      <pc:sldChg chg="addSp modSp new mod modAnim">
        <pc:chgData name="mansour farhat" userId="bed7c5799dc45719" providerId="LiveId" clId="{D55AA2E7-CD21-4F25-A38D-E0D1FEB1EF0C}" dt="2023-01-23T01:23:48.214" v="733"/>
        <pc:sldMkLst>
          <pc:docMk/>
          <pc:sldMk cId="3537167836" sldId="268"/>
        </pc:sldMkLst>
        <pc:spChg chg="mod">
          <ac:chgData name="mansour farhat" userId="bed7c5799dc45719" providerId="LiveId" clId="{D55AA2E7-CD21-4F25-A38D-E0D1FEB1EF0C}" dt="2023-01-23T01:19:57.915" v="647" actId="1076"/>
          <ac:spMkLst>
            <pc:docMk/>
            <pc:sldMk cId="3537167836" sldId="268"/>
            <ac:spMk id="2" creationId="{E465C916-199F-386F-274F-A9F84D71EDF6}"/>
          </ac:spMkLst>
        </pc:spChg>
        <pc:spChg chg="mod">
          <ac:chgData name="mansour farhat" userId="bed7c5799dc45719" providerId="LiveId" clId="{D55AA2E7-CD21-4F25-A38D-E0D1FEB1EF0C}" dt="2023-01-23T01:20:04.905" v="652" actId="14100"/>
          <ac:spMkLst>
            <pc:docMk/>
            <pc:sldMk cId="3537167836" sldId="268"/>
            <ac:spMk id="3" creationId="{03DD51A3-CD47-7060-B195-D0DCEBE2EED3}"/>
          </ac:spMkLst>
        </pc:spChg>
        <pc:spChg chg="add mod">
          <ac:chgData name="mansour farhat" userId="bed7c5799dc45719" providerId="LiveId" clId="{D55AA2E7-CD21-4F25-A38D-E0D1FEB1EF0C}" dt="2023-01-23T00:36:07.747" v="524"/>
          <ac:spMkLst>
            <pc:docMk/>
            <pc:sldMk cId="3537167836" sldId="268"/>
            <ac:spMk id="4" creationId="{B00A8FC0-0353-8F45-BE4D-BD20F301387A}"/>
          </ac:spMkLst>
        </pc:spChg>
        <pc:spChg chg="add mod">
          <ac:chgData name="mansour farhat" userId="bed7c5799dc45719" providerId="LiveId" clId="{D55AA2E7-CD21-4F25-A38D-E0D1FEB1EF0C}" dt="2023-01-23T01:23:32.958" v="729" actId="1076"/>
          <ac:spMkLst>
            <pc:docMk/>
            <pc:sldMk cId="3537167836" sldId="268"/>
            <ac:spMk id="5" creationId="{42146BAA-D85D-EC09-B8D5-64D7CC43A46F}"/>
          </ac:spMkLst>
        </pc:spChg>
      </pc:sldChg>
      <pc:sldChg chg="new">
        <pc:chgData name="mansour farhat" userId="bed7c5799dc45719" providerId="LiveId" clId="{D55AA2E7-CD21-4F25-A38D-E0D1FEB1EF0C}" dt="2023-01-23T00:35:35.157" v="510" actId="680"/>
        <pc:sldMkLst>
          <pc:docMk/>
          <pc:sldMk cId="1793165388" sldId="269"/>
        </pc:sldMkLst>
      </pc:sldChg>
      <pc:sldChg chg="new del">
        <pc:chgData name="mansour farhat" userId="bed7c5799dc45719" providerId="LiveId" clId="{D55AA2E7-CD21-4F25-A38D-E0D1FEB1EF0C}" dt="2023-01-23T00:35:22.112" v="509" actId="47"/>
        <pc:sldMkLst>
          <pc:docMk/>
          <pc:sldMk cId="4226694063" sldId="269"/>
        </pc:sldMkLst>
      </pc:sldChg>
      <pc:sldChg chg="addSp delSp modSp new del mod">
        <pc:chgData name="mansour farhat" userId="bed7c5799dc45719" providerId="LiveId" clId="{D55AA2E7-CD21-4F25-A38D-E0D1FEB1EF0C}" dt="2023-01-23T01:27:37.326" v="737" actId="47"/>
        <pc:sldMkLst>
          <pc:docMk/>
          <pc:sldMk cId="2796044003" sldId="270"/>
        </pc:sldMkLst>
        <pc:spChg chg="del">
          <ac:chgData name="mansour farhat" userId="bed7c5799dc45719" providerId="LiveId" clId="{D55AA2E7-CD21-4F25-A38D-E0D1FEB1EF0C}" dt="2023-01-23T01:20:18.150" v="653" actId="931"/>
          <ac:spMkLst>
            <pc:docMk/>
            <pc:sldMk cId="2796044003" sldId="270"/>
            <ac:spMk id="3" creationId="{D210A912-30D7-87A8-05E7-CBB51550F474}"/>
          </ac:spMkLst>
        </pc:spChg>
        <pc:spChg chg="add mod">
          <ac:chgData name="mansour farhat" userId="bed7c5799dc45719" providerId="LiveId" clId="{D55AA2E7-CD21-4F25-A38D-E0D1FEB1EF0C}" dt="2023-01-23T01:20:20.657" v="656" actId="21"/>
          <ac:spMkLst>
            <pc:docMk/>
            <pc:sldMk cId="2796044003" sldId="270"/>
            <ac:spMk id="7" creationId="{F76BEE47-85C6-F6AF-5561-22A3B6AC8461}"/>
          </ac:spMkLst>
        </pc:spChg>
        <pc:picChg chg="add del mod">
          <ac:chgData name="mansour farhat" userId="bed7c5799dc45719" providerId="LiveId" clId="{D55AA2E7-CD21-4F25-A38D-E0D1FEB1EF0C}" dt="2023-01-23T01:20:20.657" v="656" actId="21"/>
          <ac:picMkLst>
            <pc:docMk/>
            <pc:sldMk cId="2796044003" sldId="270"/>
            <ac:picMk id="5" creationId="{C638152B-2163-89A0-DF64-7A6C89A70D3F}"/>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FAF0A-809D-19FF-93FA-5074D85530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7F4935-03B4-3C6B-83D0-E3B79730F5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99EC2D-7D25-D7B3-F7C7-D8625150877B}"/>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5" name="Footer Placeholder 4">
            <a:extLst>
              <a:ext uri="{FF2B5EF4-FFF2-40B4-BE49-F238E27FC236}">
                <a16:creationId xmlns:a16="http://schemas.microsoft.com/office/drawing/2014/main" id="{93016C67-66F1-A839-CD72-D0241A8AFC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7B584D-8B22-3D85-1420-3B45907BC672}"/>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10437114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99EB7-9442-8587-05E2-79F6A8E353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B59EF2-C45D-D9A9-FA03-F48835F71B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C8AD71-DCAE-839D-FF54-641CB362DFC8}"/>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5" name="Footer Placeholder 4">
            <a:extLst>
              <a:ext uri="{FF2B5EF4-FFF2-40B4-BE49-F238E27FC236}">
                <a16:creationId xmlns:a16="http://schemas.microsoft.com/office/drawing/2014/main" id="{EEE93E44-5CCF-B062-4E03-F8D8AB3DAC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67248-BFC5-96BD-8905-015394E03ED3}"/>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309537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67284-EF44-2BDE-5452-7B29226FF7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2B510B-D141-005D-55AC-873AE284F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D544F8-4318-6605-AEC5-8C18C46219A3}"/>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5" name="Footer Placeholder 4">
            <a:extLst>
              <a:ext uri="{FF2B5EF4-FFF2-40B4-BE49-F238E27FC236}">
                <a16:creationId xmlns:a16="http://schemas.microsoft.com/office/drawing/2014/main" id="{2C63EF28-A34C-B750-E772-D59DB97231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A6986A-244D-1EED-98D7-083A60D32713}"/>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1209666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AC5A1-0076-F5BC-202F-A8B18DF159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55E01-BACE-3343-3638-2DC3684172A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3AC082-DF3D-3473-50C6-6886FFE06D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74C0A2-4F5E-F421-4144-A279F52D9C8E}"/>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6" name="Footer Placeholder 5">
            <a:extLst>
              <a:ext uri="{FF2B5EF4-FFF2-40B4-BE49-F238E27FC236}">
                <a16:creationId xmlns:a16="http://schemas.microsoft.com/office/drawing/2014/main" id="{5A04E6AD-FC88-67B5-8AAB-0ABE75AFA0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B63113-234E-9E75-A6F0-98CA3AB7FD6E}"/>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4035909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355A4-B3DB-30A9-B9D6-6D58B71C82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88A6FA-2D1F-8659-1D8E-4829336B3D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335F30-55DA-2B99-2F2F-BE4BFD05D7A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A7F852B-31A2-D718-BADA-B8C61EDC41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2CA920-DCC5-60E3-DD9B-E70E5572D5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D5A5D8-DEB7-DB59-A0DC-D987553EC4FD}"/>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8" name="Footer Placeholder 7">
            <a:extLst>
              <a:ext uri="{FF2B5EF4-FFF2-40B4-BE49-F238E27FC236}">
                <a16:creationId xmlns:a16="http://schemas.microsoft.com/office/drawing/2014/main" id="{0DC2F9C0-B04A-A425-9C68-AE3637E3DF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B3BCFCA-9B5E-A163-57A0-A54BA0D99AF2}"/>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1931281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04F1-F49F-9ABA-F6EE-45FA1B8C3D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40BCBF-A55B-D997-1FEE-B59AB06C4D7F}"/>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4" name="Footer Placeholder 3">
            <a:extLst>
              <a:ext uri="{FF2B5EF4-FFF2-40B4-BE49-F238E27FC236}">
                <a16:creationId xmlns:a16="http://schemas.microsoft.com/office/drawing/2014/main" id="{5085F050-D730-D22D-AF56-B7E78DD723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6AC725-F134-45F2-7BD3-3130B0DAE5D2}"/>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2015172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47B619-C6A3-E1B9-E6C0-B51764819308}"/>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3" name="Footer Placeholder 2">
            <a:extLst>
              <a:ext uri="{FF2B5EF4-FFF2-40B4-BE49-F238E27FC236}">
                <a16:creationId xmlns:a16="http://schemas.microsoft.com/office/drawing/2014/main" id="{A03336F0-1729-26C1-F052-B3F2C51947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3998B0-142F-89FF-F87F-23A90D42862F}"/>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2344993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E36D4-B2DC-0317-5526-E6C2FC81E4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EC20CB-5734-0C52-426C-BE5279A4EF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8D0CC3-C0C1-7A6D-2C1C-1038CAA5B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BE3D08-A7BC-C4DB-DA5C-2D8E44CDEEE6}"/>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6" name="Footer Placeholder 5">
            <a:extLst>
              <a:ext uri="{FF2B5EF4-FFF2-40B4-BE49-F238E27FC236}">
                <a16:creationId xmlns:a16="http://schemas.microsoft.com/office/drawing/2014/main" id="{4B3098B3-760A-E874-F51A-88E0CD8A91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5E141E-4A98-65F0-D325-802213B48BE9}"/>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3041248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A5A771-7133-1F30-2725-60B2FCA1C5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92ABBC-AD4C-8ABC-AD69-A93D97F6DE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112A5A-F661-4E3A-6923-B652F7082B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364F1B-CE2F-0D48-5BB5-80686EFD9CBA}"/>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6" name="Footer Placeholder 5">
            <a:extLst>
              <a:ext uri="{FF2B5EF4-FFF2-40B4-BE49-F238E27FC236}">
                <a16:creationId xmlns:a16="http://schemas.microsoft.com/office/drawing/2014/main" id="{6B8C6952-AD57-0738-B036-78F55F0DCC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EE4314-46C1-9970-9A6B-5E5EC6421E98}"/>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36781976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7A08-FA78-E7C3-55AD-9A8F0D1B33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26EA723-866A-5EA9-E445-4F16CACB27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F3DCC-F9C1-C1E7-A5A3-E34A8ED0961D}"/>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5" name="Footer Placeholder 4">
            <a:extLst>
              <a:ext uri="{FF2B5EF4-FFF2-40B4-BE49-F238E27FC236}">
                <a16:creationId xmlns:a16="http://schemas.microsoft.com/office/drawing/2014/main" id="{BE32A69F-92F2-55EE-652E-244CFE671B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5A131F-FDAB-F120-9174-75587BB8FCC8}"/>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1729646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00D00B-DF51-9FFF-EEEE-F6025B2756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5FA8EB7-C82A-221F-B85D-0F4D31EB39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EAEA87-201B-7A42-29E0-46BE4F0BC25C}"/>
              </a:ext>
            </a:extLst>
          </p:cNvPr>
          <p:cNvSpPr>
            <a:spLocks noGrp="1"/>
          </p:cNvSpPr>
          <p:nvPr>
            <p:ph type="dt" sz="half" idx="10"/>
          </p:nvPr>
        </p:nvSpPr>
        <p:spPr/>
        <p:txBody>
          <a:bodyPr/>
          <a:lstStyle/>
          <a:p>
            <a:fld id="{BF8C6701-32F9-4DE4-9198-577E6B975822}" type="datetimeFigureOut">
              <a:rPr lang="en-US" smtClean="0"/>
              <a:t>1/22/2023</a:t>
            </a:fld>
            <a:endParaRPr lang="en-US"/>
          </a:p>
        </p:txBody>
      </p:sp>
      <p:sp>
        <p:nvSpPr>
          <p:cNvPr id="5" name="Footer Placeholder 4">
            <a:extLst>
              <a:ext uri="{FF2B5EF4-FFF2-40B4-BE49-F238E27FC236}">
                <a16:creationId xmlns:a16="http://schemas.microsoft.com/office/drawing/2014/main" id="{F3865C77-B2B5-FDA5-7311-F378C61441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1AA149-BD2D-ADF5-4995-DAB3966A3E76}"/>
              </a:ext>
            </a:extLst>
          </p:cNvPr>
          <p:cNvSpPr>
            <a:spLocks noGrp="1"/>
          </p:cNvSpPr>
          <p:nvPr>
            <p:ph type="sldNum" sz="quarter" idx="12"/>
          </p:nvPr>
        </p:nvSpPr>
        <p:spPr/>
        <p:txBody>
          <a:bodyPr/>
          <a:lstStyle/>
          <a:p>
            <a:fld id="{5F92BD84-5314-4C7C-BC9A-00DDBC15945B}" type="slidenum">
              <a:rPr lang="en-US" smtClean="0"/>
              <a:t>‹#›</a:t>
            </a:fld>
            <a:endParaRPr lang="en-US"/>
          </a:p>
        </p:txBody>
      </p:sp>
    </p:spTree>
    <p:extLst>
      <p:ext uri="{BB962C8B-B14F-4D97-AF65-F5344CB8AC3E}">
        <p14:creationId xmlns:p14="http://schemas.microsoft.com/office/powerpoint/2010/main" val="319651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FC4327-9B7B-0597-08B0-38D4E33BC9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48D6F6-28B6-56E0-9B3D-FCE92594B3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11B5F0-CEA7-5453-C878-D32C412118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8C6701-32F9-4DE4-9198-577E6B975822}" type="datetimeFigureOut">
              <a:rPr lang="en-US" smtClean="0"/>
              <a:t>1/22/2023</a:t>
            </a:fld>
            <a:endParaRPr lang="en-US"/>
          </a:p>
        </p:txBody>
      </p:sp>
      <p:sp>
        <p:nvSpPr>
          <p:cNvPr id="5" name="Footer Placeholder 4">
            <a:extLst>
              <a:ext uri="{FF2B5EF4-FFF2-40B4-BE49-F238E27FC236}">
                <a16:creationId xmlns:a16="http://schemas.microsoft.com/office/drawing/2014/main" id="{40D0E24A-A058-5461-121C-1127A3F3BB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F34371-319D-A30E-C417-526C29E597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92BD84-5314-4C7C-BC9A-00DDBC15945B}" type="slidenum">
              <a:rPr lang="en-US" smtClean="0"/>
              <a:t>‹#›</a:t>
            </a:fld>
            <a:endParaRPr lang="en-US"/>
          </a:p>
        </p:txBody>
      </p:sp>
    </p:spTree>
    <p:extLst>
      <p:ext uri="{BB962C8B-B14F-4D97-AF65-F5344CB8AC3E}">
        <p14:creationId xmlns:p14="http://schemas.microsoft.com/office/powerpoint/2010/main" val="976811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D914-B004-D0BD-1B5D-E908ADBA210F}"/>
              </a:ext>
            </a:extLst>
          </p:cNvPr>
          <p:cNvSpPr>
            <a:spLocks noGrp="1"/>
          </p:cNvSpPr>
          <p:nvPr>
            <p:ph type="title"/>
          </p:nvPr>
        </p:nvSpPr>
        <p:spPr>
          <a:xfrm>
            <a:off x="2082209" y="-310042"/>
            <a:ext cx="10515600" cy="1325563"/>
          </a:xfrm>
        </p:spPr>
        <p:txBody>
          <a:bodyPr/>
          <a:lstStyle/>
          <a:p>
            <a:r>
              <a:rPr lang="en-US" b="0" i="0" dirty="0">
                <a:solidFill>
                  <a:srgbClr val="374151"/>
                </a:solidFill>
                <a:effectLst/>
                <a:latin typeface="Söhne"/>
              </a:rPr>
              <a:t>Enterprise Resource Planning (ERP)</a:t>
            </a:r>
            <a:endParaRPr lang="en-US" dirty="0"/>
          </a:p>
        </p:txBody>
      </p:sp>
      <p:sp>
        <p:nvSpPr>
          <p:cNvPr id="3" name="Content Placeholder 2">
            <a:extLst>
              <a:ext uri="{FF2B5EF4-FFF2-40B4-BE49-F238E27FC236}">
                <a16:creationId xmlns:a16="http://schemas.microsoft.com/office/drawing/2014/main" id="{E9F11990-C9CC-20FA-3CFD-DDC5AE76BEF1}"/>
              </a:ext>
            </a:extLst>
          </p:cNvPr>
          <p:cNvSpPr>
            <a:spLocks noGrp="1"/>
          </p:cNvSpPr>
          <p:nvPr>
            <p:ph idx="1"/>
          </p:nvPr>
        </p:nvSpPr>
        <p:spPr>
          <a:xfrm>
            <a:off x="248068" y="771239"/>
            <a:ext cx="11695863" cy="5547579"/>
          </a:xfrm>
        </p:spPr>
        <p:txBody>
          <a:bodyPr>
            <a:normAutofit/>
          </a:bodyPr>
          <a:lstStyle/>
          <a:p>
            <a:r>
              <a:rPr lang="en-US" b="0" i="0" dirty="0">
                <a:solidFill>
                  <a:srgbClr val="374151"/>
                </a:solidFill>
                <a:effectLst/>
                <a:latin typeface="Söhne"/>
              </a:rPr>
              <a:t>It is a type of software that organizations use to manage and automate various business processes, such as:</a:t>
            </a:r>
          </a:p>
          <a:p>
            <a:endParaRPr lang="en-US" b="0" i="0" dirty="0">
              <a:solidFill>
                <a:srgbClr val="000000"/>
              </a:solidFill>
              <a:effectLst/>
              <a:latin typeface="source_sans_proregular"/>
            </a:endParaRPr>
          </a:p>
          <a:p>
            <a:endParaRPr lang="en-US" dirty="0">
              <a:solidFill>
                <a:srgbClr val="000000"/>
              </a:solidFill>
              <a:latin typeface="source_sans_proregular"/>
            </a:endParaRPr>
          </a:p>
          <a:p>
            <a:endParaRPr lang="en-US" b="0" i="0" dirty="0">
              <a:solidFill>
                <a:srgbClr val="000000"/>
              </a:solidFill>
              <a:effectLst/>
              <a:latin typeface="source_sans_proregular"/>
            </a:endParaRPr>
          </a:p>
          <a:p>
            <a:endParaRPr lang="en-US" dirty="0">
              <a:solidFill>
                <a:srgbClr val="000000"/>
              </a:solidFill>
              <a:latin typeface="source_sans_proregular"/>
            </a:endParaRPr>
          </a:p>
          <a:p>
            <a:endParaRPr lang="en-US" b="0" i="0" dirty="0">
              <a:solidFill>
                <a:srgbClr val="000000"/>
              </a:solidFill>
              <a:effectLst/>
              <a:latin typeface="source_sans_proregular"/>
            </a:endParaRPr>
          </a:p>
          <a:p>
            <a:endParaRPr lang="en-US" dirty="0">
              <a:solidFill>
                <a:srgbClr val="000000"/>
              </a:solidFill>
              <a:latin typeface="source_sans_proregular"/>
            </a:endParaRPr>
          </a:p>
        </p:txBody>
      </p:sp>
      <p:sp>
        <p:nvSpPr>
          <p:cNvPr id="4" name="TextBox 3">
            <a:extLst>
              <a:ext uri="{FF2B5EF4-FFF2-40B4-BE49-F238E27FC236}">
                <a16:creationId xmlns:a16="http://schemas.microsoft.com/office/drawing/2014/main" id="{80481C39-B61A-33B1-FDC6-A4098798195F}"/>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pic>
        <p:nvPicPr>
          <p:cNvPr id="7" name="Content Placeholder 4" descr="Diagram&#10;&#10;Description automatically generated">
            <a:extLst>
              <a:ext uri="{FF2B5EF4-FFF2-40B4-BE49-F238E27FC236}">
                <a16:creationId xmlns:a16="http://schemas.microsoft.com/office/drawing/2014/main" id="{BF8AF75E-85F9-F91B-6AB1-873189B71C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8958" y="1563122"/>
            <a:ext cx="8454570" cy="4755696"/>
          </a:xfrm>
          <a:prstGeom prst="rect">
            <a:avLst/>
          </a:prstGeom>
        </p:spPr>
      </p:pic>
    </p:spTree>
    <p:extLst>
      <p:ext uri="{BB962C8B-B14F-4D97-AF65-F5344CB8AC3E}">
        <p14:creationId xmlns:p14="http://schemas.microsoft.com/office/powerpoint/2010/main" val="154567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1DF10-5547-5174-12B8-49DC4F417066}"/>
              </a:ext>
            </a:extLst>
          </p:cNvPr>
          <p:cNvSpPr>
            <a:spLocks noGrp="1"/>
          </p:cNvSpPr>
          <p:nvPr>
            <p:ph type="title"/>
          </p:nvPr>
        </p:nvSpPr>
        <p:spPr>
          <a:xfrm>
            <a:off x="795669" y="-411051"/>
            <a:ext cx="10515600" cy="1325563"/>
          </a:xfrm>
        </p:spPr>
        <p:txBody>
          <a:bodyPr/>
          <a:lstStyle/>
          <a:p>
            <a:pPr algn="ctr"/>
            <a:r>
              <a:rPr lang="en-US" dirty="0"/>
              <a:t>Components of ERP Systems</a:t>
            </a:r>
          </a:p>
        </p:txBody>
      </p:sp>
      <p:sp>
        <p:nvSpPr>
          <p:cNvPr id="3" name="Content Placeholder 2">
            <a:extLst>
              <a:ext uri="{FF2B5EF4-FFF2-40B4-BE49-F238E27FC236}">
                <a16:creationId xmlns:a16="http://schemas.microsoft.com/office/drawing/2014/main" id="{5B3999DF-80B4-BCB8-C9D0-29FB7A44FECC}"/>
              </a:ext>
            </a:extLst>
          </p:cNvPr>
          <p:cNvSpPr>
            <a:spLocks noGrp="1"/>
          </p:cNvSpPr>
          <p:nvPr>
            <p:ph idx="1"/>
          </p:nvPr>
        </p:nvSpPr>
        <p:spPr>
          <a:xfrm>
            <a:off x="106564" y="685023"/>
            <a:ext cx="11649263" cy="6115663"/>
          </a:xfrm>
        </p:spPr>
        <p:txBody>
          <a:bodyPr>
            <a:noAutofit/>
          </a:bodyPr>
          <a:lstStyle/>
          <a:p>
            <a:pPr algn="l"/>
            <a:r>
              <a:rPr lang="en-US" sz="2300" b="0" i="0" dirty="0">
                <a:solidFill>
                  <a:srgbClr val="374151"/>
                </a:solidFill>
                <a:effectLst/>
                <a:latin typeface="Söhne"/>
              </a:rPr>
              <a:t>ERP (Enterprise Resource Planning) systems typically (not inclusive) include the following” integrated” components:</a:t>
            </a:r>
          </a:p>
          <a:p>
            <a:pPr lvl="1">
              <a:buFont typeface="+mj-lt"/>
              <a:buAutoNum type="arabicPeriod"/>
            </a:pPr>
            <a:r>
              <a:rPr lang="en-US" sz="2300" b="0" i="0" dirty="0">
                <a:solidFill>
                  <a:srgbClr val="374151"/>
                </a:solidFill>
                <a:effectLst/>
                <a:latin typeface="Söhne"/>
              </a:rPr>
              <a:t>Financial management: managing financial transactions, budgeting, and accounting.</a:t>
            </a:r>
          </a:p>
          <a:p>
            <a:pPr lvl="1">
              <a:buFont typeface="+mj-lt"/>
              <a:buAutoNum type="arabicPeriod"/>
            </a:pPr>
            <a:r>
              <a:rPr lang="en-US" sz="2300" b="0" i="0" dirty="0">
                <a:solidFill>
                  <a:srgbClr val="374151"/>
                </a:solidFill>
                <a:effectLst/>
                <a:latin typeface="Söhne"/>
              </a:rPr>
              <a:t>Supply chain management: tracking and managing the movement of goods and materials.</a:t>
            </a:r>
          </a:p>
          <a:p>
            <a:pPr lvl="1">
              <a:buFont typeface="+mj-lt"/>
              <a:buAutoNum type="arabicPeriod"/>
            </a:pPr>
            <a:r>
              <a:rPr lang="en-US" sz="2300" b="0" i="0" dirty="0">
                <a:solidFill>
                  <a:srgbClr val="374151"/>
                </a:solidFill>
                <a:effectLst/>
                <a:latin typeface="Söhne"/>
              </a:rPr>
              <a:t>Manufacturing and production management: managing the production process and supply chain.</a:t>
            </a:r>
          </a:p>
          <a:p>
            <a:pPr lvl="1">
              <a:buFont typeface="+mj-lt"/>
              <a:buAutoNum type="arabicPeriod"/>
            </a:pPr>
            <a:r>
              <a:rPr lang="en-US" sz="2300" b="0" i="0" dirty="0">
                <a:solidFill>
                  <a:srgbClr val="374151"/>
                </a:solidFill>
                <a:effectLst/>
                <a:latin typeface="Söhne"/>
              </a:rPr>
              <a:t>Sales and customer relationship management: managing customer interactions and sales.</a:t>
            </a:r>
          </a:p>
          <a:p>
            <a:pPr lvl="1">
              <a:buFont typeface="+mj-lt"/>
              <a:buAutoNum type="arabicPeriod"/>
            </a:pPr>
            <a:r>
              <a:rPr lang="en-US" sz="2300" b="0" i="0" dirty="0">
                <a:solidFill>
                  <a:srgbClr val="374151"/>
                </a:solidFill>
                <a:effectLst/>
                <a:latin typeface="Söhne"/>
              </a:rPr>
              <a:t>Human resources management: managing employee information and benefits.</a:t>
            </a:r>
          </a:p>
          <a:p>
            <a:pPr lvl="1">
              <a:buFont typeface="+mj-lt"/>
              <a:buAutoNum type="arabicPeriod"/>
            </a:pPr>
            <a:r>
              <a:rPr lang="en-US" sz="2300" b="0" i="0" dirty="0">
                <a:solidFill>
                  <a:srgbClr val="374151"/>
                </a:solidFill>
                <a:effectLst/>
                <a:latin typeface="Söhne"/>
              </a:rPr>
              <a:t>Inventory management: tracking inventory levels and managing stock.</a:t>
            </a:r>
          </a:p>
          <a:p>
            <a:pPr lvl="1">
              <a:buFont typeface="+mj-lt"/>
              <a:buAutoNum type="arabicPeriod"/>
            </a:pPr>
            <a:r>
              <a:rPr lang="en-US" sz="2300" b="0" i="0" dirty="0">
                <a:solidFill>
                  <a:srgbClr val="374151"/>
                </a:solidFill>
                <a:effectLst/>
                <a:latin typeface="Söhne"/>
              </a:rPr>
              <a:t>Project management: managing and tracking projects.</a:t>
            </a:r>
          </a:p>
          <a:p>
            <a:pPr lvl="1">
              <a:buFont typeface="+mj-lt"/>
              <a:buAutoNum type="arabicPeriod"/>
            </a:pPr>
            <a:r>
              <a:rPr lang="en-US" sz="2300" b="0" i="0" dirty="0">
                <a:solidFill>
                  <a:srgbClr val="374151"/>
                </a:solidFill>
                <a:effectLst/>
                <a:latin typeface="Söhne"/>
              </a:rPr>
              <a:t>Data analytics: providing insights and decision-making support through data analysis.</a:t>
            </a:r>
          </a:p>
          <a:p>
            <a:pPr lvl="1">
              <a:buFont typeface="+mj-lt"/>
              <a:buAutoNum type="arabicPeriod"/>
            </a:pPr>
            <a:r>
              <a:rPr lang="en-US" sz="2300" b="0" i="0" dirty="0">
                <a:solidFill>
                  <a:srgbClr val="374151"/>
                </a:solidFill>
                <a:effectLst/>
                <a:latin typeface="Söhne"/>
              </a:rPr>
              <a:t>Business intelligence: providing real-time information and reporting on key performance indicators.</a:t>
            </a:r>
          </a:p>
          <a:p>
            <a:pPr lvl="1">
              <a:buFont typeface="+mj-lt"/>
              <a:buAutoNum type="arabicPeriod"/>
            </a:pPr>
            <a:r>
              <a:rPr lang="en-US" sz="2300" b="0" i="0" dirty="0">
                <a:solidFill>
                  <a:srgbClr val="374151"/>
                </a:solidFill>
                <a:effectLst/>
                <a:latin typeface="Söhne"/>
              </a:rPr>
              <a:t>E-commerce and e-business: managing online sales and customer interactions.</a:t>
            </a:r>
          </a:p>
          <a:p>
            <a:pPr marL="457200" lvl="1" indent="0">
              <a:buNone/>
            </a:pPr>
            <a:r>
              <a:rPr lang="en-US" sz="2300" dirty="0">
                <a:solidFill>
                  <a:srgbClr val="374151"/>
                </a:solidFill>
                <a:latin typeface="Söhne"/>
              </a:rPr>
              <a:t>Many organizations pick and choose ERP modules from several vendors</a:t>
            </a:r>
            <a:endParaRPr lang="en-US" sz="2300" dirty="0"/>
          </a:p>
        </p:txBody>
      </p:sp>
      <p:sp>
        <p:nvSpPr>
          <p:cNvPr id="4" name="TextBox 3">
            <a:extLst>
              <a:ext uri="{FF2B5EF4-FFF2-40B4-BE49-F238E27FC236}">
                <a16:creationId xmlns:a16="http://schemas.microsoft.com/office/drawing/2014/main" id="{31E6CFD8-AC13-C438-9BDA-CAA1D7D60EF6}"/>
              </a:ext>
            </a:extLst>
          </p:cNvPr>
          <p:cNvSpPr txBox="1"/>
          <p:nvPr/>
        </p:nvSpPr>
        <p:spPr>
          <a:xfrm>
            <a:off x="5629937" y="6226140"/>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285587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ABA58-6EC8-FAE4-A9D8-7B50C5AE1CA2}"/>
              </a:ext>
            </a:extLst>
          </p:cNvPr>
          <p:cNvSpPr>
            <a:spLocks noGrp="1"/>
          </p:cNvSpPr>
          <p:nvPr>
            <p:ph type="title"/>
          </p:nvPr>
        </p:nvSpPr>
        <p:spPr/>
        <p:txBody>
          <a:bodyPr/>
          <a:lstStyle/>
          <a:p>
            <a:pPr algn="ctr"/>
            <a:r>
              <a:rPr lang="en-US" dirty="0"/>
              <a:t>Goals/benefits of ERP Systems</a:t>
            </a:r>
          </a:p>
        </p:txBody>
      </p:sp>
      <p:sp>
        <p:nvSpPr>
          <p:cNvPr id="3" name="Content Placeholder 2">
            <a:extLst>
              <a:ext uri="{FF2B5EF4-FFF2-40B4-BE49-F238E27FC236}">
                <a16:creationId xmlns:a16="http://schemas.microsoft.com/office/drawing/2014/main" id="{E9A57BC4-793A-5AA8-7DE1-382AD84E6E47}"/>
              </a:ext>
            </a:extLst>
          </p:cNvPr>
          <p:cNvSpPr>
            <a:spLocks noGrp="1"/>
          </p:cNvSpPr>
          <p:nvPr>
            <p:ph idx="1"/>
          </p:nvPr>
        </p:nvSpPr>
        <p:spPr/>
        <p:txBody>
          <a:bodyPr/>
          <a:lstStyle/>
          <a:p>
            <a:pPr marL="514350" indent="-514350">
              <a:buFont typeface="+mj-lt"/>
              <a:buAutoNum type="arabicPeriod"/>
            </a:pPr>
            <a:r>
              <a:rPr lang="en-US" b="0" i="0" dirty="0">
                <a:solidFill>
                  <a:srgbClr val="374151"/>
                </a:solidFill>
                <a:effectLst/>
                <a:latin typeface="Söhne"/>
              </a:rPr>
              <a:t>Improving efficiency and productivity</a:t>
            </a:r>
          </a:p>
          <a:p>
            <a:pPr marL="514350" indent="-514350">
              <a:buFont typeface="+mj-lt"/>
              <a:buAutoNum type="arabicPeriod"/>
            </a:pPr>
            <a:r>
              <a:rPr lang="en-US" b="0" i="0" dirty="0">
                <a:solidFill>
                  <a:srgbClr val="374151"/>
                </a:solidFill>
                <a:effectLst/>
                <a:latin typeface="Söhne"/>
              </a:rPr>
              <a:t>Enhancing Decision-Making </a:t>
            </a:r>
            <a:r>
              <a:rPr lang="en-US" dirty="0">
                <a:solidFill>
                  <a:srgbClr val="374151"/>
                </a:solidFill>
                <a:latin typeface="Söhne"/>
              </a:rPr>
              <a:t>C</a:t>
            </a:r>
            <a:r>
              <a:rPr lang="en-US" b="0" i="0" dirty="0">
                <a:solidFill>
                  <a:srgbClr val="374151"/>
                </a:solidFill>
                <a:effectLst/>
                <a:latin typeface="Söhne"/>
              </a:rPr>
              <a:t>apabilities</a:t>
            </a:r>
          </a:p>
          <a:p>
            <a:pPr marL="514350" indent="-514350">
              <a:buFont typeface="+mj-lt"/>
              <a:buAutoNum type="arabicPeriod"/>
            </a:pPr>
            <a:r>
              <a:rPr lang="en-US" b="0" i="0" dirty="0">
                <a:solidFill>
                  <a:srgbClr val="374151"/>
                </a:solidFill>
                <a:effectLst/>
                <a:latin typeface="Söhne"/>
              </a:rPr>
              <a:t>Improving data accuracy and consistency</a:t>
            </a:r>
          </a:p>
          <a:p>
            <a:pPr marL="514350" indent="-514350">
              <a:buFont typeface="+mj-lt"/>
              <a:buAutoNum type="arabicPeriod"/>
            </a:pPr>
            <a:r>
              <a:rPr lang="en-US" b="0" i="0" dirty="0">
                <a:solidFill>
                  <a:srgbClr val="374151"/>
                </a:solidFill>
                <a:effectLst/>
                <a:latin typeface="Söhne"/>
              </a:rPr>
              <a:t>Reducing Operational </a:t>
            </a:r>
            <a:r>
              <a:rPr lang="en-US" dirty="0">
                <a:solidFill>
                  <a:srgbClr val="374151"/>
                </a:solidFill>
                <a:latin typeface="Söhne"/>
              </a:rPr>
              <a:t>C</a:t>
            </a:r>
            <a:r>
              <a:rPr lang="en-US" b="0" i="0" dirty="0">
                <a:solidFill>
                  <a:srgbClr val="374151"/>
                </a:solidFill>
                <a:effectLst/>
                <a:latin typeface="Söhne"/>
              </a:rPr>
              <a:t>osts</a:t>
            </a:r>
          </a:p>
          <a:p>
            <a:pPr marL="514350" indent="-514350">
              <a:buFont typeface="+mj-lt"/>
              <a:buAutoNum type="arabicPeriod"/>
            </a:pPr>
            <a:r>
              <a:rPr lang="en-US" b="0" i="0" dirty="0">
                <a:solidFill>
                  <a:srgbClr val="374151"/>
                </a:solidFill>
                <a:effectLst/>
                <a:latin typeface="Söhne"/>
              </a:rPr>
              <a:t>Improving Visibility and Control</a:t>
            </a:r>
          </a:p>
          <a:p>
            <a:pPr marL="514350" indent="-514350">
              <a:buFont typeface="+mj-lt"/>
              <a:buAutoNum type="arabicPeriod"/>
            </a:pPr>
            <a:r>
              <a:rPr lang="en-US" b="0" i="0" dirty="0">
                <a:solidFill>
                  <a:srgbClr val="374151"/>
                </a:solidFill>
                <a:effectLst/>
                <a:latin typeface="Söhne"/>
              </a:rPr>
              <a:t>Facilitating growth and scalability</a:t>
            </a:r>
          </a:p>
          <a:p>
            <a:pPr marL="514350" indent="-514350">
              <a:buFont typeface="+mj-lt"/>
              <a:buAutoNum type="arabicPeriod"/>
            </a:pPr>
            <a:r>
              <a:rPr lang="en-US" b="0" i="0" dirty="0">
                <a:solidFill>
                  <a:srgbClr val="374151"/>
                </a:solidFill>
                <a:effectLst/>
                <a:latin typeface="Söhne"/>
              </a:rPr>
              <a:t>Improving customer service</a:t>
            </a:r>
          </a:p>
          <a:p>
            <a:pPr marL="514350" indent="-514350">
              <a:buFont typeface="+mj-lt"/>
              <a:buAutoNum type="arabicPeriod"/>
            </a:pPr>
            <a:r>
              <a:rPr lang="en-US" b="0" i="0" dirty="0">
                <a:solidFill>
                  <a:srgbClr val="374151"/>
                </a:solidFill>
                <a:effectLst/>
                <a:latin typeface="Söhne"/>
              </a:rPr>
              <a:t>Enhancing compliance</a:t>
            </a:r>
            <a:endParaRPr lang="en-US" dirty="0"/>
          </a:p>
        </p:txBody>
      </p:sp>
      <p:sp>
        <p:nvSpPr>
          <p:cNvPr id="4" name="TextBox 3">
            <a:extLst>
              <a:ext uri="{FF2B5EF4-FFF2-40B4-BE49-F238E27FC236}">
                <a16:creationId xmlns:a16="http://schemas.microsoft.com/office/drawing/2014/main" id="{44B1D36E-7BE1-C788-589D-F3B2D94D78F2}"/>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1495181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16EF-F9D4-A7F7-0661-D24D50B79990}"/>
              </a:ext>
            </a:extLst>
          </p:cNvPr>
          <p:cNvSpPr>
            <a:spLocks noGrp="1"/>
          </p:cNvSpPr>
          <p:nvPr>
            <p:ph type="title"/>
          </p:nvPr>
        </p:nvSpPr>
        <p:spPr>
          <a:xfrm>
            <a:off x="964325" y="-233964"/>
            <a:ext cx="10515600" cy="1325563"/>
          </a:xfrm>
        </p:spPr>
        <p:txBody>
          <a:bodyPr/>
          <a:lstStyle/>
          <a:p>
            <a:pPr algn="ctr"/>
            <a:r>
              <a:rPr lang="en-US" b="0" i="0" dirty="0">
                <a:solidFill>
                  <a:srgbClr val="374151"/>
                </a:solidFill>
                <a:effectLst/>
                <a:latin typeface="Söhne"/>
              </a:rPr>
              <a:t>Improving Efficiency and Productivity (1 of 8)</a:t>
            </a:r>
            <a:endParaRPr lang="en-US" dirty="0"/>
          </a:p>
        </p:txBody>
      </p:sp>
      <p:sp>
        <p:nvSpPr>
          <p:cNvPr id="3" name="Content Placeholder 2">
            <a:extLst>
              <a:ext uri="{FF2B5EF4-FFF2-40B4-BE49-F238E27FC236}">
                <a16:creationId xmlns:a16="http://schemas.microsoft.com/office/drawing/2014/main" id="{7FDE639A-0D44-1B3C-BDCE-A196B8EB4D60}"/>
              </a:ext>
            </a:extLst>
          </p:cNvPr>
          <p:cNvSpPr>
            <a:spLocks noGrp="1"/>
          </p:cNvSpPr>
          <p:nvPr>
            <p:ph idx="1"/>
          </p:nvPr>
        </p:nvSpPr>
        <p:spPr>
          <a:xfrm>
            <a:off x="182880" y="794582"/>
            <a:ext cx="11887200" cy="6063418"/>
          </a:xfrm>
        </p:spPr>
        <p:txBody>
          <a:bodyPr>
            <a:normAutofit/>
          </a:bodyPr>
          <a:lstStyle/>
          <a:p>
            <a:r>
              <a:rPr lang="en-US" b="0" i="0" dirty="0">
                <a:solidFill>
                  <a:srgbClr val="374151"/>
                </a:solidFill>
                <a:effectLst/>
                <a:latin typeface="Söhne"/>
              </a:rPr>
              <a:t>Improving efficiency and productivity by automating and streamlining business processes</a:t>
            </a:r>
          </a:p>
          <a:p>
            <a:r>
              <a:rPr lang="en-US" b="0" i="0" dirty="0">
                <a:solidFill>
                  <a:srgbClr val="374151"/>
                </a:solidFill>
                <a:effectLst/>
                <a:latin typeface="Söhne"/>
              </a:rPr>
              <a:t>The ERP system could be integrated with the inventory management system to automatically trigger the purchase of raw materials when inventory levels reach a certain threshold</a:t>
            </a:r>
          </a:p>
          <a:p>
            <a:pPr lvl="1"/>
            <a:r>
              <a:rPr lang="en-US" b="0" i="0" dirty="0">
                <a:solidFill>
                  <a:srgbClr val="374151"/>
                </a:solidFill>
                <a:effectLst/>
                <a:latin typeface="Söhne"/>
              </a:rPr>
              <a:t>This eliminates the need for manual purchase orders and helps to ensure that production is not interrupted due to lack of materials.</a:t>
            </a:r>
          </a:p>
          <a:p>
            <a:pPr algn="l"/>
            <a:r>
              <a:rPr lang="en-US" b="0" i="0" dirty="0">
                <a:solidFill>
                  <a:srgbClr val="374151"/>
                </a:solidFill>
                <a:effectLst/>
                <a:latin typeface="Söhne"/>
              </a:rPr>
              <a:t>ERP system could be integrated with the company's accounting and financial management systems, allowing for the automatic generation of invoices and purchase orders, and the automatic recording of financial transactions such as payments and bills.  Gross profit!</a:t>
            </a:r>
          </a:p>
          <a:p>
            <a:pPr lvl="1"/>
            <a:r>
              <a:rPr lang="en-US" b="0" i="0" dirty="0">
                <a:solidFill>
                  <a:srgbClr val="374151"/>
                </a:solidFill>
                <a:effectLst/>
                <a:latin typeface="Söhne"/>
              </a:rPr>
              <a:t>This eliminates the need for manual data entry and reduces the risk of errors, thereby improving overall productivity.</a:t>
            </a:r>
          </a:p>
          <a:p>
            <a:pPr lvl="1"/>
            <a:endParaRPr lang="en-US" dirty="0"/>
          </a:p>
        </p:txBody>
      </p:sp>
      <p:sp>
        <p:nvSpPr>
          <p:cNvPr id="4" name="TextBox 3">
            <a:extLst>
              <a:ext uri="{FF2B5EF4-FFF2-40B4-BE49-F238E27FC236}">
                <a16:creationId xmlns:a16="http://schemas.microsoft.com/office/drawing/2014/main" id="{346FDF7A-03D2-788B-E949-389843AD44CB}"/>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76434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D9F9-33C6-7FF0-A2AD-E2A9DC6E707A}"/>
              </a:ext>
            </a:extLst>
          </p:cNvPr>
          <p:cNvSpPr>
            <a:spLocks noGrp="1"/>
          </p:cNvSpPr>
          <p:nvPr>
            <p:ph type="title"/>
          </p:nvPr>
        </p:nvSpPr>
        <p:spPr>
          <a:xfrm>
            <a:off x="585952" y="-114147"/>
            <a:ext cx="11168818" cy="1325563"/>
          </a:xfrm>
        </p:spPr>
        <p:txBody>
          <a:bodyPr/>
          <a:lstStyle/>
          <a:p>
            <a:r>
              <a:rPr lang="en-US" b="0" i="0" dirty="0">
                <a:solidFill>
                  <a:srgbClr val="374151"/>
                </a:solidFill>
                <a:effectLst/>
                <a:latin typeface="Söhne"/>
              </a:rPr>
              <a:t>Enhancing Decision-Making </a:t>
            </a:r>
            <a:r>
              <a:rPr lang="en-US" dirty="0">
                <a:solidFill>
                  <a:srgbClr val="374151"/>
                </a:solidFill>
                <a:latin typeface="Söhne"/>
              </a:rPr>
              <a:t>C</a:t>
            </a:r>
            <a:r>
              <a:rPr lang="en-US" b="0" i="0" dirty="0">
                <a:solidFill>
                  <a:srgbClr val="374151"/>
                </a:solidFill>
                <a:effectLst/>
                <a:latin typeface="Söhne"/>
              </a:rPr>
              <a:t>apabilities (2 of 8)</a:t>
            </a:r>
            <a:endParaRPr lang="en-US" dirty="0"/>
          </a:p>
        </p:txBody>
      </p:sp>
      <p:sp>
        <p:nvSpPr>
          <p:cNvPr id="3" name="Content Placeholder 2">
            <a:extLst>
              <a:ext uri="{FF2B5EF4-FFF2-40B4-BE49-F238E27FC236}">
                <a16:creationId xmlns:a16="http://schemas.microsoft.com/office/drawing/2014/main" id="{7F8ECE86-28F1-A5ED-8BFE-4FEACADE40D1}"/>
              </a:ext>
            </a:extLst>
          </p:cNvPr>
          <p:cNvSpPr>
            <a:spLocks noGrp="1"/>
          </p:cNvSpPr>
          <p:nvPr>
            <p:ph idx="1"/>
          </p:nvPr>
        </p:nvSpPr>
        <p:spPr>
          <a:xfrm>
            <a:off x="0" y="781970"/>
            <a:ext cx="12007018" cy="6124973"/>
          </a:xfrm>
        </p:spPr>
        <p:txBody>
          <a:bodyPr>
            <a:normAutofit fontScale="92500" lnSpcReduction="20000"/>
          </a:bodyPr>
          <a:lstStyle/>
          <a:p>
            <a:r>
              <a:rPr lang="en-US" b="0" i="0" dirty="0">
                <a:solidFill>
                  <a:srgbClr val="374151"/>
                </a:solidFill>
                <a:effectLst/>
                <a:latin typeface="Söhne"/>
              </a:rPr>
              <a:t>Enhancing decision-making capabilities by providing real-time access to accurate and relevant data from across the organization.</a:t>
            </a:r>
          </a:p>
          <a:p>
            <a:r>
              <a:rPr lang="en-US" b="0" i="0" dirty="0">
                <a:solidFill>
                  <a:srgbClr val="374151"/>
                </a:solidFill>
                <a:effectLst/>
                <a:latin typeface="Söhne"/>
              </a:rPr>
              <a:t>An example of an ERP system enhancing decision-making capabilities by providing real-time access to accurate and relevant data from across the organization is a healthcare provider using an ERP system to manage patient records.</a:t>
            </a:r>
            <a:endParaRPr lang="en-US" dirty="0">
              <a:solidFill>
                <a:srgbClr val="374151"/>
              </a:solidFill>
              <a:latin typeface="Söhne"/>
            </a:endParaRPr>
          </a:p>
          <a:p>
            <a:pPr lvl="1"/>
            <a:r>
              <a:rPr lang="en-US" b="0" i="0" dirty="0">
                <a:solidFill>
                  <a:srgbClr val="374151"/>
                </a:solidFill>
                <a:effectLst/>
                <a:latin typeface="Söhne"/>
              </a:rPr>
              <a:t>The ERP system could be integrated with the provider's electronic health records (EHR) system, allowing for real-time access to patient information such as medical history, medications, and test results. This allows doctors and nurses to make more informed decisions about patient care and to provide more accurate diagnoses and treatment plans.</a:t>
            </a:r>
          </a:p>
          <a:p>
            <a:pPr algn="l"/>
            <a:r>
              <a:rPr lang="en-US" b="0" i="0" dirty="0">
                <a:solidFill>
                  <a:srgbClr val="374151"/>
                </a:solidFill>
                <a:effectLst/>
                <a:latin typeface="Söhne"/>
              </a:rPr>
              <a:t>Additionally, the ERP system could be integrated with the provider's billing and insurance systems, allowing for real-time access to patient insurance information and billing status. </a:t>
            </a:r>
          </a:p>
          <a:p>
            <a:pPr lvl="1"/>
            <a:r>
              <a:rPr lang="en-US" b="0" i="0" dirty="0">
                <a:solidFill>
                  <a:srgbClr val="374151"/>
                </a:solidFill>
                <a:effectLst/>
                <a:latin typeface="Söhne"/>
              </a:rPr>
              <a:t>This allows the provider to quickly identify and resolve any billing issues, such as denied claims, and to ensure that patients are billed correctly.</a:t>
            </a:r>
          </a:p>
          <a:p>
            <a:r>
              <a:rPr lang="en-US" b="0" i="0" dirty="0">
                <a:solidFill>
                  <a:srgbClr val="374151"/>
                </a:solidFill>
                <a:effectLst/>
                <a:latin typeface="Söhne"/>
              </a:rPr>
              <a:t>The ERP system also has reporting and analytics capabilities that can be used to extract data from across the organization, this allows for better tracking of patient outcomes and usage of resources, helping the healthcare provider to identify areas for improvement and to measure the effectiveness of new treatments and procedures.</a:t>
            </a:r>
            <a:br>
              <a:rPr lang="en-US" dirty="0"/>
            </a:br>
            <a:endParaRPr lang="en-US" b="0" i="0" dirty="0">
              <a:solidFill>
                <a:srgbClr val="374151"/>
              </a:solidFill>
              <a:effectLst/>
              <a:latin typeface="Söhne"/>
            </a:endParaRPr>
          </a:p>
          <a:p>
            <a:endParaRPr lang="en-US" dirty="0"/>
          </a:p>
        </p:txBody>
      </p:sp>
      <p:sp>
        <p:nvSpPr>
          <p:cNvPr id="4" name="TextBox 3">
            <a:extLst>
              <a:ext uri="{FF2B5EF4-FFF2-40B4-BE49-F238E27FC236}">
                <a16:creationId xmlns:a16="http://schemas.microsoft.com/office/drawing/2014/main" id="{2EA0E69D-13A9-4FD3-9A0F-A19A022F5E30}"/>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4154959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DD9F0-36F6-FC33-CD4C-91F30098932B}"/>
              </a:ext>
            </a:extLst>
          </p:cNvPr>
          <p:cNvSpPr>
            <a:spLocks noGrp="1"/>
          </p:cNvSpPr>
          <p:nvPr>
            <p:ph type="title"/>
          </p:nvPr>
        </p:nvSpPr>
        <p:spPr>
          <a:xfrm>
            <a:off x="319514" y="18255"/>
            <a:ext cx="11552971" cy="1325563"/>
          </a:xfrm>
        </p:spPr>
        <p:txBody>
          <a:bodyPr/>
          <a:lstStyle/>
          <a:p>
            <a:r>
              <a:rPr lang="en-US" b="0" i="0" dirty="0">
                <a:solidFill>
                  <a:srgbClr val="374151"/>
                </a:solidFill>
                <a:effectLst/>
                <a:latin typeface="Söhne"/>
              </a:rPr>
              <a:t>Improving Data </a:t>
            </a:r>
            <a:r>
              <a:rPr lang="en-US" dirty="0">
                <a:solidFill>
                  <a:srgbClr val="374151"/>
                </a:solidFill>
                <a:latin typeface="Söhne"/>
              </a:rPr>
              <a:t>A</a:t>
            </a:r>
            <a:r>
              <a:rPr lang="en-US" b="0" i="0" dirty="0">
                <a:solidFill>
                  <a:srgbClr val="374151"/>
                </a:solidFill>
                <a:effectLst/>
                <a:latin typeface="Söhne"/>
              </a:rPr>
              <a:t>ccuracy and Consistency (3 of 8)</a:t>
            </a:r>
            <a:endParaRPr lang="en-US" dirty="0"/>
          </a:p>
        </p:txBody>
      </p:sp>
      <p:sp>
        <p:nvSpPr>
          <p:cNvPr id="3" name="Content Placeholder 2">
            <a:extLst>
              <a:ext uri="{FF2B5EF4-FFF2-40B4-BE49-F238E27FC236}">
                <a16:creationId xmlns:a16="http://schemas.microsoft.com/office/drawing/2014/main" id="{3B9B103E-758A-08B4-B1F0-BE37ADBA30D8}"/>
              </a:ext>
            </a:extLst>
          </p:cNvPr>
          <p:cNvSpPr>
            <a:spLocks noGrp="1"/>
          </p:cNvSpPr>
          <p:nvPr>
            <p:ph idx="1"/>
          </p:nvPr>
        </p:nvSpPr>
        <p:spPr>
          <a:xfrm>
            <a:off x="239636" y="1179261"/>
            <a:ext cx="11704320" cy="5183702"/>
          </a:xfrm>
        </p:spPr>
        <p:txBody>
          <a:bodyPr>
            <a:normAutofit fontScale="92500" lnSpcReduction="20000"/>
          </a:bodyPr>
          <a:lstStyle/>
          <a:p>
            <a:r>
              <a:rPr lang="en-US" b="0" i="0" dirty="0">
                <a:solidFill>
                  <a:srgbClr val="374151"/>
                </a:solidFill>
                <a:effectLst/>
                <a:latin typeface="Söhne"/>
              </a:rPr>
              <a:t>By centralizing data and eliminating the need for manual data entry and reconciliation.</a:t>
            </a:r>
          </a:p>
          <a:p>
            <a:pPr algn="l"/>
            <a:r>
              <a:rPr lang="en-US" b="0" i="0" dirty="0">
                <a:solidFill>
                  <a:srgbClr val="374151"/>
                </a:solidFill>
                <a:effectLst/>
                <a:latin typeface="Söhne"/>
              </a:rPr>
              <a:t>The ERP system could be integrated with the company's point-of-sale (POS) systems, allowing for real-time updates of inventory levels and sales data as transactions occur. </a:t>
            </a:r>
          </a:p>
          <a:p>
            <a:pPr lvl="1"/>
            <a:r>
              <a:rPr lang="en-US" b="0" i="0" dirty="0">
                <a:solidFill>
                  <a:srgbClr val="374151"/>
                </a:solidFill>
                <a:effectLst/>
                <a:latin typeface="Söhne"/>
              </a:rPr>
              <a:t>This eliminates the need for manual data entry and ensures that inventory levels are always accurate.</a:t>
            </a:r>
          </a:p>
          <a:p>
            <a:pPr algn="l"/>
            <a:r>
              <a:rPr lang="en-US" b="0" i="0" dirty="0">
                <a:solidFill>
                  <a:srgbClr val="374151"/>
                </a:solidFill>
                <a:effectLst/>
                <a:latin typeface="Söhne"/>
              </a:rPr>
              <a:t>Additionally, the ERP system could be integrated with the company's financial management systems, allowing for the automatic recording of financial transactions such as sales and purchases. </a:t>
            </a:r>
          </a:p>
          <a:p>
            <a:pPr lvl="1"/>
            <a:r>
              <a:rPr lang="en-US" b="0" i="0" dirty="0">
                <a:solidFill>
                  <a:srgbClr val="374151"/>
                </a:solidFill>
                <a:effectLst/>
                <a:latin typeface="Söhne"/>
              </a:rPr>
              <a:t>This eliminates the need for manual data entry and reduces the risk of errors.</a:t>
            </a:r>
          </a:p>
          <a:p>
            <a:pPr algn="l"/>
            <a:r>
              <a:rPr lang="en-US" b="0" i="0" dirty="0">
                <a:solidFill>
                  <a:srgbClr val="374151"/>
                </a:solidFill>
                <a:effectLst/>
                <a:latin typeface="Söhne"/>
              </a:rPr>
              <a:t>The ERP system also has a centralized database where all the transactions are recorded, this allows for easy access to the data for reporting and analysis, and also enables the data to be consistent across the organization, reducing the chances of inconsistencies in data.</a:t>
            </a:r>
          </a:p>
          <a:p>
            <a:pPr lvl="1"/>
            <a:endParaRPr lang="en-US" b="0" i="0" dirty="0">
              <a:solidFill>
                <a:srgbClr val="374151"/>
              </a:solidFill>
              <a:effectLst/>
              <a:latin typeface="Söhne"/>
            </a:endParaRPr>
          </a:p>
          <a:p>
            <a:endParaRPr lang="en-US" dirty="0"/>
          </a:p>
        </p:txBody>
      </p:sp>
      <p:sp>
        <p:nvSpPr>
          <p:cNvPr id="4" name="TextBox 3">
            <a:extLst>
              <a:ext uri="{FF2B5EF4-FFF2-40B4-BE49-F238E27FC236}">
                <a16:creationId xmlns:a16="http://schemas.microsoft.com/office/drawing/2014/main" id="{08122CD0-CA8A-6D00-6734-121526B82290}"/>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197197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FC67A-48D1-2626-EE8B-AA48B6B79294}"/>
              </a:ext>
            </a:extLst>
          </p:cNvPr>
          <p:cNvSpPr>
            <a:spLocks noGrp="1"/>
          </p:cNvSpPr>
          <p:nvPr>
            <p:ph type="title"/>
          </p:nvPr>
        </p:nvSpPr>
        <p:spPr>
          <a:xfrm>
            <a:off x="742507" y="-150554"/>
            <a:ext cx="10515600" cy="1325563"/>
          </a:xfrm>
        </p:spPr>
        <p:txBody>
          <a:bodyPr/>
          <a:lstStyle/>
          <a:p>
            <a:pPr algn="ctr"/>
            <a:r>
              <a:rPr lang="en-US" b="0" i="0" dirty="0">
                <a:solidFill>
                  <a:srgbClr val="374151"/>
                </a:solidFill>
                <a:effectLst/>
                <a:latin typeface="Söhne"/>
              </a:rPr>
              <a:t>Reducing Operational </a:t>
            </a:r>
            <a:r>
              <a:rPr lang="en-US" dirty="0">
                <a:solidFill>
                  <a:srgbClr val="374151"/>
                </a:solidFill>
                <a:latin typeface="Söhne"/>
              </a:rPr>
              <a:t>C</a:t>
            </a:r>
            <a:r>
              <a:rPr lang="en-US" b="0" i="0" dirty="0">
                <a:solidFill>
                  <a:srgbClr val="374151"/>
                </a:solidFill>
                <a:effectLst/>
                <a:latin typeface="Söhne"/>
              </a:rPr>
              <a:t>osts (4 of 8)</a:t>
            </a:r>
            <a:endParaRPr lang="en-US" dirty="0"/>
          </a:p>
        </p:txBody>
      </p:sp>
      <p:sp>
        <p:nvSpPr>
          <p:cNvPr id="3" name="Content Placeholder 2">
            <a:extLst>
              <a:ext uri="{FF2B5EF4-FFF2-40B4-BE49-F238E27FC236}">
                <a16:creationId xmlns:a16="http://schemas.microsoft.com/office/drawing/2014/main" id="{E921AA59-94C1-3BBF-C168-F631B2A98CC0}"/>
              </a:ext>
            </a:extLst>
          </p:cNvPr>
          <p:cNvSpPr>
            <a:spLocks noGrp="1"/>
          </p:cNvSpPr>
          <p:nvPr>
            <p:ph idx="1"/>
          </p:nvPr>
        </p:nvSpPr>
        <p:spPr>
          <a:xfrm>
            <a:off x="436821" y="818311"/>
            <a:ext cx="11318358" cy="5473626"/>
          </a:xfrm>
        </p:spPr>
        <p:txBody>
          <a:bodyPr>
            <a:normAutofit/>
          </a:bodyPr>
          <a:lstStyle/>
          <a:p>
            <a:r>
              <a:rPr lang="en-US" b="0" i="0" dirty="0">
                <a:solidFill>
                  <a:srgbClr val="374151"/>
                </a:solidFill>
                <a:effectLst/>
                <a:latin typeface="Söhne"/>
              </a:rPr>
              <a:t>Reducing operational costs by automating manual tasks and eliminating errors. </a:t>
            </a:r>
            <a:r>
              <a:rPr lang="en-US" dirty="0">
                <a:solidFill>
                  <a:srgbClr val="374151"/>
                </a:solidFill>
                <a:latin typeface="Söhne"/>
              </a:rPr>
              <a:t>up</a:t>
            </a:r>
            <a:r>
              <a:rPr lang="en-US" b="0" i="0" dirty="0">
                <a:solidFill>
                  <a:srgbClr val="374151"/>
                </a:solidFill>
                <a:effectLst/>
                <a:latin typeface="Söhne"/>
              </a:rPr>
              <a:t>front investment</a:t>
            </a:r>
          </a:p>
          <a:p>
            <a:pPr algn="l"/>
            <a:r>
              <a:rPr lang="en-US" b="0" i="0" dirty="0">
                <a:solidFill>
                  <a:srgbClr val="374151"/>
                </a:solidFill>
                <a:effectLst/>
                <a:latin typeface="Söhne"/>
              </a:rPr>
              <a:t>An example of an ERP system reducing operational costs by automating manual tasks and eliminating errors is a logistics company using an ERP system to manage their transportation and delivery processes.</a:t>
            </a:r>
          </a:p>
          <a:p>
            <a:pPr algn="l"/>
            <a:r>
              <a:rPr lang="en-US" b="0" i="0" dirty="0">
                <a:solidFill>
                  <a:srgbClr val="374151"/>
                </a:solidFill>
                <a:effectLst/>
                <a:latin typeface="Söhne"/>
              </a:rPr>
              <a:t>The ERP system could be integrated with the company's transportation management system (TMS), allowing for the automatic scheduling and routing of deliveries based on customer orders and inventory levels. </a:t>
            </a:r>
          </a:p>
          <a:p>
            <a:pPr lvl="1"/>
            <a:r>
              <a:rPr lang="en-US" b="0" i="0" dirty="0">
                <a:solidFill>
                  <a:srgbClr val="374151"/>
                </a:solidFill>
                <a:effectLst/>
                <a:latin typeface="Söhne"/>
              </a:rPr>
              <a:t>This eliminates the need for manual scheduling and reduces the risk of errors, such as missed deliveries or incorrect routes.</a:t>
            </a:r>
          </a:p>
          <a:p>
            <a:pPr algn="l"/>
            <a:r>
              <a:rPr lang="en-US" b="0" i="0" dirty="0">
                <a:solidFill>
                  <a:srgbClr val="374151"/>
                </a:solidFill>
                <a:effectLst/>
                <a:latin typeface="Söhne"/>
              </a:rPr>
              <a:t>The ERP system can also be integrated with other systems like GPS tracking, which allows the company to monitor and optimize the delivery routes in real-time, reducing the fuel consumption and other operational costs.</a:t>
            </a:r>
          </a:p>
          <a:p>
            <a:endParaRPr lang="en-US" dirty="0"/>
          </a:p>
        </p:txBody>
      </p:sp>
      <p:sp>
        <p:nvSpPr>
          <p:cNvPr id="4" name="TextBox 3">
            <a:extLst>
              <a:ext uri="{FF2B5EF4-FFF2-40B4-BE49-F238E27FC236}">
                <a16:creationId xmlns:a16="http://schemas.microsoft.com/office/drawing/2014/main" id="{24780B1A-9BF7-BA31-148C-E828389A4D34}"/>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3769016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25FC6-028E-A9A0-A0B0-8D8951FF34B6}"/>
              </a:ext>
            </a:extLst>
          </p:cNvPr>
          <p:cNvSpPr>
            <a:spLocks noGrp="1"/>
          </p:cNvSpPr>
          <p:nvPr>
            <p:ph type="title"/>
          </p:nvPr>
        </p:nvSpPr>
        <p:spPr>
          <a:xfrm>
            <a:off x="762525" y="-114147"/>
            <a:ext cx="10515600" cy="1325563"/>
          </a:xfrm>
        </p:spPr>
        <p:txBody>
          <a:bodyPr/>
          <a:lstStyle/>
          <a:p>
            <a:pPr algn="ctr"/>
            <a:r>
              <a:rPr lang="en-US" b="0" i="0" dirty="0">
                <a:solidFill>
                  <a:srgbClr val="374151"/>
                </a:solidFill>
                <a:effectLst/>
                <a:latin typeface="Söhne"/>
              </a:rPr>
              <a:t>Improving Visibility and Control (5 of 8)</a:t>
            </a:r>
            <a:endParaRPr lang="en-US" dirty="0"/>
          </a:p>
        </p:txBody>
      </p:sp>
      <p:sp>
        <p:nvSpPr>
          <p:cNvPr id="3" name="Content Placeholder 2">
            <a:extLst>
              <a:ext uri="{FF2B5EF4-FFF2-40B4-BE49-F238E27FC236}">
                <a16:creationId xmlns:a16="http://schemas.microsoft.com/office/drawing/2014/main" id="{9FC2EE76-399A-ADBC-FA60-C31672D12BA9}"/>
              </a:ext>
            </a:extLst>
          </p:cNvPr>
          <p:cNvSpPr>
            <a:spLocks noGrp="1"/>
          </p:cNvSpPr>
          <p:nvPr>
            <p:ph idx="1"/>
          </p:nvPr>
        </p:nvSpPr>
        <p:spPr>
          <a:xfrm>
            <a:off x="193389" y="945931"/>
            <a:ext cx="11653871" cy="5607069"/>
          </a:xfrm>
        </p:spPr>
        <p:txBody>
          <a:bodyPr>
            <a:normAutofit fontScale="85000" lnSpcReduction="10000"/>
          </a:bodyPr>
          <a:lstStyle/>
          <a:p>
            <a:r>
              <a:rPr lang="en-US" b="0" i="0" dirty="0">
                <a:solidFill>
                  <a:srgbClr val="374151"/>
                </a:solidFill>
                <a:effectLst/>
                <a:latin typeface="Söhne"/>
              </a:rPr>
              <a:t>Improving visibility and control over business operations by providing a comprehensive view of an organization's performance.</a:t>
            </a:r>
          </a:p>
          <a:p>
            <a:pPr algn="l"/>
            <a:r>
              <a:rPr lang="en-US" b="0" i="0" dirty="0">
                <a:solidFill>
                  <a:srgbClr val="374151"/>
                </a:solidFill>
                <a:effectLst/>
                <a:latin typeface="Söhne"/>
              </a:rPr>
              <a:t>An example of an ERP system improving visibility and control over business operations by providing a </a:t>
            </a:r>
            <a:r>
              <a:rPr lang="en-US" b="0" i="0" dirty="0">
                <a:solidFill>
                  <a:srgbClr val="374151"/>
                </a:solidFill>
                <a:effectLst/>
                <a:highlight>
                  <a:srgbClr val="FFFF00"/>
                </a:highlight>
                <a:latin typeface="Söhne"/>
              </a:rPr>
              <a:t>comprehensive view of an organization's </a:t>
            </a:r>
            <a:r>
              <a:rPr lang="en-US" b="0" i="0" dirty="0">
                <a:solidFill>
                  <a:srgbClr val="374151"/>
                </a:solidFill>
                <a:effectLst/>
                <a:latin typeface="Söhne"/>
              </a:rPr>
              <a:t>performance is a construction company using an ERP system to manage their project management and financials.</a:t>
            </a:r>
          </a:p>
          <a:p>
            <a:pPr algn="l"/>
            <a:r>
              <a:rPr lang="en-US" b="0" i="0" dirty="0">
                <a:solidFill>
                  <a:srgbClr val="374151"/>
                </a:solidFill>
                <a:effectLst/>
                <a:latin typeface="Söhne"/>
              </a:rPr>
              <a:t>The ERP system could be integrated with the company's project management system, allowing for real-time access to project status, such as task completion, resource allocation, and budget tracking. This allows the company to identify and address any issues or delays quickly and to ensure that projects are completed on time and within budget.</a:t>
            </a:r>
          </a:p>
          <a:p>
            <a:pPr algn="l"/>
            <a:r>
              <a:rPr lang="en-US" b="0" i="0" dirty="0">
                <a:solidFill>
                  <a:srgbClr val="374151"/>
                </a:solidFill>
                <a:effectLst/>
                <a:latin typeface="Söhne"/>
              </a:rPr>
              <a:t>Additionally, the ERP system could be integrated with the company's financial management systems, allowing for real-time access to financial data such as revenue, expenses, and cash flow. This allows the company to track their financial performance and to identify any areas that may need improvement.</a:t>
            </a:r>
          </a:p>
          <a:p>
            <a:pPr algn="l"/>
            <a:r>
              <a:rPr lang="en-US" b="0" i="0" dirty="0">
                <a:solidFill>
                  <a:srgbClr val="374151"/>
                </a:solidFill>
                <a:effectLst/>
                <a:latin typeface="Söhne"/>
              </a:rPr>
              <a:t>The ERP system also has a dashboard that provides a comprehensive view of all the business operations, this allows the management to track the performance of all projects, financials, and resources, in real-time, making it easy to identify any issues, opportunities or trends.</a:t>
            </a:r>
          </a:p>
          <a:p>
            <a:endParaRPr lang="en-US" dirty="0"/>
          </a:p>
        </p:txBody>
      </p:sp>
      <p:sp>
        <p:nvSpPr>
          <p:cNvPr id="4" name="TextBox 3">
            <a:extLst>
              <a:ext uri="{FF2B5EF4-FFF2-40B4-BE49-F238E27FC236}">
                <a16:creationId xmlns:a16="http://schemas.microsoft.com/office/drawing/2014/main" id="{10DAF9ED-91EB-073F-7B4B-202B6C585340}"/>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18823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F3C3F-2291-61F3-C915-4C3DC0B364B8}"/>
              </a:ext>
            </a:extLst>
          </p:cNvPr>
          <p:cNvSpPr>
            <a:spLocks noGrp="1"/>
          </p:cNvSpPr>
          <p:nvPr>
            <p:ph type="title"/>
          </p:nvPr>
        </p:nvSpPr>
        <p:spPr>
          <a:xfrm>
            <a:off x="765153" y="0"/>
            <a:ext cx="10515600" cy="1325563"/>
          </a:xfrm>
        </p:spPr>
        <p:txBody>
          <a:bodyPr/>
          <a:lstStyle/>
          <a:p>
            <a:pPr algn="ctr"/>
            <a:r>
              <a:rPr lang="en-US" b="0" i="0" dirty="0">
                <a:solidFill>
                  <a:srgbClr val="374151"/>
                </a:solidFill>
                <a:effectLst/>
                <a:latin typeface="Söhne"/>
              </a:rPr>
              <a:t>Facilitating Growth and Scalability (6 of 8)</a:t>
            </a:r>
            <a:endParaRPr lang="en-US" dirty="0"/>
          </a:p>
        </p:txBody>
      </p:sp>
      <p:sp>
        <p:nvSpPr>
          <p:cNvPr id="3" name="Content Placeholder 2">
            <a:extLst>
              <a:ext uri="{FF2B5EF4-FFF2-40B4-BE49-F238E27FC236}">
                <a16:creationId xmlns:a16="http://schemas.microsoft.com/office/drawing/2014/main" id="{8AAEC21B-799A-6DA0-2426-EFE246D55BCD}"/>
              </a:ext>
            </a:extLst>
          </p:cNvPr>
          <p:cNvSpPr>
            <a:spLocks noGrp="1"/>
          </p:cNvSpPr>
          <p:nvPr>
            <p:ph idx="1"/>
          </p:nvPr>
        </p:nvSpPr>
        <p:spPr>
          <a:xfrm>
            <a:off x="548115" y="908094"/>
            <a:ext cx="10878732" cy="5998849"/>
          </a:xfrm>
        </p:spPr>
        <p:txBody>
          <a:bodyPr>
            <a:normAutofit fontScale="92500" lnSpcReduction="20000"/>
          </a:bodyPr>
          <a:lstStyle/>
          <a:p>
            <a:r>
              <a:rPr lang="en-US" b="0" i="0" dirty="0">
                <a:solidFill>
                  <a:srgbClr val="374151"/>
                </a:solidFill>
                <a:effectLst/>
                <a:latin typeface="Söhne"/>
              </a:rPr>
              <a:t>Facilitating growth and scalability by providing the flexibility to adapt to changing business needs.</a:t>
            </a:r>
          </a:p>
          <a:p>
            <a:pPr algn="l"/>
            <a:r>
              <a:rPr lang="en-US" b="0" i="0" dirty="0">
                <a:solidFill>
                  <a:srgbClr val="374151"/>
                </a:solidFill>
                <a:effectLst/>
                <a:latin typeface="Söhne"/>
              </a:rPr>
              <a:t>An example of an ERP system facilitating growth and scalability by providing the flexibility to adapt to changing business needs is a retail company using an ERP system to manage their sales, inventory and supply chain.</a:t>
            </a:r>
          </a:p>
          <a:p>
            <a:pPr algn="l"/>
            <a:r>
              <a:rPr lang="en-US" b="0" i="0" dirty="0">
                <a:solidFill>
                  <a:srgbClr val="374151"/>
                </a:solidFill>
                <a:effectLst/>
                <a:latin typeface="Söhne"/>
              </a:rPr>
              <a:t>The ERP system could be integrated with the company's e-commerce platform, allowing the company to expand their sales channels and reach new customers. As the business grows, the ERP system can be configured to handle the increased volume of transactions and inventory management, without the need for significant additional investments.</a:t>
            </a:r>
          </a:p>
          <a:p>
            <a:pPr algn="l"/>
            <a:r>
              <a:rPr lang="en-US" b="0" i="0" dirty="0">
                <a:solidFill>
                  <a:srgbClr val="374151"/>
                </a:solidFill>
                <a:effectLst/>
                <a:latin typeface="Söhne"/>
              </a:rPr>
              <a:t>Additionally, the ERP system could be integrated with the company's warehouse management system, allowing the company to manage their inventory and distribution more efficiently as they expand into new markets and open new stores.</a:t>
            </a:r>
          </a:p>
          <a:p>
            <a:pPr algn="l"/>
            <a:r>
              <a:rPr lang="en-US" b="0" i="0" dirty="0">
                <a:solidFill>
                  <a:srgbClr val="374151"/>
                </a:solidFill>
                <a:effectLst/>
                <a:latin typeface="Söhne"/>
              </a:rPr>
              <a:t>The ERP system also has a modular architecture that allows the company to add new functionalities and modules as the business needs change. This ensures that the ERP system can adapt to the company's changing business needs as they grow and expand</a:t>
            </a:r>
          </a:p>
          <a:p>
            <a:endParaRPr lang="en-US" b="0" i="0" dirty="0">
              <a:solidFill>
                <a:srgbClr val="374151"/>
              </a:solidFill>
              <a:effectLst/>
              <a:latin typeface="Söhne"/>
            </a:endParaRPr>
          </a:p>
          <a:p>
            <a:endParaRPr lang="en-US" dirty="0"/>
          </a:p>
        </p:txBody>
      </p:sp>
      <p:sp>
        <p:nvSpPr>
          <p:cNvPr id="4" name="TextBox 3">
            <a:extLst>
              <a:ext uri="{FF2B5EF4-FFF2-40B4-BE49-F238E27FC236}">
                <a16:creationId xmlns:a16="http://schemas.microsoft.com/office/drawing/2014/main" id="{09DA3BCE-AB17-FAA9-CC0B-B2BD97A81A10}"/>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243489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71C5C-183C-B84D-4F88-CB2C620F95AD}"/>
              </a:ext>
            </a:extLst>
          </p:cNvPr>
          <p:cNvSpPr>
            <a:spLocks noGrp="1"/>
          </p:cNvSpPr>
          <p:nvPr>
            <p:ph type="title"/>
          </p:nvPr>
        </p:nvSpPr>
        <p:spPr>
          <a:xfrm>
            <a:off x="886021" y="-202434"/>
            <a:ext cx="10515600" cy="1325563"/>
          </a:xfrm>
        </p:spPr>
        <p:txBody>
          <a:bodyPr/>
          <a:lstStyle/>
          <a:p>
            <a:pPr algn="ctr"/>
            <a:r>
              <a:rPr lang="en-US" b="0" i="0" dirty="0">
                <a:solidFill>
                  <a:srgbClr val="374151"/>
                </a:solidFill>
                <a:effectLst/>
                <a:latin typeface="Söhne"/>
              </a:rPr>
              <a:t>Improving Customer Service (7 of 8)</a:t>
            </a:r>
            <a:endParaRPr lang="en-US" dirty="0"/>
          </a:p>
        </p:txBody>
      </p:sp>
      <p:sp>
        <p:nvSpPr>
          <p:cNvPr id="3" name="Content Placeholder 2">
            <a:extLst>
              <a:ext uri="{FF2B5EF4-FFF2-40B4-BE49-F238E27FC236}">
                <a16:creationId xmlns:a16="http://schemas.microsoft.com/office/drawing/2014/main" id="{EE214C3C-F0E9-557D-E880-C938DB99D395}"/>
              </a:ext>
            </a:extLst>
          </p:cNvPr>
          <p:cNvSpPr>
            <a:spLocks noGrp="1"/>
          </p:cNvSpPr>
          <p:nvPr>
            <p:ph idx="1"/>
          </p:nvPr>
        </p:nvSpPr>
        <p:spPr>
          <a:xfrm>
            <a:off x="371540" y="794582"/>
            <a:ext cx="11288637" cy="5902610"/>
          </a:xfrm>
        </p:spPr>
        <p:txBody>
          <a:bodyPr>
            <a:normAutofit fontScale="85000" lnSpcReduction="10000"/>
          </a:bodyPr>
          <a:lstStyle/>
          <a:p>
            <a:r>
              <a:rPr lang="en-US" b="0" i="0" dirty="0">
                <a:solidFill>
                  <a:srgbClr val="374151"/>
                </a:solidFill>
                <a:effectLst/>
                <a:latin typeface="Söhne"/>
              </a:rPr>
              <a:t>Improving customer service by providing faster and more accurate responses to customer inquiries and orders.</a:t>
            </a:r>
          </a:p>
          <a:p>
            <a:pPr algn="l"/>
            <a:r>
              <a:rPr lang="en-US" b="0" i="0" dirty="0">
                <a:solidFill>
                  <a:srgbClr val="374151"/>
                </a:solidFill>
                <a:effectLst/>
                <a:latin typeface="Söhne"/>
              </a:rPr>
              <a:t>An example of an ERP system improving customer service by providing faster and more accurate responses to customer inquiries and orders is a manufacturing company using an ERP system to manage their production, inventory and sales processes.</a:t>
            </a:r>
          </a:p>
          <a:p>
            <a:pPr algn="l"/>
            <a:r>
              <a:rPr lang="en-US" b="0" i="0" dirty="0">
                <a:solidFill>
                  <a:srgbClr val="374151"/>
                </a:solidFill>
                <a:effectLst/>
                <a:latin typeface="Söhne"/>
              </a:rPr>
              <a:t>The ERP system could be integrated with the company's customer relationship management (CRM) system, allowing for real-time access to customer information such as orders, invoices, and contact details. This allows the company to respond more quickly and accurately to customer inquiries and to process orders more efficiently.</a:t>
            </a:r>
          </a:p>
          <a:p>
            <a:pPr algn="l"/>
            <a:r>
              <a:rPr lang="en-US" b="0" i="0" dirty="0">
                <a:solidFill>
                  <a:srgbClr val="374151"/>
                </a:solidFill>
                <a:effectLst/>
                <a:latin typeface="Söhne"/>
              </a:rPr>
              <a:t>Additionally, the ERP system could be integrated with the company's inventory management system, allowing for real-time access to inventory levels and product availability. This allows the company to provide more accurate delivery times and to handle backorder situations more effectively.</a:t>
            </a:r>
          </a:p>
          <a:p>
            <a:pPr algn="l"/>
            <a:r>
              <a:rPr lang="en-US" b="0" i="0" dirty="0">
                <a:solidFill>
                  <a:srgbClr val="374151"/>
                </a:solidFill>
                <a:effectLst/>
                <a:latin typeface="Söhne"/>
              </a:rPr>
              <a:t>The ERP system also has a self-service portal that allows customers to check their order status, track the delivery, and access the invoices. </a:t>
            </a:r>
          </a:p>
          <a:p>
            <a:pPr lvl="1"/>
            <a:r>
              <a:rPr lang="en-US" b="0" i="0" dirty="0">
                <a:solidFill>
                  <a:srgbClr val="374151"/>
                </a:solidFill>
                <a:effectLst/>
                <a:latin typeface="Söhne"/>
              </a:rPr>
              <a:t>This improves the customers' experience by providing them with real-time information and reducing the need for them to contact the company for updates.  More satisfaction ==&gt; More sales </a:t>
            </a:r>
            <a:r>
              <a:rPr lang="en-US" b="0" i="0" dirty="0">
                <a:solidFill>
                  <a:srgbClr val="374151"/>
                </a:solidFill>
                <a:effectLst/>
                <a:latin typeface="Söhne"/>
                <a:sym typeface="Wingdings" panose="05000000000000000000" pitchFamily="2" charset="2"/>
              </a:rPr>
              <a:t> trust</a:t>
            </a:r>
            <a:endParaRPr lang="en-US" b="0" i="0" dirty="0">
              <a:solidFill>
                <a:srgbClr val="374151"/>
              </a:solidFill>
              <a:effectLst/>
              <a:latin typeface="Söhne"/>
            </a:endParaRPr>
          </a:p>
          <a:p>
            <a:endParaRPr lang="en-US" dirty="0"/>
          </a:p>
        </p:txBody>
      </p:sp>
      <p:sp>
        <p:nvSpPr>
          <p:cNvPr id="4" name="TextBox 3">
            <a:extLst>
              <a:ext uri="{FF2B5EF4-FFF2-40B4-BE49-F238E27FC236}">
                <a16:creationId xmlns:a16="http://schemas.microsoft.com/office/drawing/2014/main" id="{C3EF45D1-170C-73C5-F30B-2712C6889246}"/>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137357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70025-73B6-3812-9079-3F76A6EAED57}"/>
              </a:ext>
            </a:extLst>
          </p:cNvPr>
          <p:cNvSpPr>
            <a:spLocks noGrp="1"/>
          </p:cNvSpPr>
          <p:nvPr>
            <p:ph type="title"/>
          </p:nvPr>
        </p:nvSpPr>
        <p:spPr>
          <a:xfrm>
            <a:off x="838200" y="-240931"/>
            <a:ext cx="10515600" cy="1325563"/>
          </a:xfrm>
        </p:spPr>
        <p:txBody>
          <a:bodyPr/>
          <a:lstStyle/>
          <a:p>
            <a:pPr algn="ctr"/>
            <a:r>
              <a:rPr lang="en-US" b="0" i="0" dirty="0">
                <a:solidFill>
                  <a:srgbClr val="374151"/>
                </a:solidFill>
                <a:effectLst/>
                <a:latin typeface="Söhne"/>
              </a:rPr>
              <a:t>Enhancing compliance (8 of 8)</a:t>
            </a:r>
            <a:endParaRPr lang="en-US" dirty="0"/>
          </a:p>
        </p:txBody>
      </p:sp>
      <p:sp>
        <p:nvSpPr>
          <p:cNvPr id="3" name="Content Placeholder 2">
            <a:extLst>
              <a:ext uri="{FF2B5EF4-FFF2-40B4-BE49-F238E27FC236}">
                <a16:creationId xmlns:a16="http://schemas.microsoft.com/office/drawing/2014/main" id="{4AB13B8A-7637-0B58-4ADF-9BF27564922E}"/>
              </a:ext>
            </a:extLst>
          </p:cNvPr>
          <p:cNvSpPr>
            <a:spLocks noGrp="1"/>
          </p:cNvSpPr>
          <p:nvPr>
            <p:ph idx="1"/>
          </p:nvPr>
        </p:nvSpPr>
        <p:spPr>
          <a:xfrm>
            <a:off x="45194" y="822775"/>
            <a:ext cx="12101611" cy="5912253"/>
          </a:xfrm>
        </p:spPr>
        <p:txBody>
          <a:bodyPr>
            <a:normAutofit lnSpcReduction="10000"/>
          </a:bodyPr>
          <a:lstStyle/>
          <a:p>
            <a:pPr algn="l"/>
            <a:r>
              <a:rPr lang="en-US" b="0" i="0" dirty="0">
                <a:solidFill>
                  <a:srgbClr val="374151"/>
                </a:solidFill>
                <a:effectLst/>
                <a:latin typeface="Söhne"/>
              </a:rPr>
              <a:t>An example of an ERP system enhancing compliance with regulatory and industry standards is a pharmaceutical company using an ERP system to manage their manufacturing and supply chain processes.</a:t>
            </a:r>
          </a:p>
          <a:p>
            <a:pPr algn="l"/>
            <a:r>
              <a:rPr lang="en-US" b="0" i="0" dirty="0">
                <a:solidFill>
                  <a:srgbClr val="374151"/>
                </a:solidFill>
                <a:effectLst/>
                <a:latin typeface="Söhne"/>
              </a:rPr>
              <a:t>The ERP system could be integrated with the company's quality management system, allowing for the automatic tracking and recording of all manufacturing processes, test results, and quality control measures. </a:t>
            </a:r>
          </a:p>
          <a:p>
            <a:pPr lvl="1"/>
            <a:r>
              <a:rPr lang="en-US" b="0" i="0" dirty="0">
                <a:solidFill>
                  <a:srgbClr val="374151"/>
                </a:solidFill>
                <a:effectLst/>
                <a:latin typeface="Söhne"/>
              </a:rPr>
              <a:t>This ensures that the company is meeting regulatory and industry standards for product quality and safety.</a:t>
            </a:r>
          </a:p>
          <a:p>
            <a:pPr algn="l"/>
            <a:r>
              <a:rPr lang="en-US" b="0" i="0" dirty="0">
                <a:solidFill>
                  <a:srgbClr val="374151"/>
                </a:solidFill>
                <a:effectLst/>
                <a:latin typeface="Söhne"/>
              </a:rPr>
              <a:t>Additionally, the ERP system could be integrated with the company's supply chain management system, allowing for the automatic tracking and recording of all supplier information, such as certifications, and compliance with industry standards.</a:t>
            </a:r>
          </a:p>
          <a:p>
            <a:pPr algn="l"/>
            <a:r>
              <a:rPr lang="en-US" b="0" i="0" dirty="0">
                <a:solidFill>
                  <a:srgbClr val="374151"/>
                </a:solidFill>
                <a:effectLst/>
                <a:latin typeface="Söhne"/>
              </a:rPr>
              <a:t>The ERP system also has built-in audit trails that allow the company to track changes made to the data, this allows the company to comply with the regulations that require maintaining records of the changes made to the data.</a:t>
            </a:r>
          </a:p>
          <a:p>
            <a:endParaRPr lang="en-US" b="0" i="0" dirty="0">
              <a:solidFill>
                <a:srgbClr val="374151"/>
              </a:solidFill>
              <a:effectLst/>
              <a:latin typeface="Söhne"/>
            </a:endParaRPr>
          </a:p>
          <a:p>
            <a:endParaRPr lang="en-US" dirty="0"/>
          </a:p>
        </p:txBody>
      </p:sp>
      <p:sp>
        <p:nvSpPr>
          <p:cNvPr id="4" name="TextBox 3">
            <a:extLst>
              <a:ext uri="{FF2B5EF4-FFF2-40B4-BE49-F238E27FC236}">
                <a16:creationId xmlns:a16="http://schemas.microsoft.com/office/drawing/2014/main" id="{9C5C5B46-7D19-2E15-40C8-BDE0E23792AA}"/>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Tree>
    <p:extLst>
      <p:ext uri="{BB962C8B-B14F-4D97-AF65-F5344CB8AC3E}">
        <p14:creationId xmlns:p14="http://schemas.microsoft.com/office/powerpoint/2010/main" val="806993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C916-199F-386F-274F-A9F84D71EDF6}"/>
              </a:ext>
            </a:extLst>
          </p:cNvPr>
          <p:cNvSpPr>
            <a:spLocks noGrp="1"/>
          </p:cNvSpPr>
          <p:nvPr>
            <p:ph type="title"/>
          </p:nvPr>
        </p:nvSpPr>
        <p:spPr>
          <a:xfrm>
            <a:off x="838200" y="106571"/>
            <a:ext cx="10515600" cy="1325563"/>
          </a:xfrm>
        </p:spPr>
        <p:txBody>
          <a:bodyPr/>
          <a:lstStyle/>
          <a:p>
            <a:pPr algn="ctr"/>
            <a:r>
              <a:rPr lang="en-US" dirty="0"/>
              <a:t>Online Transaction Processing and Analytical Processing OLTP &amp; OLAP</a:t>
            </a:r>
          </a:p>
        </p:txBody>
      </p:sp>
      <p:sp>
        <p:nvSpPr>
          <p:cNvPr id="3" name="Content Placeholder 2">
            <a:extLst>
              <a:ext uri="{FF2B5EF4-FFF2-40B4-BE49-F238E27FC236}">
                <a16:creationId xmlns:a16="http://schemas.microsoft.com/office/drawing/2014/main" id="{03DD51A3-CD47-7060-B195-D0DCEBE2EED3}"/>
              </a:ext>
            </a:extLst>
          </p:cNvPr>
          <p:cNvSpPr>
            <a:spLocks noGrp="1"/>
          </p:cNvSpPr>
          <p:nvPr>
            <p:ph idx="1"/>
          </p:nvPr>
        </p:nvSpPr>
        <p:spPr>
          <a:xfrm>
            <a:off x="1" y="1432134"/>
            <a:ext cx="11893506" cy="4905604"/>
          </a:xfrm>
        </p:spPr>
        <p:txBody>
          <a:bodyPr>
            <a:normAutofit/>
          </a:bodyPr>
          <a:lstStyle/>
          <a:p>
            <a:pPr algn="l"/>
            <a:r>
              <a:rPr lang="en-US" b="0" i="0" dirty="0">
                <a:solidFill>
                  <a:srgbClr val="374151"/>
                </a:solidFill>
                <a:effectLst/>
                <a:latin typeface="Söhne"/>
              </a:rPr>
              <a:t>ERP systems typically include both OLTP and OLAP functionality.</a:t>
            </a:r>
          </a:p>
          <a:p>
            <a:pPr algn="l"/>
            <a:r>
              <a:rPr lang="en-US" b="0" i="0" dirty="0">
                <a:solidFill>
                  <a:srgbClr val="374151"/>
                </a:solidFill>
                <a:effectLst/>
                <a:latin typeface="Söhne"/>
              </a:rPr>
              <a:t>OLTP is used in ERP systems to handle the day-to-day transactional-based requests, such as financial transactions, inventory management, and customer relationship management. </a:t>
            </a:r>
          </a:p>
          <a:p>
            <a:pPr lvl="1"/>
            <a:r>
              <a:rPr lang="en-US" b="0" i="0" dirty="0">
                <a:solidFill>
                  <a:srgbClr val="374151"/>
                </a:solidFill>
                <a:effectLst/>
                <a:latin typeface="Söhne"/>
              </a:rPr>
              <a:t>These requests involve inserting, updating, or retrieving small amounts of data from a database.</a:t>
            </a:r>
          </a:p>
          <a:p>
            <a:pPr algn="l"/>
            <a:r>
              <a:rPr lang="en-US" b="0" i="0" dirty="0">
                <a:solidFill>
                  <a:srgbClr val="374151"/>
                </a:solidFill>
                <a:effectLst/>
                <a:latin typeface="Söhne"/>
              </a:rPr>
              <a:t>OLAP, on the other hand, is used in ERP systems to provide real-time information and reporting on key performance indicators, such as financial statements, sales reports, and inventory levels.</a:t>
            </a:r>
          </a:p>
          <a:p>
            <a:pPr lvl="1"/>
            <a:r>
              <a:rPr lang="en-US" b="0" i="0" dirty="0">
                <a:solidFill>
                  <a:srgbClr val="374151"/>
                </a:solidFill>
                <a:effectLst/>
                <a:latin typeface="Söhne"/>
              </a:rPr>
              <a:t> OLAP systems are optimized for complex queries and data analysis, and store data in a denormalized format to make it easy to extract insights and perform data analysis.</a:t>
            </a:r>
          </a:p>
          <a:p>
            <a:endParaRPr lang="en-US" dirty="0"/>
          </a:p>
        </p:txBody>
      </p:sp>
      <p:sp>
        <p:nvSpPr>
          <p:cNvPr id="4" name="TextBox 3">
            <a:extLst>
              <a:ext uri="{FF2B5EF4-FFF2-40B4-BE49-F238E27FC236}">
                <a16:creationId xmlns:a16="http://schemas.microsoft.com/office/drawing/2014/main" id="{B00A8FC0-0353-8F45-BE4D-BD20F301387A}"/>
              </a:ext>
            </a:extLst>
          </p:cNvPr>
          <p:cNvSpPr txBox="1"/>
          <p:nvPr/>
        </p:nvSpPr>
        <p:spPr>
          <a:xfrm>
            <a:off x="5077044" y="6199057"/>
            <a:ext cx="2886323" cy="707886"/>
          </a:xfrm>
          <a:prstGeom prst="rect">
            <a:avLst/>
          </a:prstGeom>
          <a:noFill/>
        </p:spPr>
        <p:txBody>
          <a:bodyPr wrap="square" rtlCol="0">
            <a:spAutoFit/>
          </a:bodyPr>
          <a:lstStyle/>
          <a:p>
            <a:pPr algn="ctr"/>
            <a:r>
              <a:rPr lang="en-US" sz="2000" dirty="0">
                <a:solidFill>
                  <a:srgbClr val="FF0000"/>
                </a:solidFill>
              </a:rPr>
              <a:t>For more, visit:</a:t>
            </a:r>
          </a:p>
          <a:p>
            <a:pPr algn="ctr"/>
            <a:r>
              <a:rPr lang="en-US" sz="2000" dirty="0">
                <a:solidFill>
                  <a:srgbClr val="FF0000"/>
                </a:solidFill>
              </a:rPr>
              <a:t>www.farhatlectures.com</a:t>
            </a:r>
          </a:p>
        </p:txBody>
      </p:sp>
      <p:sp>
        <p:nvSpPr>
          <p:cNvPr id="5" name="Arrow: Right 4">
            <a:extLst>
              <a:ext uri="{FF2B5EF4-FFF2-40B4-BE49-F238E27FC236}">
                <a16:creationId xmlns:a16="http://schemas.microsoft.com/office/drawing/2014/main" id="{42146BAA-D85D-EC09-B8D5-64D7CC43A46F}"/>
              </a:ext>
            </a:extLst>
          </p:cNvPr>
          <p:cNvSpPr/>
          <p:nvPr/>
        </p:nvSpPr>
        <p:spPr>
          <a:xfrm>
            <a:off x="9062019" y="5808016"/>
            <a:ext cx="2579239" cy="8828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More About ERP</a:t>
            </a:r>
          </a:p>
        </p:txBody>
      </p:sp>
    </p:spTree>
    <p:extLst>
      <p:ext uri="{BB962C8B-B14F-4D97-AF65-F5344CB8AC3E}">
        <p14:creationId xmlns:p14="http://schemas.microsoft.com/office/powerpoint/2010/main" val="353716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B8DF2-0151-A880-C9C8-B530B8FDED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3A80F92-768E-7C99-50F9-17BD8FB897A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93165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1497</TotalTime>
  <Words>1929</Words>
  <Application>Microsoft Office PowerPoint</Application>
  <PresentationFormat>Widescreen</PresentationFormat>
  <Paragraphs>110</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Söhne</vt:lpstr>
      <vt:lpstr>source_sans_proregular</vt:lpstr>
      <vt:lpstr>Office Theme</vt:lpstr>
      <vt:lpstr>Enterprise Resource Planning (ERP)</vt:lpstr>
      <vt:lpstr>Components of ERP Systems</vt:lpstr>
      <vt:lpstr>Goals/benefits of ERP Systems</vt:lpstr>
      <vt:lpstr>Improving Efficiency and Productivity (1 of 8)</vt:lpstr>
      <vt:lpstr>Enhancing Decision-Making Capabilities (2 of 8)</vt:lpstr>
      <vt:lpstr>Improving Data Accuracy and Consistency (3 of 8)</vt:lpstr>
      <vt:lpstr>Reducing Operational Costs (4 of 8)</vt:lpstr>
      <vt:lpstr>Improving Visibility and Control (5 of 8)</vt:lpstr>
      <vt:lpstr>Facilitating Growth and Scalability (6 of 8)</vt:lpstr>
      <vt:lpstr>Improving Customer Service (7 of 8)</vt:lpstr>
      <vt:lpstr>Enhancing compliance (8 of 8)</vt:lpstr>
      <vt:lpstr>Online Transaction Processing and Analytical Processing OLTP &amp; OLAP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1</cp:revision>
  <dcterms:created xsi:type="dcterms:W3CDTF">2023-01-22T00:39:31Z</dcterms:created>
  <dcterms:modified xsi:type="dcterms:W3CDTF">2023-01-23T01:43:36Z</dcterms:modified>
</cp:coreProperties>
</file>