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7" r:id="rId2"/>
    <p:sldId id="748" r:id="rId3"/>
    <p:sldId id="749" r:id="rId4"/>
    <p:sldId id="750" r:id="rId5"/>
    <p:sldId id="751" r:id="rId6"/>
    <p:sldId id="752" r:id="rId7"/>
    <p:sldId id="75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C2E5-3A14-4247-B564-221AD0178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5819C-92C6-4D25-B99C-089552161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090E8-0F83-457B-AC65-6904E090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894C8-C3E7-4AB0-A48A-B19979ED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28691-286F-4777-A3BF-C11B039EA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38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1715-5C28-4411-ADAC-D1ED6EC3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9F36F-6EEA-4A20-8B60-B8C226155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7CF0C-C25F-48A9-AB57-B9D32DD7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18009-6BAA-42C1-A33C-FBE98CFD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5269-796C-4C89-B1AE-02B4611F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2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4A48-5DE2-4E65-8B31-F4F55BEC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3548D-4A1F-409B-892F-D5E168233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B5AA6-21AC-4DB8-AD0E-ABCC9E44F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4502-7BF7-47E2-A377-21C04225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F7FA-D450-4A87-9A60-3A0A4ADE4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40C91-7308-4ACB-9C78-525B2FFC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751AA-0BD2-4E46-B328-CD7925813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664A5-D47C-47EA-A7B8-85B15887D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380E-5B8D-438C-8F19-59366F71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C39BC-D0AB-4E1E-8DC6-5076B45D7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F52EA-8626-455F-BE74-301D2B9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4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42B32-C21A-4ED7-A7CB-F34DFD4C0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A6243-4562-4F86-B168-66E820767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ED552-B5BC-4EC1-B083-B03FC707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F8759-215A-45F7-B027-F607D21FF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3A77A5-B2E5-4374-9137-F92AE762D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9E40EC-4E04-43DE-9387-1031C0454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6C49ED-6B93-46EE-959B-3B6C2294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2279E8-832F-4B64-8279-0CED917D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8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C926-D131-4A57-A083-3B33B3D5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1643E1-A7BF-4CC8-A48E-ED0B00B1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AC5D0-0E0F-4D78-A581-51918F16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DEE69-E385-47BA-A1E2-8B6A4EFC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56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66CC2E-3AE6-4DF7-9081-852B8FC26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8E36D-1E10-4D58-8675-F1AD82611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3DC30-B9E4-40A6-A375-E198AEE74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6931-19A7-47DE-86B7-E8911140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3685D-E5AF-451F-80E4-F79C179D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03867-F6F5-41B0-8349-DAEDFFFEB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13CEC-1B4B-4168-BA80-D759EEF0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8D4BB-0228-4917-96C1-AB31F4DD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BA872-7048-4CED-A7BC-951BE7FF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2362-0A8C-42CF-8DB7-B3CE111F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7458E6-442A-430D-BEA4-6C8AACC46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BD5DE-BC16-4DBD-B4D5-793CFF0EE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C7D01-4D01-4164-B373-25BD530A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C0603-248B-43B2-B5B1-6E8223FD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34B57-CFFE-4D2C-842F-E5CF04C4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6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5DB8-8FBB-4502-A63B-AFD3214F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A84BD-B0E6-4354-80FC-E1D0E0D5D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ACD38-407F-45AB-AB9D-B273AF8E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90A14-6CC9-4BE5-852A-77B83A7E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114DC-B98B-4168-AEE7-EA6BF528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5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6C328-B7CA-4408-A8AE-4536CCF2E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A4A5B-41A4-49C3-AC89-4F2C8B4EA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13FEF-D1B7-4F93-A8FF-E2125D62A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B0067-0C80-4C6E-94FD-6713889A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BBE2C-D8F5-43CE-A067-0B83A8B3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6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7BC60-D016-40DA-8302-82B2B3F0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C20C4-4730-4D81-B1C6-3366D173A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37C62-85D5-474B-99A5-D51719F7D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89234-3C66-43F4-A5E3-28500389E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034D-2194-4222-B3D2-455AE4A9F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3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3034B-A54F-4935-9CB3-A2CF7ECC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66" y="-2823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Big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07A68-EF03-4C1B-A817-F322BEAF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6" y="745332"/>
            <a:ext cx="5949043" cy="58804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Big data is a term that describes any voluminous amount of data can be mined for potential information.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/>
              </a:rPr>
              <a:t>Structured data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(Traditionally)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highly organized into predefined groupings (columns and rows) </a:t>
            </a:r>
          </a:p>
          <a:p>
            <a:pPr lvl="2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relational databases or well formatted excel files. </a:t>
            </a:r>
          </a:p>
          <a:p>
            <a:pPr lvl="2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data can easily be sorted and searched by computer programs. </a:t>
            </a:r>
            <a:endParaRPr lang="en-US" dirty="0">
              <a:solidFill>
                <a:srgbClr val="000000"/>
              </a:solidFill>
              <a:latin typeface="Open Sans"/>
            </a:endParaRPr>
          </a:p>
          <a:p>
            <a:pPr lvl="3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Quarterly sales data by product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/>
              </a:rPr>
              <a:t>Unstructured data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Little or no predefined organizational structure. 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ack of organization which makes such data more difficult for computer programs to search, sort, and analyze. </a:t>
            </a:r>
          </a:p>
          <a:p>
            <a:pPr lvl="2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For example, social medial, audios, videos, and images are data types that are difficult for computer programs to analyze.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/>
              </a:rPr>
              <a:t>Semi-structured data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(hybrid)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highly organized as structured data but still have some identifying information that can be used for organization by computer programs.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Example: Comma-delimited files, CSV, files data can be converted and stored in relational databases for analysis.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XML and XBRL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marL="457200" lvl="1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information collected is converted from low-density data into high-density data (data that has value).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D0A2F6-44A6-43D4-AB8E-3D05DBEAD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5FF61-EE20-49AC-A717-072F22274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339" y="1188079"/>
            <a:ext cx="5724160" cy="394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5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6AABC-0D83-427E-95B4-E9889983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Business Intelligence (BI)</a:t>
            </a:r>
            <a:br>
              <a:rPr lang="en-US" b="0" i="0" dirty="0">
                <a:solidFill>
                  <a:srgbClr val="000000"/>
                </a:solidFill>
                <a:effectLst/>
                <a:latin typeface="Open San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D4B04-855F-4301-A639-C486CE68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1" y="1690688"/>
            <a:ext cx="5647792" cy="5103370"/>
          </a:xfrm>
        </p:spPr>
        <p:txBody>
          <a:bodyPr>
            <a:noAutofit/>
          </a:bodyPr>
          <a:lstStyle/>
          <a:p>
            <a:r>
              <a:rPr lang="en-US" sz="3000" b="0" i="0" dirty="0">
                <a:solidFill>
                  <a:srgbClr val="000000"/>
                </a:solidFill>
                <a:effectLst/>
                <a:latin typeface="Open Sans"/>
              </a:rPr>
              <a:t>Data are processed with analytic and algorithmic tools to reveal meaningful information.</a:t>
            </a:r>
          </a:p>
          <a:p>
            <a:pPr lvl="1"/>
            <a:r>
              <a:rPr lang="en-US" sz="3000" dirty="0">
                <a:solidFill>
                  <a:srgbClr val="000000"/>
                </a:solidFill>
                <a:latin typeface="Open Sans"/>
              </a:rPr>
              <a:t>Data visualization (using Tableau or Power BI) and presented for business decision making </a:t>
            </a:r>
          </a:p>
          <a:p>
            <a:pPr lvl="1"/>
            <a:r>
              <a:rPr lang="en-US" sz="3000" dirty="0">
                <a:solidFill>
                  <a:srgbClr val="000000"/>
                </a:solidFill>
                <a:latin typeface="Open Sans"/>
              </a:rPr>
              <a:t>Look for pattern, trend, business insights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769FA1-BEDA-4E43-86F8-74E04FF2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575" y="1910794"/>
            <a:ext cx="5897214" cy="406404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54F9C57-8CB5-44FE-902A-4A5819631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7545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ACE-17E2-4A75-90E4-C90C3CB8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4 Vs of Big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54C0-1259-45B6-B03F-2DA1195A7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000" dirty="0"/>
              <a:t>Volume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Variety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Velocity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000" dirty="0"/>
              <a:t>Veracity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68D3B62-C810-473A-BBF4-53FB46AE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934929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2DC84-3BED-4F54-B209-2A59AF56A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69" y="-72233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Volume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8DA1D-96B6-4917-8EE4-1391A0795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06" y="620486"/>
            <a:ext cx="12027294" cy="5617027"/>
          </a:xfrm>
        </p:spPr>
        <p:txBody>
          <a:bodyPr/>
          <a:lstStyle/>
          <a:p>
            <a:r>
              <a:rPr lang="en-US" dirty="0"/>
              <a:t>Extreme Amount of data captured over time and in real time.</a:t>
            </a:r>
          </a:p>
          <a:p>
            <a:pPr lvl="1"/>
            <a:r>
              <a:rPr lang="en-US" dirty="0"/>
              <a:t>Stores on farm servers</a:t>
            </a:r>
          </a:p>
          <a:p>
            <a:r>
              <a:rPr lang="en-US" dirty="0"/>
              <a:t>Internet of Thing (IoT) top source of that volume</a:t>
            </a:r>
          </a:p>
          <a:p>
            <a:pPr lvl="1"/>
            <a:r>
              <a:rPr lang="en-US" dirty="0"/>
              <a:t>Wearable devices</a:t>
            </a:r>
          </a:p>
          <a:p>
            <a:pPr lvl="2"/>
            <a:r>
              <a:rPr lang="en-US" dirty="0"/>
              <a:t>Human and animal</a:t>
            </a:r>
          </a:p>
          <a:p>
            <a:pPr lvl="1"/>
            <a:r>
              <a:rPr lang="en-US" dirty="0"/>
              <a:t>Digital machines</a:t>
            </a:r>
          </a:p>
          <a:p>
            <a:pPr lvl="1"/>
            <a:r>
              <a:rPr lang="en-US" dirty="0"/>
              <a:t>E-Commerce transactions</a:t>
            </a:r>
          </a:p>
          <a:p>
            <a:pPr lvl="2"/>
            <a:r>
              <a:rPr lang="en-US" dirty="0"/>
              <a:t>Buying/selling</a:t>
            </a:r>
          </a:p>
          <a:p>
            <a:pPr marL="457200" lvl="1" indent="0">
              <a:buNone/>
            </a:pPr>
            <a:r>
              <a:rPr lang="en-US" dirty="0"/>
              <a:t>The more data we have the better</a:t>
            </a:r>
          </a:p>
          <a:p>
            <a:pPr marL="457200" lvl="1" indent="0">
              <a:buNone/>
            </a:pPr>
            <a:r>
              <a:rPr lang="en-US" dirty="0"/>
              <a:t>Decision we can make in</a:t>
            </a:r>
          </a:p>
          <a:p>
            <a:pPr marL="457200" lvl="1" indent="0">
              <a:buNone/>
            </a:pPr>
            <a:r>
              <a:rPr lang="en-US" dirty="0"/>
              <a:t>acquiring and retaining clients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342E8-1C10-44BA-AF2F-9D8A5CB80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71" y="2149249"/>
            <a:ext cx="6644380" cy="44620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98B123-D87B-408A-8E41-B2A8AB4500A0}"/>
              </a:ext>
            </a:extLst>
          </p:cNvPr>
          <p:cNvSpPr/>
          <p:nvPr/>
        </p:nvSpPr>
        <p:spPr>
          <a:xfrm>
            <a:off x="8048171" y="5232400"/>
            <a:ext cx="3802743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Million Gigabytes 3.5 of NFLX videos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0824DA-96BF-4113-B5F2-B0B5E5DE8626}"/>
              </a:ext>
            </a:extLst>
          </p:cNvPr>
          <p:cNvSpPr/>
          <p:nvPr/>
        </p:nvSpPr>
        <p:spPr>
          <a:xfrm>
            <a:off x="8048171" y="5577983"/>
            <a:ext cx="3802743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Billion Gigabytes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F9556A-075E-4EDA-8D1B-BCFED3C5EC93}"/>
              </a:ext>
            </a:extLst>
          </p:cNvPr>
          <p:cNvSpPr/>
          <p:nvPr/>
        </p:nvSpPr>
        <p:spPr>
          <a:xfrm>
            <a:off x="8048170" y="5925118"/>
            <a:ext cx="3802743" cy="3531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 Trillion Gigabytes (web Traffic 3 x 2020)</a:t>
            </a:r>
          </a:p>
        </p:txBody>
      </p:sp>
    </p:spTree>
    <p:extLst>
      <p:ext uri="{BB962C8B-B14F-4D97-AF65-F5344CB8AC3E}">
        <p14:creationId xmlns:p14="http://schemas.microsoft.com/office/powerpoint/2010/main" val="399706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E8A5-E69C-48EA-B9D8-1788D390B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27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Velocity (speed)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FC6FA-F1F7-44A4-BA5D-12F1A883D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825" y="1041852"/>
            <a:ext cx="7620633" cy="5540376"/>
          </a:xfrm>
        </p:spPr>
        <p:txBody>
          <a:bodyPr>
            <a:normAutofit fontScale="62500" lnSpcReduction="20000"/>
          </a:bodyPr>
          <a:lstStyle/>
          <a:p>
            <a:r>
              <a:rPr lang="en-US" sz="5200" dirty="0"/>
              <a:t>How fast are we collecting and processing data.</a:t>
            </a:r>
          </a:p>
          <a:p>
            <a:pPr lvl="1"/>
            <a:r>
              <a:rPr lang="en-US" sz="5200" dirty="0"/>
              <a:t>GPS and advertising services (instantaneously)</a:t>
            </a:r>
          </a:p>
          <a:p>
            <a:pPr lvl="2"/>
            <a:r>
              <a:rPr lang="en-US" sz="5200" dirty="0"/>
              <a:t>Autonomous car</a:t>
            </a:r>
          </a:p>
          <a:p>
            <a:r>
              <a:rPr lang="en-US" sz="5200" dirty="0"/>
              <a:t>Requires multiple servers with strong computing power.</a:t>
            </a:r>
          </a:p>
          <a:p>
            <a:r>
              <a:rPr lang="en-US" sz="5200" dirty="0"/>
              <a:t>Cloud computing could an answer for some business</a:t>
            </a:r>
          </a:p>
          <a:p>
            <a:r>
              <a:rPr lang="en-US" sz="5200" dirty="0"/>
              <a:t>The faster the busines process the data the sooner we can offer customized product for the customers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16CD5-4F87-472A-AFC1-B70BE3D61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58" y="1160915"/>
            <a:ext cx="3690486" cy="5016048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ED65BD66-7284-49BF-A871-4C910279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188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117D-EBFA-471B-A494-E5CDE30C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Variety and Veracity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CA9C-98B4-4620-9C0D-D4A39C11D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314" y="162968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Wide Variety of file types</a:t>
            </a:r>
          </a:p>
          <a:p>
            <a:r>
              <a:rPr lang="en-US" dirty="0"/>
              <a:t>Structured</a:t>
            </a:r>
          </a:p>
          <a:p>
            <a:pPr lvl="1"/>
            <a:r>
              <a:rPr lang="en-US" dirty="0"/>
              <a:t>Maintained by Structure Query Language (SQL)</a:t>
            </a:r>
          </a:p>
          <a:p>
            <a:r>
              <a:rPr lang="en-US" dirty="0"/>
              <a:t>Unstructured (facilitated by advancement in technology)</a:t>
            </a:r>
          </a:p>
          <a:p>
            <a:pPr lvl="1"/>
            <a:r>
              <a:rPr lang="en-US" dirty="0"/>
              <a:t>Sensors, wearable devices, text, audio, images, video, easy pass, travel log,</a:t>
            </a:r>
          </a:p>
          <a:p>
            <a:pPr lvl="1"/>
            <a:r>
              <a:rPr lang="en-US" dirty="0"/>
              <a:t>Satellite images to study business traffic (investment or advertainments)</a:t>
            </a:r>
          </a:p>
          <a:p>
            <a:pPr lvl="1"/>
            <a:r>
              <a:rPr lang="en-US" dirty="0"/>
              <a:t>Purchase data from third parties</a:t>
            </a:r>
          </a:p>
          <a:p>
            <a:r>
              <a:rPr lang="en-US" u="sng" dirty="0"/>
              <a:t>Veracity:</a:t>
            </a:r>
          </a:p>
          <a:p>
            <a:pPr lvl="1"/>
            <a:r>
              <a:rPr lang="en-US" dirty="0"/>
              <a:t>Can I rely on this data?</a:t>
            </a:r>
          </a:p>
          <a:p>
            <a:pPr lvl="1"/>
            <a:r>
              <a:rPr lang="en-US" dirty="0"/>
              <a:t>Is it trustworthy</a:t>
            </a:r>
          </a:p>
          <a:p>
            <a:pPr lvl="1"/>
            <a:r>
              <a:rPr lang="en-US" dirty="0"/>
              <a:t>Is their any discrepancy? </a:t>
            </a:r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B1CFA17-D331-48DA-B33E-8146D4EC8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07161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571F39-7C94-42E8-ABAA-8DD44F87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Big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A4F87-63EC-4AB1-88EA-236C413C5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Benefits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6C82BE-E103-4823-A5EB-C47F92D1A9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Increases efficiency (traffic)</a:t>
            </a:r>
          </a:p>
          <a:p>
            <a:r>
              <a:rPr lang="en-US" dirty="0"/>
              <a:t>Help create customized experience for clients</a:t>
            </a:r>
          </a:p>
          <a:p>
            <a:r>
              <a:rPr lang="en-US" dirty="0"/>
              <a:t>Monitor your product throughout the supply chain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C6D0CB-9C6E-4318-9140-6DADDB4FE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Challenges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5575C9-77D1-43DE-993B-2A6D8C8C3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8948" y="2586556"/>
            <a:ext cx="5183188" cy="3684588"/>
          </a:xfrm>
        </p:spPr>
        <p:txBody>
          <a:bodyPr/>
          <a:lstStyle/>
          <a:p>
            <a:r>
              <a:rPr lang="en-US" dirty="0"/>
              <a:t>Privacy (</a:t>
            </a:r>
            <a:r>
              <a:rPr lang="en-US" dirty="0" err="1"/>
              <a:t>Hippa</a:t>
            </a:r>
            <a:r>
              <a:rPr lang="en-US" dirty="0"/>
              <a:t>)</a:t>
            </a:r>
          </a:p>
          <a:p>
            <a:r>
              <a:rPr lang="en-US" dirty="0"/>
              <a:t>Subject to theft on large scale</a:t>
            </a:r>
          </a:p>
          <a:p>
            <a:r>
              <a:rPr lang="en-US" dirty="0"/>
              <a:t>Encryption and protecting (cost)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A9C36CB6-585E-40FB-BED8-090D37248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4802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</TotalTime>
  <Words>541</Words>
  <Application>Microsoft Office PowerPoint</Application>
  <PresentationFormat>Widescreen</PresentationFormat>
  <Paragraphs>81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Open Sans</vt:lpstr>
      <vt:lpstr>Office Theme</vt:lpstr>
      <vt:lpstr>Big Data</vt:lpstr>
      <vt:lpstr>Business Intelligence (BI) </vt:lpstr>
      <vt:lpstr>The 4 Vs of Big Data</vt:lpstr>
      <vt:lpstr>Volume </vt:lpstr>
      <vt:lpstr>Velocity (speed)</vt:lpstr>
      <vt:lpstr>Variety and Veracity</vt:lpstr>
      <vt:lpstr>Big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23</cp:revision>
  <dcterms:created xsi:type="dcterms:W3CDTF">2021-02-17T19:56:04Z</dcterms:created>
  <dcterms:modified xsi:type="dcterms:W3CDTF">2021-11-25T17:19:12Z</dcterms:modified>
</cp:coreProperties>
</file>