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60" r:id="rId2"/>
    <p:sldId id="764" r:id="rId3"/>
    <p:sldId id="761" r:id="rId4"/>
    <p:sldId id="759" r:id="rId5"/>
    <p:sldId id="7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9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6C2E5-3A14-4247-B564-221AD0178A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35819C-92C6-4D25-B99C-0895521612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090E8-0F83-457B-AC65-6904E0907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894C8-C3E7-4AB0-A48A-B19979ED9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28691-286F-4777-A3BF-C11B039EA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838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11715-5C28-4411-ADAC-D1ED6EC35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9F36F-6EEA-4A20-8B60-B8C226155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7CF0C-C25F-48A9-AB57-B9D32DD79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18009-6BAA-42C1-A33C-FBE98CFD9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05269-796C-4C89-B1AE-02B4611F0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52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94A48-5DE2-4E65-8B31-F4F55BEC2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93548D-4A1F-409B-892F-D5E168233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B5AA6-21AC-4DB8-AD0E-ABCC9E44F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64502-7BF7-47E2-A377-21C04225D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6F7FA-D450-4A87-9A60-3A0A4ADE4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4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40C91-7308-4ACB-9C78-525B2FFC3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751AA-0BD2-4E46-B328-CD79258138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7664A5-D47C-47EA-A7B8-85B15887DE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F3380E-5B8D-438C-8F19-59366F71E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EC39BC-D0AB-4E1E-8DC6-5076B45D7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F52EA-8626-455F-BE74-301D2B92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742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42B32-C21A-4ED7-A7CB-F34DFD4C0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A6243-4562-4F86-B168-66E8207676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EED552-B5BC-4EC1-B083-B03FC7070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BF8759-215A-45F7-B027-F607D21FFB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3A77A5-B2E5-4374-9137-F92AE762D8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9E40EC-4E04-43DE-9387-1031C0454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6C49ED-6B93-46EE-959B-3B6C22948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2279E8-832F-4B64-8279-0CED917DA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185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4C926-D131-4A57-A083-3B33B3D50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1643E1-A7BF-4CC8-A48E-ED0B00B1A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2AC5D0-0E0F-4D78-A581-51918F16D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ADEE69-E385-47BA-A1E2-8B6A4EFC2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56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66CC2E-3AE6-4DF7-9081-852B8FC26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68E36D-1E10-4D58-8675-F1AD82611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D3DC30-B9E4-40A6-A375-E198AEE74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16931-19A7-47DE-86B7-E89111400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3685D-E5AF-451F-80E4-F79C179D3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03867-F6F5-41B0-8349-DAEDFFFEB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C13CEC-1B4B-4168-BA80-D759EEF06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D8D4BB-0228-4917-96C1-AB31F4DD1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2BA872-7048-4CED-A7BC-951BE7FF6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8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22362-0A8C-42CF-8DB7-B3CE111F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7458E6-442A-430D-BEA4-6C8AACC468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BD5DE-BC16-4DBD-B4D5-793CFF0EE6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7C7D01-4D01-4164-B373-25BD530A4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C0603-248B-43B2-B5B1-6E8223FD5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34B57-CFFE-4D2C-842F-E5CF04C47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769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65DB8-8FBB-4502-A63B-AFD3214F1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3A84BD-B0E6-4354-80FC-E1D0E0D5D1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ACD38-407F-45AB-AB9D-B273AF8E1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90A14-6CC9-4BE5-852A-77B83A7EB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4114DC-B98B-4168-AEE7-EA6BF5285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459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56C328-B7CA-4408-A8AE-4536CCF2EE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EA4A5B-41A4-49C3-AC89-4F2C8B4EA4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13FEF-D1B7-4F93-A8FF-E2125D62A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B0067-0C80-4C6E-94FD-6713889AE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BBE2C-D8F5-43CE-A067-0B83A8B3D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560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77BC60-D016-40DA-8302-82B2B3F09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C20C4-4730-4D81-B1C6-3366D173A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37C62-85D5-474B-99A5-D51719F7D5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36439-B132-426A-9073-43E47E78881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89234-3C66-43F4-A5E3-28500389E6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4034D-2194-4222-B3D2-455AE4A9FE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A1A7C-76EF-4333-AEF4-ED3FCA9A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3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A464C-269A-41F3-B7BB-EF9445869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4 Types of Data Analytics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29259-8487-46B6-89EE-563659A97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1) Descriptive analytics. </a:t>
            </a:r>
          </a:p>
          <a:p>
            <a:pPr lvl="1"/>
            <a:r>
              <a:rPr lang="en-US" dirty="0"/>
              <a:t>What is happened in the past or what is happening now (past)</a:t>
            </a:r>
          </a:p>
          <a:p>
            <a:pPr marL="0" indent="0">
              <a:buNone/>
            </a:pPr>
            <a:r>
              <a:rPr lang="en-US" dirty="0"/>
              <a:t>2) Diagnostics Analytics</a:t>
            </a:r>
          </a:p>
          <a:p>
            <a:pPr lvl="1"/>
            <a:r>
              <a:rPr lang="en-US" dirty="0"/>
              <a:t>Why did it happen (present)</a:t>
            </a:r>
            <a:endParaRPr lang="en-US" sz="800" b="0" i="0" dirty="0">
              <a:solidFill>
                <a:srgbClr val="000000"/>
              </a:solidFill>
              <a:effectLst/>
              <a:latin typeface="source_sans_proregular"/>
            </a:endParaRPr>
          </a:p>
          <a:p>
            <a:pPr marL="0" indent="0">
              <a:buNone/>
            </a:pPr>
            <a:r>
              <a:rPr lang="en-US" dirty="0"/>
              <a:t>3) Predictive Analytics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source_sans_proregular"/>
              </a:rPr>
              <a:t>What is likely to happen (future)</a:t>
            </a:r>
          </a:p>
          <a:p>
            <a:pPr marL="0" indent="0">
              <a:buNone/>
            </a:pPr>
            <a:r>
              <a:rPr lang="en-US" dirty="0"/>
              <a:t>4) Prescriptive Analytics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source_sans_proregular"/>
              </a:rPr>
              <a:t>What should we do (future)</a:t>
            </a:r>
          </a:p>
          <a:p>
            <a:pPr lvl="1"/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645C8AD-18EB-4D1A-B6F0-482A517E9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8902BF-23EE-41C4-BD14-B1DF7399D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0979" y="2845475"/>
            <a:ext cx="4740998" cy="325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0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8CA7D-DCF4-470F-B403-43D63981C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68" y="-25956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Descriptive analytics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03E03-A447-4346-ABA4-E880854C1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7" y="1382870"/>
            <a:ext cx="6252927" cy="4673897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Most basic and most used method.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It concentrates on reporting actual results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Open Sans"/>
              </a:rPr>
              <a:t>Change in profit margin from prior month</a:t>
            </a:r>
          </a:p>
          <a:p>
            <a:pPr lvl="1"/>
            <a:r>
              <a:rPr lang="en-US" dirty="0"/>
              <a:t>Mean, mode average  of data</a:t>
            </a:r>
          </a:p>
          <a:p>
            <a:pPr lvl="1"/>
            <a:r>
              <a:rPr lang="en-US" dirty="0"/>
              <a:t>Monthly sales report</a:t>
            </a:r>
          </a:p>
          <a:p>
            <a:r>
              <a:rPr lang="en-US" dirty="0"/>
              <a:t>Concerned with understanding what is happening by examining past data.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6CA54F9-11D0-4ADE-B892-C4188CE16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3DF165-EBBD-4616-90F5-6A4D46260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5944" y="1883541"/>
            <a:ext cx="5622768" cy="291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08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E766B-FD16-407E-9902-D9486D64F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91" y="-159976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math_proregular"/>
              </a:rPr>
              <a:t>Diagnostics Analytics</a:t>
            </a:r>
            <a:br>
              <a:rPr lang="en-US" b="1" i="0" dirty="0">
                <a:solidFill>
                  <a:srgbClr val="000000"/>
                </a:solidFill>
                <a:effectLst/>
                <a:latin typeface="math_proregular"/>
              </a:rPr>
            </a:br>
            <a:r>
              <a:rPr lang="en-US" sz="2000" b="1" i="0" dirty="0">
                <a:solidFill>
                  <a:srgbClr val="000000"/>
                </a:solidFill>
                <a:effectLst/>
                <a:latin typeface="math_proregular"/>
              </a:rPr>
              <a:t>Why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source_sans_proregular"/>
              </a:rPr>
              <a:t> did it happen?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5EA90-5490-4CB7-AAAF-B738FDC59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4498" y="1165587"/>
            <a:ext cx="4343400" cy="4845571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Detect correlations and pattern of interest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used to understand </a:t>
            </a:r>
            <a:r>
              <a:rPr lang="en-US" b="0" i="1" dirty="0">
                <a:solidFill>
                  <a:srgbClr val="000000"/>
                </a:solidFill>
                <a:effectLst/>
                <a:latin typeface="source_sans_proregular"/>
              </a:rPr>
              <a:t>why</a:t>
            </a: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 something happened.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 provides insight into the reason certain results occur 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	Why did the profit margin changed</a:t>
            </a:r>
          </a:p>
          <a:p>
            <a:pPr marL="457200" lvl="1" indent="0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	Explain the reason for change in revenue</a:t>
            </a: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B4FFD0-C0EC-41C3-B0ED-65F08EB84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666" y="1479838"/>
            <a:ext cx="6981825" cy="3676650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1E4AA35E-B9C6-4011-BBB7-F6F93D54A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59043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37D6E-A0F9-45C3-8A7A-6A2D410CD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0922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000000"/>
                </a:solidFill>
                <a:effectLst/>
                <a:latin typeface="math_proregular"/>
              </a:rPr>
              <a:t>Predictive Analytics</a:t>
            </a:r>
            <a:br>
              <a:rPr lang="en-US" b="1" i="0" dirty="0">
                <a:solidFill>
                  <a:srgbClr val="000000"/>
                </a:solidFill>
                <a:effectLst/>
                <a:latin typeface="math_proregular"/>
              </a:rPr>
            </a:br>
            <a:r>
              <a:rPr lang="en-US" sz="2000" b="1" i="0" dirty="0">
                <a:solidFill>
                  <a:srgbClr val="000000"/>
                </a:solidFill>
                <a:effectLst/>
                <a:latin typeface="math_proregular"/>
              </a:rPr>
              <a:t>What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source_sans_proregular"/>
              </a:rPr>
              <a:t> is likely to happen?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2CA08-13B0-4899-A159-E9F02439E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068" y="1174641"/>
            <a:ext cx="5914932" cy="4846104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Descriptive + Diagnostics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Predictive analytics (also called data mining) attempts to determine </a:t>
            </a:r>
            <a:r>
              <a:rPr lang="en-US" b="1" i="0" dirty="0">
                <a:solidFill>
                  <a:srgbClr val="000000"/>
                </a:solidFill>
                <a:effectLst/>
                <a:latin typeface="math_proregular"/>
              </a:rPr>
              <a:t>what</a:t>
            </a: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 is likely to occur. </a:t>
            </a:r>
          </a:p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source_sans_proregular"/>
              </a:rPr>
              <a:t>Identifies common attributes or patterns that may be used to identify similar activity</a:t>
            </a:r>
          </a:p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source_sans_proregular"/>
              </a:rPr>
              <a:t>	Predict COGS</a:t>
            </a:r>
          </a:p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source_sans_proregular"/>
              </a:rPr>
              <a:t>	Predict Raw material need</a:t>
            </a:r>
          </a:p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source_sans_proregular"/>
              </a:rPr>
              <a:t>R</a:t>
            </a: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elies on advanced statistical methods, such as regression, cluster analysis, and pattern matching.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Involves applying assumptions to data and predicting future results </a:t>
            </a:r>
          </a:p>
          <a:p>
            <a:pPr algn="l">
              <a:buFont typeface="+mj-lt"/>
              <a:buAutoNum type="arabicPeriod"/>
            </a:pPr>
            <a:endParaRPr lang="en-US" b="0" i="0" dirty="0">
              <a:solidFill>
                <a:srgbClr val="000000"/>
              </a:solidFill>
              <a:effectLst/>
              <a:latin typeface="source_sans_proregular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6993A1-0845-475F-9FF6-92A36D3D3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706106"/>
            <a:ext cx="5743575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35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19593-6297-4E70-82EB-BE5098B3A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i="0" dirty="0">
                <a:solidFill>
                  <a:srgbClr val="000000"/>
                </a:solidFill>
                <a:effectLst/>
                <a:latin typeface="math_proregular"/>
              </a:rPr>
              <a:t>Prescriptive Analytics</a:t>
            </a:r>
            <a:br>
              <a:rPr lang="en-US" b="1" i="0" dirty="0">
                <a:solidFill>
                  <a:srgbClr val="000000"/>
                </a:solidFill>
                <a:effectLst/>
                <a:latin typeface="math_proregular"/>
              </a:rPr>
            </a:br>
            <a:r>
              <a:rPr lang="en-US" sz="2200" b="1" i="0" dirty="0">
                <a:solidFill>
                  <a:srgbClr val="000000"/>
                </a:solidFill>
                <a:effectLst/>
                <a:latin typeface="math_proregular"/>
              </a:rPr>
              <a:t>How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source_sans_proregular"/>
              </a:rPr>
              <a:t> should we act?</a:t>
            </a:r>
            <a:endParaRPr lang="en-US" sz="2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99034-4743-4574-B1B6-CA6A11829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351" y="1563074"/>
            <a:ext cx="6938726" cy="5009741"/>
          </a:xfrm>
        </p:spPr>
        <p:txBody>
          <a:bodyPr>
            <a:normAutofit fontScale="77500" lnSpcReduction="20000"/>
          </a:bodyPr>
          <a:lstStyle/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Based on diagnostics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Recommends actions on previously observed actions</a:t>
            </a:r>
          </a:p>
          <a:p>
            <a:pPr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concentrates on what an organization needs to do in order for the predicted future results to actually occur</a:t>
            </a:r>
            <a:endParaRPr lang="en-US" b="0" i="0" dirty="0">
              <a:solidFill>
                <a:srgbClr val="000000"/>
              </a:solidFill>
              <a:effectLst/>
              <a:latin typeface="source_sans_proregular"/>
            </a:endParaRP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Prescriptive analytics applies 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advanced statistical methods 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machine learning and 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neural network analyses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Artificial Intelligence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For example, hotels set room prices using complex prescriptive models that consider hundreds of variables including  </a:t>
            </a:r>
            <a:r>
              <a:rPr lang="en-US" dirty="0">
                <a:solidFill>
                  <a:srgbClr val="000000"/>
                </a:solidFill>
                <a:latin typeface="source_sans_proregular"/>
              </a:rPr>
              <a:t>days, weekend, holidays, </a:t>
            </a: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 competition, amenities, customer rating, taxes, activities in the area, number of site visitation, number of click to check prices etc.</a:t>
            </a:r>
          </a:p>
          <a:p>
            <a:pPr algn="l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source_sans_proregular"/>
              </a:rPr>
              <a:t>Used by top executive or advanced analysts.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8B2622-95B6-4126-B958-F20DA27AE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9593" y="1690688"/>
            <a:ext cx="4262388" cy="3703386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F96AD1E1-0D60-4363-8519-36AAAECE5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45425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2586</TotalTime>
  <Words>368</Words>
  <Application>Microsoft Office PowerPoint</Application>
  <PresentationFormat>Widescreen</PresentationFormat>
  <Paragraphs>49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math_proregular</vt:lpstr>
      <vt:lpstr>Open Sans</vt:lpstr>
      <vt:lpstr>source_sans_proregular</vt:lpstr>
      <vt:lpstr>Office Theme</vt:lpstr>
      <vt:lpstr>4 Types of Data Analytics</vt:lpstr>
      <vt:lpstr>Descriptive analytics</vt:lpstr>
      <vt:lpstr>Diagnostics Analytics Why did it happen?</vt:lpstr>
      <vt:lpstr>Predictive Analytics What is likely to happen?</vt:lpstr>
      <vt:lpstr>Prescriptive Analytics How should we act?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23</cp:revision>
  <dcterms:created xsi:type="dcterms:W3CDTF">2021-02-17T19:56:04Z</dcterms:created>
  <dcterms:modified xsi:type="dcterms:W3CDTF">2021-11-25T17:20:22Z</dcterms:modified>
</cp:coreProperties>
</file>