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8" r:id="rId2"/>
    <p:sldId id="769" r:id="rId3"/>
    <p:sldId id="770" r:id="rId4"/>
    <p:sldId id="771" r:id="rId5"/>
    <p:sldId id="7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3C1D65-0927-4776-B9CD-DE0682629DA0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249C8FA-C0B5-4397-9FC2-B73FE2D7CA1C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2200" dirty="0"/>
            <a:t>SAS &amp;</a:t>
          </a:r>
        </a:p>
        <a:p>
          <a:r>
            <a:rPr lang="en-US" sz="2200" dirty="0"/>
            <a:t>PCAOB</a:t>
          </a:r>
        </a:p>
        <a:p>
          <a:r>
            <a:rPr lang="en-US" sz="2200" dirty="0"/>
            <a:t>Need to justify departure</a:t>
          </a:r>
        </a:p>
      </dgm:t>
    </dgm:pt>
    <dgm:pt modelId="{DC33C358-ED5C-44FA-B82C-B76AF776B5F7}" type="parTrans" cxnId="{56152B9E-FBC2-44CC-A825-11E767C3C3B6}">
      <dgm:prSet/>
      <dgm:spPr/>
      <dgm:t>
        <a:bodyPr/>
        <a:lstStyle/>
        <a:p>
          <a:endParaRPr lang="en-US"/>
        </a:p>
      </dgm:t>
    </dgm:pt>
    <dgm:pt modelId="{46C5BE25-0FAA-4C50-B311-943CEBE3E37C}" type="sibTrans" cxnId="{56152B9E-FBC2-44CC-A825-11E767C3C3B6}">
      <dgm:prSet/>
      <dgm:spPr/>
      <dgm:t>
        <a:bodyPr/>
        <a:lstStyle/>
        <a:p>
          <a:endParaRPr lang="en-US"/>
        </a:p>
      </dgm:t>
    </dgm:pt>
    <dgm:pt modelId="{835AF5B0-AA12-425B-89ED-FE994053F7F5}">
      <dgm:prSet phldrT="[Text]"/>
      <dgm:spPr>
        <a:solidFill>
          <a:srgbClr val="FFFF00"/>
        </a:solidFill>
      </dgm:spPr>
      <dgm:t>
        <a:bodyPr/>
        <a:lstStyle/>
        <a:p>
          <a:r>
            <a:rPr lang="en-US" dirty="0"/>
            <a:t>Interpretative Publications: Auditing interpretation of GAAS. Audit Guidance provided by AICPA Auding and Accounting Guides. AICPA SOP</a:t>
          </a:r>
        </a:p>
      </dgm:t>
    </dgm:pt>
    <dgm:pt modelId="{67329BB4-3165-4475-BE21-82FB4C127245}" type="parTrans" cxnId="{F91DD2C3-26F3-4518-89F9-3627DEB3EA8C}">
      <dgm:prSet/>
      <dgm:spPr/>
      <dgm:t>
        <a:bodyPr/>
        <a:lstStyle/>
        <a:p>
          <a:endParaRPr lang="en-US"/>
        </a:p>
      </dgm:t>
    </dgm:pt>
    <dgm:pt modelId="{8EF638F7-CE57-4AEB-AB4D-23B37A5EF3B4}" type="sibTrans" cxnId="{F91DD2C3-26F3-4518-89F9-3627DEB3EA8C}">
      <dgm:prSet/>
      <dgm:spPr/>
      <dgm:t>
        <a:bodyPr/>
        <a:lstStyle/>
        <a:p>
          <a:endParaRPr lang="en-US"/>
        </a:p>
      </dgm:t>
    </dgm:pt>
    <dgm:pt modelId="{7C1BDB5F-8D3B-400D-99F2-D63E2B29A583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Other Publications: Articles in the journal of accountancy, Articles in AICPA CPA letters, CPE material. textbooks. </a:t>
          </a:r>
          <a:r>
            <a:rPr lang="en-US" dirty="0" err="1"/>
            <a:t>etc</a:t>
          </a:r>
          <a:endParaRPr lang="en-US" dirty="0"/>
        </a:p>
      </dgm:t>
    </dgm:pt>
    <dgm:pt modelId="{E75AA098-0FD0-4EC8-B5C0-2ECCF95BB01F}" type="parTrans" cxnId="{922F0810-34C0-4F6C-93E6-7EF6B7126E74}">
      <dgm:prSet/>
      <dgm:spPr/>
      <dgm:t>
        <a:bodyPr/>
        <a:lstStyle/>
        <a:p>
          <a:endParaRPr lang="en-US"/>
        </a:p>
      </dgm:t>
    </dgm:pt>
    <dgm:pt modelId="{1988D7D1-343D-4101-BE5C-3F7CBF942BCD}" type="sibTrans" cxnId="{922F0810-34C0-4F6C-93E6-7EF6B7126E74}">
      <dgm:prSet/>
      <dgm:spPr/>
      <dgm:t>
        <a:bodyPr/>
        <a:lstStyle/>
        <a:p>
          <a:endParaRPr lang="en-US"/>
        </a:p>
      </dgm:t>
    </dgm:pt>
    <dgm:pt modelId="{132C1FBD-3604-445E-931A-DE0F2FF56386}" type="pres">
      <dgm:prSet presAssocID="{C03C1D65-0927-4776-B9CD-DE0682629DA0}" presName="Name0" presStyleCnt="0">
        <dgm:presLayoutVars>
          <dgm:dir/>
          <dgm:animLvl val="lvl"/>
          <dgm:resizeHandles val="exact"/>
        </dgm:presLayoutVars>
      </dgm:prSet>
      <dgm:spPr/>
    </dgm:pt>
    <dgm:pt modelId="{3E9213D2-894D-46BE-9800-62015B3E00CC}" type="pres">
      <dgm:prSet presAssocID="{C249C8FA-C0B5-4397-9FC2-B73FE2D7CA1C}" presName="Name8" presStyleCnt="0"/>
      <dgm:spPr/>
    </dgm:pt>
    <dgm:pt modelId="{677E2E36-92D2-4813-92BF-524C07EE8E4A}" type="pres">
      <dgm:prSet presAssocID="{C249C8FA-C0B5-4397-9FC2-B73FE2D7CA1C}" presName="level" presStyleLbl="node1" presStyleIdx="0" presStyleCnt="3" custLinFactNeighborX="-1221" custLinFactNeighborY="-119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14A3B3-8AB5-4BEB-90D2-9CDD4CED0B26}" type="pres">
      <dgm:prSet presAssocID="{C249C8FA-C0B5-4397-9FC2-B73FE2D7CA1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95FC2-B267-4A98-A794-BB025E89C295}" type="pres">
      <dgm:prSet presAssocID="{835AF5B0-AA12-425B-89ED-FE994053F7F5}" presName="Name8" presStyleCnt="0"/>
      <dgm:spPr/>
    </dgm:pt>
    <dgm:pt modelId="{BC5EB344-49EC-427A-BCB3-DBF5BD1C77BC}" type="pres">
      <dgm:prSet presAssocID="{835AF5B0-AA12-425B-89ED-FE994053F7F5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33849-77D5-4369-B3B1-1C3256D29918}" type="pres">
      <dgm:prSet presAssocID="{835AF5B0-AA12-425B-89ED-FE994053F7F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366792-1B2D-4B1B-8FA5-B228B0C653A3}" type="pres">
      <dgm:prSet presAssocID="{7C1BDB5F-8D3B-400D-99F2-D63E2B29A583}" presName="Name8" presStyleCnt="0"/>
      <dgm:spPr/>
    </dgm:pt>
    <dgm:pt modelId="{8CD9663E-B0AC-4B47-95E3-9BF3B8A6DE77}" type="pres">
      <dgm:prSet presAssocID="{7C1BDB5F-8D3B-400D-99F2-D63E2B29A583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D0A673-C5ED-4554-8B80-EEA64604AA6F}" type="pres">
      <dgm:prSet presAssocID="{7C1BDB5F-8D3B-400D-99F2-D63E2B29A58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311401-85F4-46CC-AA90-E575B7BDF42E}" type="presOf" srcId="{C03C1D65-0927-4776-B9CD-DE0682629DA0}" destId="{132C1FBD-3604-445E-931A-DE0F2FF56386}" srcOrd="0" destOrd="0" presId="urn:microsoft.com/office/officeart/2005/8/layout/pyramid1"/>
    <dgm:cxn modelId="{F91DD2C3-26F3-4518-89F9-3627DEB3EA8C}" srcId="{C03C1D65-0927-4776-B9CD-DE0682629DA0}" destId="{835AF5B0-AA12-425B-89ED-FE994053F7F5}" srcOrd="1" destOrd="0" parTransId="{67329BB4-3165-4475-BE21-82FB4C127245}" sibTransId="{8EF638F7-CE57-4AEB-AB4D-23B37A5EF3B4}"/>
    <dgm:cxn modelId="{F7242819-FD1A-467C-85DE-7C564152EF91}" type="presOf" srcId="{7C1BDB5F-8D3B-400D-99F2-D63E2B29A583}" destId="{8CD9663E-B0AC-4B47-95E3-9BF3B8A6DE77}" srcOrd="0" destOrd="0" presId="urn:microsoft.com/office/officeart/2005/8/layout/pyramid1"/>
    <dgm:cxn modelId="{922F0810-34C0-4F6C-93E6-7EF6B7126E74}" srcId="{C03C1D65-0927-4776-B9CD-DE0682629DA0}" destId="{7C1BDB5F-8D3B-400D-99F2-D63E2B29A583}" srcOrd="2" destOrd="0" parTransId="{E75AA098-0FD0-4EC8-B5C0-2ECCF95BB01F}" sibTransId="{1988D7D1-343D-4101-BE5C-3F7CBF942BCD}"/>
    <dgm:cxn modelId="{F3571839-CB69-44D7-8B20-49EB6147A9AF}" type="presOf" srcId="{835AF5B0-AA12-425B-89ED-FE994053F7F5}" destId="{60933849-77D5-4369-B3B1-1C3256D29918}" srcOrd="1" destOrd="0" presId="urn:microsoft.com/office/officeart/2005/8/layout/pyramid1"/>
    <dgm:cxn modelId="{56152B9E-FBC2-44CC-A825-11E767C3C3B6}" srcId="{C03C1D65-0927-4776-B9CD-DE0682629DA0}" destId="{C249C8FA-C0B5-4397-9FC2-B73FE2D7CA1C}" srcOrd="0" destOrd="0" parTransId="{DC33C358-ED5C-44FA-B82C-B76AF776B5F7}" sibTransId="{46C5BE25-0FAA-4C50-B311-943CEBE3E37C}"/>
    <dgm:cxn modelId="{2F18CA5E-A125-48E2-83F7-D821B68A67A7}" type="presOf" srcId="{C249C8FA-C0B5-4397-9FC2-B73FE2D7CA1C}" destId="{F414A3B3-8AB5-4BEB-90D2-9CDD4CED0B26}" srcOrd="1" destOrd="0" presId="urn:microsoft.com/office/officeart/2005/8/layout/pyramid1"/>
    <dgm:cxn modelId="{2F838DFF-09B3-49DB-A7DD-149AE334D7AB}" type="presOf" srcId="{7C1BDB5F-8D3B-400D-99F2-D63E2B29A583}" destId="{50D0A673-C5ED-4554-8B80-EEA64604AA6F}" srcOrd="1" destOrd="0" presId="urn:microsoft.com/office/officeart/2005/8/layout/pyramid1"/>
    <dgm:cxn modelId="{9467B0F2-7FFB-4F63-BDAE-47004D250849}" type="presOf" srcId="{C249C8FA-C0B5-4397-9FC2-B73FE2D7CA1C}" destId="{677E2E36-92D2-4813-92BF-524C07EE8E4A}" srcOrd="0" destOrd="0" presId="urn:microsoft.com/office/officeart/2005/8/layout/pyramid1"/>
    <dgm:cxn modelId="{94ED7D3E-E359-49D0-989D-4AD42F78393D}" type="presOf" srcId="{835AF5B0-AA12-425B-89ED-FE994053F7F5}" destId="{BC5EB344-49EC-427A-BCB3-DBF5BD1C77BC}" srcOrd="0" destOrd="0" presId="urn:microsoft.com/office/officeart/2005/8/layout/pyramid1"/>
    <dgm:cxn modelId="{925322BD-3B9A-41B0-B31E-6774ADA7A087}" type="presParOf" srcId="{132C1FBD-3604-445E-931A-DE0F2FF56386}" destId="{3E9213D2-894D-46BE-9800-62015B3E00CC}" srcOrd="0" destOrd="0" presId="urn:microsoft.com/office/officeart/2005/8/layout/pyramid1"/>
    <dgm:cxn modelId="{E1243FFD-EF20-44DF-ACDB-6339FDE2FAE9}" type="presParOf" srcId="{3E9213D2-894D-46BE-9800-62015B3E00CC}" destId="{677E2E36-92D2-4813-92BF-524C07EE8E4A}" srcOrd="0" destOrd="0" presId="urn:microsoft.com/office/officeart/2005/8/layout/pyramid1"/>
    <dgm:cxn modelId="{813803B7-7748-4F4C-B40C-3BDB62A5EC3A}" type="presParOf" srcId="{3E9213D2-894D-46BE-9800-62015B3E00CC}" destId="{F414A3B3-8AB5-4BEB-90D2-9CDD4CED0B26}" srcOrd="1" destOrd="0" presId="urn:microsoft.com/office/officeart/2005/8/layout/pyramid1"/>
    <dgm:cxn modelId="{FE5F3A26-0BDA-4B3C-A878-8C7BF1674B60}" type="presParOf" srcId="{132C1FBD-3604-445E-931A-DE0F2FF56386}" destId="{B1D95FC2-B267-4A98-A794-BB025E89C295}" srcOrd="1" destOrd="0" presId="urn:microsoft.com/office/officeart/2005/8/layout/pyramid1"/>
    <dgm:cxn modelId="{0FD7939A-0384-4579-9AE3-003BB6C05253}" type="presParOf" srcId="{B1D95FC2-B267-4A98-A794-BB025E89C295}" destId="{BC5EB344-49EC-427A-BCB3-DBF5BD1C77BC}" srcOrd="0" destOrd="0" presId="urn:microsoft.com/office/officeart/2005/8/layout/pyramid1"/>
    <dgm:cxn modelId="{5766C6CC-ECFA-4447-94EE-9400C95009DC}" type="presParOf" srcId="{B1D95FC2-B267-4A98-A794-BB025E89C295}" destId="{60933849-77D5-4369-B3B1-1C3256D29918}" srcOrd="1" destOrd="0" presId="urn:microsoft.com/office/officeart/2005/8/layout/pyramid1"/>
    <dgm:cxn modelId="{7DF65A56-F803-4688-B5DC-53D808FB795E}" type="presParOf" srcId="{132C1FBD-3604-445E-931A-DE0F2FF56386}" destId="{3C366792-1B2D-4B1B-8FA5-B228B0C653A3}" srcOrd="2" destOrd="0" presId="urn:microsoft.com/office/officeart/2005/8/layout/pyramid1"/>
    <dgm:cxn modelId="{1BE41D3D-011C-4455-8AD7-16231FBA2D85}" type="presParOf" srcId="{3C366792-1B2D-4B1B-8FA5-B228B0C653A3}" destId="{8CD9663E-B0AC-4B47-95E3-9BF3B8A6DE77}" srcOrd="0" destOrd="0" presId="urn:microsoft.com/office/officeart/2005/8/layout/pyramid1"/>
    <dgm:cxn modelId="{4CF54CE5-D416-4A0A-BEFA-B58DA1F354FF}" type="presParOf" srcId="{3C366792-1B2D-4B1B-8FA5-B228B0C653A3}" destId="{50D0A673-C5ED-4554-8B80-EEA64604AA6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7E2E36-92D2-4813-92BF-524C07EE8E4A}">
      <dsp:nvSpPr>
        <dsp:cNvPr id="0" name=""/>
        <dsp:cNvSpPr/>
      </dsp:nvSpPr>
      <dsp:spPr>
        <a:xfrm>
          <a:off x="3721348" y="0"/>
          <a:ext cx="3767347" cy="1926566"/>
        </a:xfrm>
        <a:prstGeom prst="trapezoid">
          <a:avLst>
            <a:gd name="adj" fmla="val 97774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SAS &amp;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PCAOB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Need to justify departure</a:t>
          </a:r>
        </a:p>
      </dsp:txBody>
      <dsp:txXfrm>
        <a:off x="3721348" y="0"/>
        <a:ext cx="3767347" cy="1926566"/>
      </dsp:txXfrm>
    </dsp:sp>
    <dsp:sp modelId="{BC5EB344-49EC-427A-BCB3-DBF5BD1C77BC}">
      <dsp:nvSpPr>
        <dsp:cNvPr id="0" name=""/>
        <dsp:cNvSpPr/>
      </dsp:nvSpPr>
      <dsp:spPr>
        <a:xfrm>
          <a:off x="1883673" y="1926566"/>
          <a:ext cx="7534695" cy="1926566"/>
        </a:xfrm>
        <a:prstGeom prst="trapezoid">
          <a:avLst>
            <a:gd name="adj" fmla="val 97774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Interpretative Publications: Auditing interpretation of GAAS. Audit Guidance provided by AICPA Auding and Accounting Guides. AICPA SOP</a:t>
          </a:r>
        </a:p>
      </dsp:txBody>
      <dsp:txXfrm>
        <a:off x="3202245" y="1926566"/>
        <a:ext cx="4897551" cy="1926566"/>
      </dsp:txXfrm>
    </dsp:sp>
    <dsp:sp modelId="{8CD9663E-B0AC-4B47-95E3-9BF3B8A6DE77}">
      <dsp:nvSpPr>
        <dsp:cNvPr id="0" name=""/>
        <dsp:cNvSpPr/>
      </dsp:nvSpPr>
      <dsp:spPr>
        <a:xfrm>
          <a:off x="0" y="3853132"/>
          <a:ext cx="11302043" cy="1926566"/>
        </a:xfrm>
        <a:prstGeom prst="trapezoid">
          <a:avLst>
            <a:gd name="adj" fmla="val 97774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/>
            <a:t>Other Publications: Articles in the journal of accountancy, Articles in AICPA CPA letters, CPE material. textbooks. </a:t>
          </a:r>
          <a:r>
            <a:rPr lang="en-US" sz="2600" kern="1200" dirty="0" err="1"/>
            <a:t>etc</a:t>
          </a:r>
          <a:endParaRPr lang="en-US" sz="2600" kern="1200" dirty="0"/>
        </a:p>
      </dsp:txBody>
      <dsp:txXfrm>
        <a:off x="1977857" y="3853132"/>
        <a:ext cx="7346327" cy="19265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3737E-93BD-46F3-9E94-1354DA675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EB79D-E737-4BA6-841D-A9BBB06DD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56CB9-9E4A-4496-A8C4-5F07415C7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27235-C98A-40D9-99AA-8CE50763E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F62AB-F1E1-4679-A59C-9532829E4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37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ABC1-003E-4031-B6CD-E470F533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C5747-C3AE-4A7C-906B-8211079E1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F2D33-993E-4FB0-B236-48E7D649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99778-AB38-4501-8619-B2B103623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633E9-70AA-4C9E-A20E-3534C3E8B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8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57742-151F-4F0A-8F32-57F7B924C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FB5E-E184-4B2D-B963-19A5E33A9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2F93D-11B5-45FF-9716-78EF598A5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0B164-762F-4BDF-8888-47885F31B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B8A98-B705-4AB2-83B8-A5329AA6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6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EF24-3AD6-4669-BDFF-67FF2AACC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73F66-3EB6-4383-BF79-610146B1DB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37BEA-0DB1-4624-B3C8-CE6F3FF9B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F9609-C2D8-44EE-9899-752C399F1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2F523-7328-480E-96A8-55977BC0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D6847-D266-4D9C-8DD0-5347962E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5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AE77-095F-4F8F-9D86-498272C8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80BB0-AEA2-49C4-8833-124B044F1E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3CAFB-37B0-4B42-8ADF-7CAFCBD80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6BE361-E46B-4F35-B95B-9FAEB3605A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14A3B-30B3-495D-B090-0E72A638ED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59B330-5006-4F2C-851D-DEBD2A4C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1158E6-8A8D-4C58-AC06-700A52407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0033A7-F222-41FD-AA42-E39C6D2C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50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1C80F-1810-4ABB-B189-04EBA3EA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0873D-24AF-4747-B176-A35766C9C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1BDCC-F9B9-4FA0-A8AE-0ED38F76F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A1D7A-6A52-4742-86BD-18D3ADD43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3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80BEC9-AF53-437E-8AB1-AC906E77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04618E-78B3-4B47-A157-3A5D17D5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BE1CB6-0D04-4A75-8D39-019D97AF6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1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BB76-DD07-4DDF-9272-4A153A96F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FDAC8-03E6-4412-8AED-16ABF917F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3BE08-8C0C-4522-8857-FB7CB527B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89590-6DDA-45F5-AA3F-1963B4C28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34AAB9-B2D9-468C-A164-203B1B486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0D6CA-81E6-4027-B3DC-96E2C515C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53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C6844-CAA4-49D4-B7F9-6D157D75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CF0F19-AF36-4B28-9C64-51642AB126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4C272-171A-41FE-A689-9E5E584CD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4D25F9-B5AE-42D9-A0E0-6B296368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516125-CD02-41A5-BA39-297FEC2D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DC8AD1-4301-4936-ABDB-BA2ADD7D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9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AAD87-F69A-4F27-8B92-378B1C321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86F44D-017F-42EC-9052-5FE2C152DA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4603A-DF84-405F-A873-2B25CE9CF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4FB27-40A3-4B87-A09E-860CCF56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DC59B-55E2-40BB-A638-DD26367E1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74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4D783F-90FA-49A7-9D68-FF25602399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831F0-A537-4A7C-A573-F706144B4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1BCD0-292D-48BE-A158-A505AA9E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4542E-C82D-4C3E-B32D-79923429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873D9-BE9E-4ECE-A398-63ADCFBB1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A3D4C8-CF96-4F67-B6C0-62568EF98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C6739D-2B9E-47C3-AD14-704BC5130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67461-528F-4DFB-B119-BE90B344F2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4173-6360-4B0A-A698-23B525F68EA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88301-F475-4576-B1CF-47EE02B380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F584F-525F-4AC9-8102-72BD9C492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A9164-A31C-43D2-A6A4-AF8882A25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595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AEDC6-5E9E-4B44-905D-C7603394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Standards and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009F8-9E1A-446D-9139-F5E1E1826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9" y="1564257"/>
            <a:ext cx="10749951" cy="4612706"/>
          </a:xfrm>
        </p:spPr>
        <p:txBody>
          <a:bodyPr/>
          <a:lstStyle/>
          <a:p>
            <a:r>
              <a:rPr lang="en-US" dirty="0"/>
              <a:t>Professional Standards: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Statements on Auditing Standards (SAS)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Public Company Accounting Oversight Board (PCAOB)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Generally Accepted Government Auditing Standards (GAGAS)</a:t>
            </a:r>
          </a:p>
          <a:p>
            <a:r>
              <a:rPr lang="en-US" dirty="0"/>
              <a:t>Engagements: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Statements on Standards for Attestation Engagements (SSAE)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Statements on Standards for Accounting and Review Services (SSARS)</a:t>
            </a:r>
          </a:p>
          <a:p>
            <a:r>
              <a:rPr lang="en-US" dirty="0"/>
              <a:t>Guidelines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Code of Professional Conduct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Statement on Quality Control Standards (SQCS)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D8FD307-A8A8-4507-9001-D7FBBD801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33353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F3B8A0-432F-4277-B356-DE489FFEA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-34224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Professional Standards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0A03DD-C086-4672-A028-09D3D4AE0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817" y="903170"/>
            <a:ext cx="3438914" cy="823912"/>
          </a:xfrm>
        </p:spPr>
        <p:txBody>
          <a:bodyPr/>
          <a:lstStyle/>
          <a:p>
            <a:pPr algn="ctr"/>
            <a:r>
              <a:rPr lang="en-US" dirty="0"/>
              <a:t>Statements on Auditing Standards (SAS)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DBAEC-F677-4014-A486-D789752BE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59" y="1673076"/>
            <a:ext cx="3531572" cy="49980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AICPA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Auditing Standards Board</a:t>
            </a:r>
          </a:p>
          <a:p>
            <a:r>
              <a:rPr lang="en-US" dirty="0"/>
              <a:t>Non-Issuers:  Private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Annual Reports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Review for interim Financial information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Letters to underwriters</a:t>
            </a:r>
          </a:p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5E935E-3E5E-4290-A6BC-C56632EE56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90120" y="943246"/>
            <a:ext cx="4211922" cy="823912"/>
          </a:xfrm>
        </p:spPr>
        <p:txBody>
          <a:bodyPr/>
          <a:lstStyle/>
          <a:p>
            <a:pPr algn="ctr"/>
            <a:r>
              <a:rPr lang="en-US" dirty="0"/>
              <a:t>Public Company Accounting Oversight Board (PCAOB)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7625A-3DE4-4FDF-830B-2166C3930D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620862" y="1734448"/>
            <a:ext cx="4211922" cy="32516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PCAOB</a:t>
            </a:r>
          </a:p>
          <a:p>
            <a:r>
              <a:rPr lang="en-US" dirty="0"/>
              <a:t>Auditing Standards: Public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Reviews of interim FS: Public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Letter to underwriters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Annual Reports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Special Reports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059829-9729-46F8-9AEF-2C96FD4C1770}"/>
              </a:ext>
            </a:extLst>
          </p:cNvPr>
          <p:cNvSpPr txBox="1"/>
          <p:nvPr/>
        </p:nvSpPr>
        <p:spPr>
          <a:xfrm>
            <a:off x="7902042" y="565080"/>
            <a:ext cx="43587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Generally</a:t>
            </a:r>
            <a:r>
              <a:rPr lang="en-US" dirty="0"/>
              <a:t> </a:t>
            </a:r>
            <a:r>
              <a:rPr lang="en-US" sz="2400" b="1" dirty="0"/>
              <a:t>Accepted Government Auditing Standards (GAGAS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A1A4B0-2333-486A-9F02-B92F9B7AE3A0}"/>
              </a:ext>
            </a:extLst>
          </p:cNvPr>
          <p:cNvSpPr txBox="1"/>
          <p:nvPr/>
        </p:nvSpPr>
        <p:spPr>
          <a:xfrm>
            <a:off x="8223849" y="1767158"/>
            <a:ext cx="37266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Governmental Accountability Office</a:t>
            </a:r>
          </a:p>
          <a:p>
            <a:r>
              <a:rPr lang="en-US" dirty="0"/>
              <a:t>Applies to: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Government Organizations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Governments Programs	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Entities that receive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government funds</a:t>
            </a:r>
          </a:p>
          <a:p>
            <a:r>
              <a:rPr lang="en-US" dirty="0"/>
              <a:t>Financial audits</a:t>
            </a:r>
          </a:p>
          <a:p>
            <a:r>
              <a:rPr lang="en-US" dirty="0"/>
              <a:t>Performance Audit</a:t>
            </a:r>
          </a:p>
          <a:p>
            <a:r>
              <a:rPr lang="en-US" dirty="0"/>
              <a:t>Program activities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D88D0792-D378-4B71-B729-69AABFB26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92623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C7505-A51B-446A-9F13-432CBE429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Engagements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1762F-364E-4458-B7F9-A1ADA4E4E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922703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Statements on Standards for Attestation Engagements (SSAE)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6E4A3-0870-428A-AEAE-5C37882FB2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AICPA</a:t>
            </a:r>
          </a:p>
          <a:p>
            <a:r>
              <a:rPr lang="en-US" dirty="0"/>
              <a:t>Guidance for attestation engagement</a:t>
            </a:r>
          </a:p>
          <a:p>
            <a:r>
              <a:rPr lang="en-US" dirty="0"/>
              <a:t>Applies to: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Examinations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Reviews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Agreed-upon procedure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Report on subject matter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D0E91-BA55-483D-866E-9C4F863F3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53692"/>
            <a:ext cx="5183188" cy="823912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/>
              <a:t>Statements on Standards for Accounting and Review Services (SSARS)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F91734-CE85-4F7E-B400-B987516F205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AICPA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Accounting Review and Service Committee</a:t>
            </a:r>
          </a:p>
          <a:p>
            <a:r>
              <a:rPr lang="en-US" dirty="0"/>
              <a:t>Unaudited Financial Statements</a:t>
            </a:r>
          </a:p>
          <a:p>
            <a:r>
              <a:rPr lang="en-US" dirty="0"/>
              <a:t>Unaudited financial information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Private</a:t>
            </a:r>
          </a:p>
          <a:p>
            <a:r>
              <a:rPr lang="en-US" dirty="0"/>
              <a:t>Applies: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Compilations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Reviews of historical FS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Pro forma FS:  Preparation or compilation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218FCF2A-CC25-4191-9CDF-E81821A90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54387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B013F-FD07-4C61-8ECC-FD7CF565C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Guidelines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6807F-9705-48D6-82D8-00BEB8D16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en-US" dirty="0"/>
              <a:t>Code of Professional Conduct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D4D92-BA55-4040-B5C7-F988B2762A4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AICPA</a:t>
            </a:r>
          </a:p>
          <a:p>
            <a:r>
              <a:rPr lang="en-US" dirty="0"/>
              <a:t>Professional guidance for behaviors for </a:t>
            </a:r>
            <a:r>
              <a:rPr lang="en-US" dirty="0">
                <a:highlight>
                  <a:srgbClr val="FFFF00"/>
                </a:highlight>
              </a:rPr>
              <a:t>AICPA members</a:t>
            </a:r>
          </a:p>
          <a:p>
            <a:r>
              <a:rPr lang="en-US" dirty="0"/>
              <a:t>Assurance to  the public that AICPA member are held to high standards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4FEB4-7447-4372-B17C-BD6D287079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Statements on </a:t>
            </a:r>
            <a:r>
              <a:rPr lang="en-US" dirty="0">
                <a:highlight>
                  <a:srgbClr val="FFFF00"/>
                </a:highlight>
              </a:rPr>
              <a:t>Quality Control </a:t>
            </a:r>
            <a:r>
              <a:rPr lang="en-US" dirty="0"/>
              <a:t>Standards (SQCS)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17AAA2-10EF-40F2-8000-5AB29C0E4F9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AICPA</a:t>
            </a:r>
          </a:p>
          <a:p>
            <a:r>
              <a:rPr lang="en-US" dirty="0"/>
              <a:t>Applies to </a:t>
            </a:r>
            <a:r>
              <a:rPr lang="en-US" dirty="0">
                <a:highlight>
                  <a:srgbClr val="FFFF00"/>
                </a:highlight>
              </a:rPr>
              <a:t>firms </a:t>
            </a:r>
            <a:r>
              <a:rPr lang="en-US" dirty="0"/>
              <a:t>rather than members</a:t>
            </a:r>
          </a:p>
          <a:p>
            <a:r>
              <a:rPr lang="en-US" dirty="0"/>
              <a:t>Provide CPA firms with quality control framework:</a:t>
            </a:r>
          </a:p>
          <a:p>
            <a:pPr lvl="1"/>
            <a:r>
              <a:rPr lang="en-US" dirty="0"/>
              <a:t>Policies</a:t>
            </a:r>
          </a:p>
          <a:p>
            <a:pPr lvl="1"/>
            <a:r>
              <a:rPr lang="en-US" dirty="0"/>
              <a:t>Procedures</a:t>
            </a:r>
          </a:p>
          <a:p>
            <a:pPr lvl="1"/>
            <a:r>
              <a:rPr lang="en-US" dirty="0"/>
              <a:t>Legal requirements</a:t>
            </a:r>
          </a:p>
          <a:p>
            <a:pPr lvl="1"/>
            <a:r>
              <a:rPr lang="en-US" dirty="0"/>
              <a:t>Regulatory requirements </a:t>
            </a:r>
          </a:p>
          <a:p>
            <a:pPr lvl="2"/>
            <a:r>
              <a:rPr lang="en-US" dirty="0"/>
              <a:t>When issuing reports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6495FA9F-908F-4052-AEC7-733DA3CA7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6522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A20FC8-9DEB-4AE3-8135-9A3E3121A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Hierarchy of Audit Guidance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F6D02D1-8B80-488A-8DD5-C6F4D0AE4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773429"/>
              </p:ext>
            </p:extLst>
          </p:nvPr>
        </p:nvGraphicFramePr>
        <p:xfrm>
          <a:off x="838200" y="747622"/>
          <a:ext cx="11302043" cy="5779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87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333</Words>
  <Application>Microsoft Office PowerPoint</Application>
  <PresentationFormat>Widescreen</PresentationFormat>
  <Paragraphs>83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MS PGothic</vt:lpstr>
      <vt:lpstr>Arial</vt:lpstr>
      <vt:lpstr>Calibri</vt:lpstr>
      <vt:lpstr>Calibri Light</vt:lpstr>
      <vt:lpstr>Comic Sans MS</vt:lpstr>
      <vt:lpstr>Wingdings</vt:lpstr>
      <vt:lpstr>Office Theme</vt:lpstr>
      <vt:lpstr>Standards and Guidelines</vt:lpstr>
      <vt:lpstr>Professional Standards</vt:lpstr>
      <vt:lpstr>Other Engagements</vt:lpstr>
      <vt:lpstr>Guidelines</vt:lpstr>
      <vt:lpstr>Hierarchy of Audit Guidance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User_Acer</cp:lastModifiedBy>
  <cp:revision>2</cp:revision>
  <dcterms:created xsi:type="dcterms:W3CDTF">2021-08-02T13:45:23Z</dcterms:created>
  <dcterms:modified xsi:type="dcterms:W3CDTF">2026-08-12T12:28:15Z</dcterms:modified>
</cp:coreProperties>
</file>