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</p:sldIdLst>
  <p:sldSz cx="12192000" cy="6858000"/>
  <p:notesSz cx="6858000" cy="9144000"/>
  <p:embeddedFontLst>
    <p:embeddedFont>
      <p:font typeface="Comic Sans MS" panose="030F0702030302020204" pitchFamily="66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7FFE16-0848-49AD-926C-8140BAEFF2C6}" v="517" dt="2024-12-04T01:35:36.2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1" y="49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777FFE16-0848-49AD-926C-8140BAEFF2C6}"/>
    <pc:docChg chg="undo custSel addSld delSld modSld">
      <pc:chgData name="mansour farhat" userId="bed7c5799dc45719" providerId="LiveId" clId="{777FFE16-0848-49AD-926C-8140BAEFF2C6}" dt="2024-12-04T01:35:36.199" v="666" actId="5793"/>
      <pc:docMkLst>
        <pc:docMk/>
      </pc:docMkLst>
      <pc:sldChg chg="modSp mod modAnim">
        <pc:chgData name="mansour farhat" userId="bed7c5799dc45719" providerId="LiveId" clId="{777FFE16-0848-49AD-926C-8140BAEFF2C6}" dt="2024-12-04T01:04:38.117" v="636" actId="1076"/>
        <pc:sldMkLst>
          <pc:docMk/>
          <pc:sldMk cId="3884503528" sldId="257"/>
        </pc:sldMkLst>
        <pc:spChg chg="mod">
          <ac:chgData name="mansour farhat" userId="bed7c5799dc45719" providerId="LiveId" clId="{777FFE16-0848-49AD-926C-8140BAEFF2C6}" dt="2024-12-04T01:04:38.117" v="636" actId="1076"/>
          <ac:spMkLst>
            <pc:docMk/>
            <pc:sldMk cId="3884503528" sldId="257"/>
            <ac:spMk id="5" creationId="{23273436-6C50-CCC7-78CD-07B47C27EA3C}"/>
          </ac:spMkLst>
        </pc:spChg>
        <pc:picChg chg="mod">
          <ac:chgData name="mansour farhat" userId="bed7c5799dc45719" providerId="LiveId" clId="{777FFE16-0848-49AD-926C-8140BAEFF2C6}" dt="2024-12-04T00:44:46.313" v="390" actId="1076"/>
          <ac:picMkLst>
            <pc:docMk/>
            <pc:sldMk cId="3884503528" sldId="257"/>
            <ac:picMk id="3" creationId="{6F4BCB57-71DF-1FBF-4A45-6CE86EBCB592}"/>
          </ac:picMkLst>
        </pc:picChg>
      </pc:sldChg>
      <pc:sldChg chg="addSp modSp mod modAnim">
        <pc:chgData name="mansour farhat" userId="bed7c5799dc45719" providerId="LiveId" clId="{777FFE16-0848-49AD-926C-8140BAEFF2C6}" dt="2024-12-04T00:37:33.367" v="222" actId="313"/>
        <pc:sldMkLst>
          <pc:docMk/>
          <pc:sldMk cId="2246377300" sldId="258"/>
        </pc:sldMkLst>
        <pc:spChg chg="mod">
          <ac:chgData name="mansour farhat" userId="bed7c5799dc45719" providerId="LiveId" clId="{777FFE16-0848-49AD-926C-8140BAEFF2C6}" dt="2024-12-04T00:35:07.078" v="90" actId="20577"/>
          <ac:spMkLst>
            <pc:docMk/>
            <pc:sldMk cId="2246377300" sldId="258"/>
            <ac:spMk id="2" creationId="{8337C89B-F2D7-CAE6-689B-BA24BDD60D07}"/>
          </ac:spMkLst>
        </pc:spChg>
        <pc:spChg chg="mod">
          <ac:chgData name="mansour farhat" userId="bed7c5799dc45719" providerId="LiveId" clId="{777FFE16-0848-49AD-926C-8140BAEFF2C6}" dt="2024-12-04T00:37:33.367" v="222" actId="313"/>
          <ac:spMkLst>
            <pc:docMk/>
            <pc:sldMk cId="2246377300" sldId="258"/>
            <ac:spMk id="3" creationId="{ED0F9AD8-0063-1A4F-6683-2E29BCA74FDD}"/>
          </ac:spMkLst>
        </pc:spChg>
        <pc:picChg chg="add mod">
          <ac:chgData name="mansour farhat" userId="bed7c5799dc45719" providerId="LiveId" clId="{777FFE16-0848-49AD-926C-8140BAEFF2C6}" dt="2024-12-04T00:35:39.293" v="112" actId="1076"/>
          <ac:picMkLst>
            <pc:docMk/>
            <pc:sldMk cId="2246377300" sldId="258"/>
            <ac:picMk id="7" creationId="{FC98154C-8CFF-F702-017E-AEC19CF82BFF}"/>
          </ac:picMkLst>
        </pc:picChg>
      </pc:sldChg>
      <pc:sldChg chg="modSp mod">
        <pc:chgData name="mansour farhat" userId="bed7c5799dc45719" providerId="LiveId" clId="{777FFE16-0848-49AD-926C-8140BAEFF2C6}" dt="2024-12-04T00:48:01.415" v="555" actId="20577"/>
        <pc:sldMkLst>
          <pc:docMk/>
          <pc:sldMk cId="4067497314" sldId="259"/>
        </pc:sldMkLst>
        <pc:spChg chg="mod">
          <ac:chgData name="mansour farhat" userId="bed7c5799dc45719" providerId="LiveId" clId="{777FFE16-0848-49AD-926C-8140BAEFF2C6}" dt="2024-12-04T00:48:01.415" v="555" actId="20577"/>
          <ac:spMkLst>
            <pc:docMk/>
            <pc:sldMk cId="4067497314" sldId="259"/>
            <ac:spMk id="3" creationId="{6521FB17-A74D-2EB7-98EB-F517B5F2B304}"/>
          </ac:spMkLst>
        </pc:spChg>
      </pc:sldChg>
      <pc:sldChg chg="addSp modSp mod chgLayout">
        <pc:chgData name="mansour farhat" userId="bed7c5799dc45719" providerId="LiveId" clId="{777FFE16-0848-49AD-926C-8140BAEFF2C6}" dt="2024-12-04T01:19:18.592" v="665" actId="122"/>
        <pc:sldMkLst>
          <pc:docMk/>
          <pc:sldMk cId="4001922374" sldId="260"/>
        </pc:sldMkLst>
        <pc:spChg chg="mod">
          <ac:chgData name="mansour farhat" userId="bed7c5799dc45719" providerId="LiveId" clId="{777FFE16-0848-49AD-926C-8140BAEFF2C6}" dt="2024-12-04T00:48:40.680" v="561" actId="1076"/>
          <ac:spMkLst>
            <pc:docMk/>
            <pc:sldMk cId="4001922374" sldId="260"/>
            <ac:spMk id="2" creationId="{85471343-0F00-3719-876B-E64F9D110EA4}"/>
          </ac:spMkLst>
        </pc:spChg>
        <pc:spChg chg="mod ord">
          <ac:chgData name="mansour farhat" userId="bed7c5799dc45719" providerId="LiveId" clId="{777FFE16-0848-49AD-926C-8140BAEFF2C6}" dt="2024-12-04T00:48:47.335" v="562" actId="700"/>
          <ac:spMkLst>
            <pc:docMk/>
            <pc:sldMk cId="4001922374" sldId="260"/>
            <ac:spMk id="3" creationId="{4600559A-99C1-0FD4-5F24-FC05D63F2596}"/>
          </ac:spMkLst>
        </pc:spChg>
        <pc:spChg chg="mod">
          <ac:chgData name="mansour farhat" userId="bed7c5799dc45719" providerId="LiveId" clId="{777FFE16-0848-49AD-926C-8140BAEFF2C6}" dt="2024-12-04T00:48:34.779" v="559" actId="1076"/>
          <ac:spMkLst>
            <pc:docMk/>
            <pc:sldMk cId="4001922374" sldId="260"/>
            <ac:spMk id="5" creationId="{45F19E5D-AB41-BD05-C59F-5C059B503D57}"/>
          </ac:spMkLst>
        </pc:spChg>
        <pc:spChg chg="mod">
          <ac:chgData name="mansour farhat" userId="bed7c5799dc45719" providerId="LiveId" clId="{777FFE16-0848-49AD-926C-8140BAEFF2C6}" dt="2024-12-04T00:48:31.916" v="558" actId="1076"/>
          <ac:spMkLst>
            <pc:docMk/>
            <pc:sldMk cId="4001922374" sldId="260"/>
            <ac:spMk id="7" creationId="{B0B72EAB-57D5-176C-08F7-00CEE8616F2E}"/>
          </ac:spMkLst>
        </pc:spChg>
        <pc:spChg chg="add mod ord">
          <ac:chgData name="mansour farhat" userId="bed7c5799dc45719" providerId="LiveId" clId="{777FFE16-0848-49AD-926C-8140BAEFF2C6}" dt="2024-12-04T01:19:18.592" v="665" actId="122"/>
          <ac:spMkLst>
            <pc:docMk/>
            <pc:sldMk cId="4001922374" sldId="260"/>
            <ac:spMk id="8" creationId="{D978E2A7-2CF3-D19E-5AE1-E00193819A54}"/>
          </ac:spMkLst>
        </pc:spChg>
        <pc:spChg chg="mod">
          <ac:chgData name="mansour farhat" userId="bed7c5799dc45719" providerId="LiveId" clId="{777FFE16-0848-49AD-926C-8140BAEFF2C6}" dt="2024-12-04T00:48:31.916" v="558" actId="1076"/>
          <ac:spMkLst>
            <pc:docMk/>
            <pc:sldMk cId="4001922374" sldId="260"/>
            <ac:spMk id="9" creationId="{156913AE-2721-665E-9386-636BCC3D5F63}"/>
          </ac:spMkLst>
        </pc:spChg>
        <pc:spChg chg="mod">
          <ac:chgData name="mansour farhat" userId="bed7c5799dc45719" providerId="LiveId" clId="{777FFE16-0848-49AD-926C-8140BAEFF2C6}" dt="2024-12-04T00:48:31.916" v="558" actId="1076"/>
          <ac:spMkLst>
            <pc:docMk/>
            <pc:sldMk cId="4001922374" sldId="260"/>
            <ac:spMk id="10" creationId="{65549BBE-345D-5F16-A934-C5F3FBB7B95B}"/>
          </ac:spMkLst>
        </pc:spChg>
        <pc:spChg chg="mod">
          <ac:chgData name="mansour farhat" userId="bed7c5799dc45719" providerId="LiveId" clId="{777FFE16-0848-49AD-926C-8140BAEFF2C6}" dt="2024-12-04T00:48:31.916" v="558" actId="1076"/>
          <ac:spMkLst>
            <pc:docMk/>
            <pc:sldMk cId="4001922374" sldId="260"/>
            <ac:spMk id="11" creationId="{AF131522-4C5C-C76F-3679-4718264B8C4F}"/>
          </ac:spMkLst>
        </pc:spChg>
        <pc:spChg chg="mod">
          <ac:chgData name="mansour farhat" userId="bed7c5799dc45719" providerId="LiveId" clId="{777FFE16-0848-49AD-926C-8140BAEFF2C6}" dt="2024-12-04T00:48:31.916" v="558" actId="1076"/>
          <ac:spMkLst>
            <pc:docMk/>
            <pc:sldMk cId="4001922374" sldId="260"/>
            <ac:spMk id="12" creationId="{E1B4E2FC-9EF0-53FC-838E-C401C3FC4FAF}"/>
          </ac:spMkLst>
        </pc:spChg>
        <pc:spChg chg="mod">
          <ac:chgData name="mansour farhat" userId="bed7c5799dc45719" providerId="LiveId" clId="{777FFE16-0848-49AD-926C-8140BAEFF2C6}" dt="2024-12-04T00:48:31.916" v="558" actId="1076"/>
          <ac:spMkLst>
            <pc:docMk/>
            <pc:sldMk cId="4001922374" sldId="260"/>
            <ac:spMk id="13" creationId="{C8519E2D-341D-F45C-292A-D9B5E7CEDB90}"/>
          </ac:spMkLst>
        </pc:spChg>
        <pc:graphicFrameChg chg="mod">
          <ac:chgData name="mansour farhat" userId="bed7c5799dc45719" providerId="LiveId" clId="{777FFE16-0848-49AD-926C-8140BAEFF2C6}" dt="2024-12-04T00:48:31.916" v="558" actId="1076"/>
          <ac:graphicFrameMkLst>
            <pc:docMk/>
            <pc:sldMk cId="4001922374" sldId="260"/>
            <ac:graphicFrameMk id="4" creationId="{643BEC4A-5A62-B81F-51E8-D26AEAD52AF8}"/>
          </ac:graphicFrameMkLst>
        </pc:graphicFrameChg>
        <pc:picChg chg="mod">
          <ac:chgData name="mansour farhat" userId="bed7c5799dc45719" providerId="LiveId" clId="{777FFE16-0848-49AD-926C-8140BAEFF2C6}" dt="2024-12-04T00:48:36.084" v="560" actId="1076"/>
          <ac:picMkLst>
            <pc:docMk/>
            <pc:sldMk cId="4001922374" sldId="260"/>
            <ac:picMk id="6" creationId="{08EB8E4B-189D-03AC-3437-2096F1D2866E}"/>
          </ac:picMkLst>
        </pc:picChg>
      </pc:sldChg>
      <pc:sldChg chg="addSp modSp mod">
        <pc:chgData name="mansour farhat" userId="bed7c5799dc45719" providerId="LiveId" clId="{777FFE16-0848-49AD-926C-8140BAEFF2C6}" dt="2024-12-04T00:50:40.647" v="591"/>
        <pc:sldMkLst>
          <pc:docMk/>
          <pc:sldMk cId="3714513896" sldId="261"/>
        </pc:sldMkLst>
        <pc:spChg chg="mod">
          <ac:chgData name="mansour farhat" userId="bed7c5799dc45719" providerId="LiveId" clId="{777FFE16-0848-49AD-926C-8140BAEFF2C6}" dt="2024-12-04T00:49:23.080" v="588" actId="20577"/>
          <ac:spMkLst>
            <pc:docMk/>
            <pc:sldMk cId="3714513896" sldId="261"/>
            <ac:spMk id="3" creationId="{C303A9D3-5F0A-5755-1D1D-09EB55C197BD}"/>
          </ac:spMkLst>
        </pc:spChg>
        <pc:spChg chg="add mod">
          <ac:chgData name="mansour farhat" userId="bed7c5799dc45719" providerId="LiveId" clId="{777FFE16-0848-49AD-926C-8140BAEFF2C6}" dt="2024-12-04T00:50:36.401" v="590" actId="1076"/>
          <ac:spMkLst>
            <pc:docMk/>
            <pc:sldMk cId="3714513896" sldId="261"/>
            <ac:spMk id="4" creationId="{561824C7-D076-9276-DE1F-70A8B9C949D2}"/>
          </ac:spMkLst>
        </pc:spChg>
        <pc:spChg chg="add mod">
          <ac:chgData name="mansour farhat" userId="bed7c5799dc45719" providerId="LiveId" clId="{777FFE16-0848-49AD-926C-8140BAEFF2C6}" dt="2024-12-04T00:50:40.647" v="591"/>
          <ac:spMkLst>
            <pc:docMk/>
            <pc:sldMk cId="3714513896" sldId="261"/>
            <ac:spMk id="5" creationId="{34409FE1-914F-2D14-B10D-7797D169C39A}"/>
          </ac:spMkLst>
        </pc:spChg>
        <pc:picChg chg="add mod">
          <ac:chgData name="mansour farhat" userId="bed7c5799dc45719" providerId="LiveId" clId="{777FFE16-0848-49AD-926C-8140BAEFF2C6}" dt="2024-12-04T00:50:40.647" v="591"/>
          <ac:picMkLst>
            <pc:docMk/>
            <pc:sldMk cId="3714513896" sldId="261"/>
            <ac:picMk id="6" creationId="{77B9A9FF-A985-BA45-60AE-048008A8D6F4}"/>
          </ac:picMkLst>
        </pc:picChg>
      </pc:sldChg>
      <pc:sldChg chg="addSp modSp new del mod modAnim">
        <pc:chgData name="mansour farhat" userId="bed7c5799dc45719" providerId="LiveId" clId="{777FFE16-0848-49AD-926C-8140BAEFF2C6}" dt="2024-12-04T01:02:16.161" v="634" actId="47"/>
        <pc:sldMkLst>
          <pc:docMk/>
          <pc:sldMk cId="3665635571" sldId="264"/>
        </pc:sldMkLst>
        <pc:spChg chg="mod">
          <ac:chgData name="mansour farhat" userId="bed7c5799dc45719" providerId="LiveId" clId="{777FFE16-0848-49AD-926C-8140BAEFF2C6}" dt="2024-12-04T00:42:30.332" v="320" actId="122"/>
          <ac:spMkLst>
            <pc:docMk/>
            <pc:sldMk cId="3665635571" sldId="264"/>
            <ac:spMk id="2" creationId="{99841517-8B3F-9CA4-90BE-A8B9B447240C}"/>
          </ac:spMkLst>
        </pc:spChg>
        <pc:spChg chg="mod">
          <ac:chgData name="mansour farhat" userId="bed7c5799dc45719" providerId="LiveId" clId="{777FFE16-0848-49AD-926C-8140BAEFF2C6}" dt="2024-12-04T00:43:24.654" v="340" actId="27636"/>
          <ac:spMkLst>
            <pc:docMk/>
            <pc:sldMk cId="3665635571" sldId="264"/>
            <ac:spMk id="3" creationId="{69995DC9-622F-39F0-6ECE-A53E9E49DB72}"/>
          </ac:spMkLst>
        </pc:spChg>
        <pc:spChg chg="add mod">
          <ac:chgData name="mansour farhat" userId="bed7c5799dc45719" providerId="LiveId" clId="{777FFE16-0848-49AD-926C-8140BAEFF2C6}" dt="2024-12-04T00:43:29.286" v="341"/>
          <ac:spMkLst>
            <pc:docMk/>
            <pc:sldMk cId="3665635571" sldId="264"/>
            <ac:spMk id="6" creationId="{E340A36C-1F73-1802-441F-318F9D9D7E7D}"/>
          </ac:spMkLst>
        </pc:spChg>
        <pc:picChg chg="add mod">
          <ac:chgData name="mansour farhat" userId="bed7c5799dc45719" providerId="LiveId" clId="{777FFE16-0848-49AD-926C-8140BAEFF2C6}" dt="2024-12-04T00:43:22.543" v="338" actId="1076"/>
          <ac:picMkLst>
            <pc:docMk/>
            <pc:sldMk cId="3665635571" sldId="264"/>
            <ac:picMk id="5" creationId="{756D3A3A-5059-5688-2583-887B77066316}"/>
          </ac:picMkLst>
        </pc:picChg>
        <pc:picChg chg="add mod">
          <ac:chgData name="mansour farhat" userId="bed7c5799dc45719" providerId="LiveId" clId="{777FFE16-0848-49AD-926C-8140BAEFF2C6}" dt="2024-12-04T00:43:29.286" v="341"/>
          <ac:picMkLst>
            <pc:docMk/>
            <pc:sldMk cId="3665635571" sldId="264"/>
            <ac:picMk id="7" creationId="{5E09FD1D-EFA4-3ABD-EAC8-F720345FA43D}"/>
          </ac:picMkLst>
        </pc:picChg>
      </pc:sldChg>
      <pc:sldChg chg="addSp modSp new mod modAnim">
        <pc:chgData name="mansour farhat" userId="bed7c5799dc45719" providerId="LiveId" clId="{777FFE16-0848-49AD-926C-8140BAEFF2C6}" dt="2024-12-04T01:35:36.199" v="666" actId="5793"/>
        <pc:sldMkLst>
          <pc:docMk/>
          <pc:sldMk cId="2654256680" sldId="265"/>
        </pc:sldMkLst>
        <pc:spChg chg="mod">
          <ac:chgData name="mansour farhat" userId="bed7c5799dc45719" providerId="LiveId" clId="{777FFE16-0848-49AD-926C-8140BAEFF2C6}" dt="2024-12-04T00:53:38.096" v="626" actId="1076"/>
          <ac:spMkLst>
            <pc:docMk/>
            <pc:sldMk cId="2654256680" sldId="265"/>
            <ac:spMk id="2" creationId="{93833862-F339-E420-7BD5-9410D8058524}"/>
          </ac:spMkLst>
        </pc:spChg>
        <pc:spChg chg="mod">
          <ac:chgData name="mansour farhat" userId="bed7c5799dc45719" providerId="LiveId" clId="{777FFE16-0848-49AD-926C-8140BAEFF2C6}" dt="2024-12-04T01:35:36.199" v="666" actId="5793"/>
          <ac:spMkLst>
            <pc:docMk/>
            <pc:sldMk cId="2654256680" sldId="265"/>
            <ac:spMk id="3" creationId="{295320E9-B0AB-4A3D-D660-2FBA3FB82505}"/>
          </ac:spMkLst>
        </pc:spChg>
        <pc:spChg chg="add mod">
          <ac:chgData name="mansour farhat" userId="bed7c5799dc45719" providerId="LiveId" clId="{777FFE16-0848-49AD-926C-8140BAEFF2C6}" dt="2024-12-04T00:53:33.111" v="623"/>
          <ac:spMkLst>
            <pc:docMk/>
            <pc:sldMk cId="2654256680" sldId="265"/>
            <ac:spMk id="4" creationId="{3FE3C928-06E1-E911-AB7F-D31EB44AC9C9}"/>
          </ac:spMkLst>
        </pc:spChg>
        <pc:picChg chg="add mod">
          <ac:chgData name="mansour farhat" userId="bed7c5799dc45719" providerId="LiveId" clId="{777FFE16-0848-49AD-926C-8140BAEFF2C6}" dt="2024-12-04T00:53:33.111" v="623"/>
          <ac:picMkLst>
            <pc:docMk/>
            <pc:sldMk cId="2654256680" sldId="265"/>
            <ac:picMk id="5" creationId="{7A7DC3DD-94A9-FF9A-27B6-92C5D437DC4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9A5C4-4223-2159-8D3C-422092B252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A3BEF1-21FF-82B3-19FC-1332A2B50E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7B6A5-3AB5-03B1-DA7A-3299B855E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6F2B5-3D00-4DEC-8099-E1D665553026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8D96E-F4FC-8ED1-E1D9-D5C5D175D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F4B698-7FB5-17E4-6367-1D1F8726C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1663-DD0D-45AB-BAAC-5FFDCC8D2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316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EE7BF-B0BD-001E-FD22-C0CB66779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C0F4C-B878-AD0D-3952-B95BB841E2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6FBE56-F50C-4258-EB10-49060B5BC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6F2B5-3D00-4DEC-8099-E1D665553026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1D0D3-C9CC-689C-DB33-E01A3A785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D4548-3F30-5DE3-5A89-C87336C8A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1663-DD0D-45AB-BAAC-5FFDCC8D2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974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3002B-4F8E-DAB6-A179-E17BD20D1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767D30-2D7C-8B80-6C0E-F77F94BF2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47610-4ACC-75DE-B9C9-DB890F840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6F2B5-3D00-4DEC-8099-E1D665553026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3E6C6-DFE9-E1F9-CF50-9300522A3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FE162-9000-3410-E6D1-9BE94EF9F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1663-DD0D-45AB-BAAC-5FFDCC8D2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247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4F911-B04C-D92D-19E1-D0392E0EE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4EEC1-FC88-02A9-4D4D-2E15031064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7043EB-AA88-E57B-F1F8-523CBA1199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A4EF2F-1666-CF42-3E2C-D53F112F8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6F2B5-3D00-4DEC-8099-E1D665553026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35B1C6-0EF8-0352-E22D-F51A6714C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4293A6-B952-4AD4-E642-C273FE66C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1663-DD0D-45AB-BAAC-5FFDCC8D2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340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B9F55-E034-6583-11FC-DA4694DFB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99B82-EB76-2496-F102-B4408A732C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A48F10-7431-2F26-7704-9BBB423006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7DC234-8D94-4B3C-1662-7BD16BF23E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830045-AC16-9B78-61DA-00288C3113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5B693-36A4-31A0-2B59-B5B4CDE57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6F2B5-3D00-4DEC-8099-E1D665553026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90F79D-6043-1762-0E55-9E8867B32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2F63B6-ED78-0E6C-AA22-0395B9C4B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1663-DD0D-45AB-BAAC-5FFDCC8D2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00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8B7BE-C8D5-2027-DC78-27A48F525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4E4FCA-2741-F932-5982-08A459C39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6F2B5-3D00-4DEC-8099-E1D665553026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FDF4BF-A700-9734-C002-A7AE992E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F85496-D5C4-82A0-B4A8-50593F5A7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1663-DD0D-45AB-BAAC-5FFDCC8D2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56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9821C6-C045-B6BA-FCD6-B61435B10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6F2B5-3D00-4DEC-8099-E1D665553026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A426ED-B5EE-21EA-7EF9-BC001D2BC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110468-FC35-9397-FE18-5D008A876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1663-DD0D-45AB-BAAC-5FFDCC8D2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293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2B771-1F29-FD02-94DE-6BC1D921A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1AF46-E415-26F2-2C66-410F336BA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DA750-6438-D2B6-3061-E86C93BAA3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F5E6B1-2D54-C283-FBC5-48A4C009B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6F2B5-3D00-4DEC-8099-E1D665553026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5BF7E3-8AB6-2BB3-CDC2-B6E2E9232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2DDB52-24B7-BE33-92F1-9616CFFF9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1663-DD0D-45AB-BAAC-5FFDCC8D2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100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79089-F31A-7552-20C5-961A42112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565220-A226-7139-5F17-8CDFB6462A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292AB-328F-28A9-6FDC-0CA5296C2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2C8F63-6919-5B20-D4A1-E2E184069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6F2B5-3D00-4DEC-8099-E1D665553026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4E259E-FFD6-BAD6-3C66-D6E3C491B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561FA-FCDD-3F84-27B3-69D33868C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1663-DD0D-45AB-BAAC-5FFDCC8D2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00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5F9D5-DFB5-02B7-B4B3-8E045362F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B28B3-9AF6-2EF4-B512-ACD95192E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9BBCF-EEB2-FE6E-936F-DDA3BF91C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6F2B5-3D00-4DEC-8099-E1D665553026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981AE-5E4B-56D0-9FEE-F04110D6A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2D8C7C-A993-4D90-93B8-5038B919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1663-DD0D-45AB-BAAC-5FFDCC8D2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2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C45C56-5980-1490-418C-62E4CE7163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A38C1A-B701-C1B1-F065-9E436C7565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D54030-3CDC-92F6-14DC-0342E3450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6F2B5-3D00-4DEC-8099-E1D665553026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1AD12E-B44B-3B5E-BEA9-109DBDAF4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967D4F-9D10-7C97-ED7B-4080C7BF8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B1663-DD0D-45AB-BAAC-5FFDCC8D2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32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07B7BE-3611-4535-DC74-D68AEF3A9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747CDE-0AF6-DA42-A45B-AF7D8F89ED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3426-4B87-3655-D1FD-91E392DA02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6F2B5-3D00-4DEC-8099-E1D665553026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A89F2-7D0F-8CDD-7DC2-46D191974C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CC41A3-947B-5EC1-81F1-135196D409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B1663-DD0D-45AB-BAAC-5FFDCC8D2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659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911BA1-434C-96AF-5609-420DCF740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004" y="-148855"/>
            <a:ext cx="10515600" cy="1070271"/>
          </a:xfrm>
        </p:spPr>
        <p:txBody>
          <a:bodyPr/>
          <a:lstStyle/>
          <a:p>
            <a:pPr algn="ctr"/>
            <a:r>
              <a:rPr lang="en-US" dirty="0"/>
              <a:t>Management Assertions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3273436-6C50-CCC7-78CD-07B47C27E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569" y="717879"/>
            <a:ext cx="7809614" cy="558084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/>
              <a:t>What management is claiming (</a:t>
            </a:r>
            <a:r>
              <a:rPr lang="en-US" sz="2800" b="1" dirty="0">
                <a:highlight>
                  <a:srgbClr val="FFFF00"/>
                </a:highlight>
              </a:rPr>
              <a:t>implicit</a:t>
            </a:r>
            <a:r>
              <a:rPr lang="en-US" sz="2800" b="1" dirty="0"/>
              <a:t>; figures are accurate or </a:t>
            </a:r>
            <a:r>
              <a:rPr lang="en-US" sz="2800" b="1" dirty="0">
                <a:highlight>
                  <a:srgbClr val="FFFF00"/>
                </a:highlight>
              </a:rPr>
              <a:t>explicit</a:t>
            </a:r>
            <a:r>
              <a:rPr lang="en-US" sz="2800" b="1" dirty="0"/>
              <a:t>; stated in the notes) about: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Financial transactions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Account balances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Disclosures </a:t>
            </a:r>
          </a:p>
          <a:p>
            <a:pPr marL="0" indent="0">
              <a:buNone/>
            </a:pPr>
            <a:r>
              <a:rPr lang="en-US" sz="2800" b="1" dirty="0"/>
              <a:t>in the financial statements.</a:t>
            </a:r>
          </a:p>
          <a:p>
            <a:pPr marL="0" indent="0" algn="ctr">
              <a:buNone/>
            </a:pPr>
            <a:r>
              <a:rPr lang="en-US" sz="2800" b="1" dirty="0"/>
              <a:t>	</a:t>
            </a:r>
            <a:r>
              <a:rPr lang="en-US" dirty="0"/>
              <a:t> </a:t>
            </a:r>
            <a:r>
              <a:rPr lang="en-US" sz="2600" dirty="0"/>
              <a:t>“Here’s what we believe about our transactions, account balances, and disclosures.”</a:t>
            </a:r>
            <a:endParaRPr lang="en-US" sz="2600" b="1" dirty="0"/>
          </a:p>
          <a:p>
            <a:r>
              <a:rPr lang="en-US" b="1" dirty="0"/>
              <a:t>Assertions are based on the financial reporting framework being used (U.S. or IFRS)</a:t>
            </a:r>
          </a:p>
          <a:p>
            <a:r>
              <a:rPr lang="en-US" sz="2800" b="1" dirty="0"/>
              <a:t>Auditors must have a good understanding of management assertions to perform quality audits.</a:t>
            </a:r>
          </a:p>
          <a:p>
            <a:pPr marL="365760" lvl="1" indent="0">
              <a:buNone/>
            </a:pPr>
            <a:r>
              <a:rPr lang="en-US" sz="2800" b="1" dirty="0"/>
              <a:t>Management assertions </a:t>
            </a:r>
            <a:r>
              <a:rPr lang="en-US" sz="2800" b="1" dirty="0">
                <a:sym typeface="Wingdings" panose="05000000000000000000" pitchFamily="2" charset="2"/>
              </a:rPr>
              <a:t> Write A</a:t>
            </a:r>
            <a:r>
              <a:rPr lang="en-US" sz="2800" b="1" dirty="0"/>
              <a:t>udit objectives </a:t>
            </a:r>
            <a:r>
              <a:rPr lang="en-US" sz="2800" b="1" dirty="0">
                <a:sym typeface="Wingdings" panose="05000000000000000000" pitchFamily="2" charset="2"/>
              </a:rPr>
              <a:t> Audit program (specific and general steps)</a:t>
            </a:r>
          </a:p>
          <a:p>
            <a:pPr marL="365760" lvl="1" indent="0">
              <a:buNone/>
            </a:pPr>
            <a:r>
              <a:rPr lang="en-US" sz="2800" b="1" dirty="0"/>
              <a:t>Attesting to management assertions!</a:t>
            </a:r>
          </a:p>
          <a:p>
            <a:endParaRPr lang="en-US" dirty="0"/>
          </a:p>
        </p:txBody>
      </p:sp>
      <p:sp>
        <p:nvSpPr>
          <p:cNvPr id="7" name="TextBox 23">
            <a:extLst>
              <a:ext uri="{FF2B5EF4-FFF2-40B4-BE49-F238E27FC236}">
                <a16:creationId xmlns:a16="http://schemas.microsoft.com/office/drawing/2014/main" id="{9E322944-91E4-193A-6F60-36B1613BF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0130" y="6298725"/>
            <a:ext cx="79771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96030F83-D233-BD2F-867A-91C3DFA96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723" y="6298726"/>
            <a:ext cx="3479300" cy="5592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4BCB57-71DF-1FBF-4A45-6CE86EBCB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9153" y="1152272"/>
            <a:ext cx="4674342" cy="455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50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7C89B-F2D7-CAE6-689B-BA24BDD60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14" y="-30603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PCAOB, AICPA and IAS Set of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F9AD8-0063-1A4F-6683-2E29BCA74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502" y="733648"/>
            <a:ext cx="8433391" cy="5518296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n-US" u="sng" dirty="0"/>
              <a:t>PCAOB (similar to AICPA):</a:t>
            </a:r>
            <a:r>
              <a:rPr lang="en-US" dirty="0"/>
              <a:t> </a:t>
            </a:r>
            <a:r>
              <a:rPr lang="en-US" sz="2800" b="1" dirty="0"/>
              <a:t>One set of assertions and five categories of management assertions </a:t>
            </a:r>
          </a:p>
          <a:p>
            <a:pPr marL="1017270" lvl="1" indent="-514350">
              <a:buFont typeface="+mj-lt"/>
              <a:buAutoNum type="arabicPeriod"/>
            </a:pPr>
            <a:r>
              <a:rPr lang="en-US" b="1" dirty="0"/>
              <a:t>Existence or occurrence</a:t>
            </a:r>
          </a:p>
          <a:p>
            <a:pPr marL="1017270" lvl="1" indent="-514350">
              <a:buFont typeface="+mj-lt"/>
              <a:buAutoNum type="arabicPeriod"/>
            </a:pPr>
            <a:r>
              <a:rPr lang="en-US" b="1" dirty="0"/>
              <a:t>Completeness</a:t>
            </a:r>
          </a:p>
          <a:p>
            <a:pPr marL="1017270" lvl="1" indent="-514350">
              <a:buFont typeface="+mj-lt"/>
              <a:buAutoNum type="arabicPeriod"/>
            </a:pPr>
            <a:r>
              <a:rPr lang="en-US" b="1" dirty="0"/>
              <a:t>Valuation or allocation</a:t>
            </a:r>
          </a:p>
          <a:p>
            <a:pPr marL="1017270" lvl="1" indent="-514350">
              <a:buFont typeface="+mj-lt"/>
              <a:buAutoNum type="arabicPeriod"/>
            </a:pPr>
            <a:r>
              <a:rPr lang="en-US" b="1" dirty="0"/>
              <a:t>Rights and obligations</a:t>
            </a:r>
          </a:p>
          <a:p>
            <a:pPr marL="1017270" lvl="1" indent="-514350">
              <a:buFont typeface="+mj-lt"/>
              <a:buAutoNum type="arabicPeriod"/>
            </a:pPr>
            <a:r>
              <a:rPr lang="en-US" b="1" dirty="0"/>
              <a:t>Presentation and disclosure</a:t>
            </a:r>
          </a:p>
          <a:p>
            <a:pPr marL="45720"/>
            <a:r>
              <a:rPr lang="en-US" sz="2800" b="1" u="sng" dirty="0"/>
              <a:t>AICPA and IAASB (basically the same)</a:t>
            </a:r>
            <a:r>
              <a:rPr lang="en-US" sz="2800" b="1" dirty="0"/>
              <a:t>standards describe three sets of assertions: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Classes of transactions and events (think I/S)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Account balances (think of B/S)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highlight>
                  <a:srgbClr val="FFFF00"/>
                </a:highlight>
              </a:rPr>
              <a:t>Presentation and disclosure (might be combine with 1 &amp; 2).</a:t>
            </a:r>
          </a:p>
          <a:p>
            <a:r>
              <a:rPr lang="en-US" b="1" dirty="0"/>
              <a:t>Terminology might differ a bit from your auditing textbook or course.</a:t>
            </a:r>
          </a:p>
          <a:p>
            <a:r>
              <a:rPr lang="en-US" b="1" dirty="0"/>
              <a:t>Focus on AICPA then map AICPA to PCAOB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76BE195-72A8-0C2A-7B29-660CB4D2F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0130" y="6298725"/>
            <a:ext cx="79771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0F41EA8A-B3D5-9691-CCCA-00131F57F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723" y="6298726"/>
            <a:ext cx="3479300" cy="5592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98154C-8CFF-F702-017E-AEC19CF82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2700" y="1118629"/>
            <a:ext cx="3479300" cy="429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7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6CB64-2F9A-195D-E63E-57BE39EB6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877" y="71562"/>
            <a:ext cx="10515600" cy="10491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AICPA Assertions about </a:t>
            </a:r>
            <a:r>
              <a:rPr lang="en-US" dirty="0">
                <a:highlight>
                  <a:srgbClr val="FFFF00"/>
                </a:highlight>
              </a:rPr>
              <a:t>Transactions</a:t>
            </a:r>
            <a:r>
              <a:rPr lang="en-US" dirty="0"/>
              <a:t>, Events, and Related Disclosures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1FB17-A74D-2EB7-98EB-F517B5F2B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20724"/>
            <a:ext cx="12120530" cy="52005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Management makes the following assertions related to </a:t>
            </a:r>
            <a:r>
              <a:rPr lang="en-US" dirty="0">
                <a:solidFill>
                  <a:srgbClr val="FF0000"/>
                </a:solidFill>
              </a:rPr>
              <a:t>income statement </a:t>
            </a:r>
            <a:r>
              <a:rPr lang="en-US" dirty="0"/>
              <a:t>transactions:</a:t>
            </a:r>
          </a:p>
          <a:p>
            <a:pPr marL="457200" lvl="1" indent="0">
              <a:buNone/>
            </a:pPr>
            <a:r>
              <a:rPr lang="en-US" sz="2800" dirty="0">
                <a:highlight>
                  <a:srgbClr val="FFFF00"/>
                </a:highlight>
              </a:rPr>
              <a:t>1) Occurrence</a:t>
            </a:r>
            <a:r>
              <a:rPr lang="en-US" sz="2800" dirty="0"/>
              <a:t>: Recorded transactions actually happened. 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 Did the sale take place/occur? Was is an actual sale to a real customer?3  Were the expenses incurred?</a:t>
            </a:r>
          </a:p>
          <a:p>
            <a:pPr marL="457200" lvl="1" indent="0">
              <a:buNone/>
            </a:pPr>
            <a:r>
              <a:rPr lang="en-US" sz="2800" dirty="0">
                <a:highlight>
                  <a:srgbClr val="FFFF00"/>
                </a:highlight>
              </a:rPr>
              <a:t>2) Completeness</a:t>
            </a:r>
            <a:r>
              <a:rPr lang="en-US" sz="2800" dirty="0"/>
              <a:t>—Transactions that actually happened are recorded (implicit). 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 Did we record all sales and expense transactions? Risk of hiding expenses</a:t>
            </a:r>
          </a:p>
          <a:p>
            <a:pPr marL="457200" lvl="1" indent="0">
              <a:buNone/>
            </a:pPr>
            <a:r>
              <a:rPr lang="en-US" sz="2800" dirty="0">
                <a:highlight>
                  <a:srgbClr val="FFFF00"/>
                </a:highlight>
              </a:rPr>
              <a:t>3) Accuracy $$: </a:t>
            </a:r>
            <a:r>
              <a:rPr lang="en-US" sz="2800" dirty="0"/>
              <a:t>Recorded transactions are stated at the correct amounts.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 Is the transaction recorded at the appropriate amount?  Measured correctly</a:t>
            </a:r>
          </a:p>
          <a:p>
            <a:pPr marL="457200" lvl="1" indent="0">
              <a:buNone/>
            </a:pPr>
            <a:r>
              <a:rPr lang="en-US" sz="2800" dirty="0">
                <a:highlight>
                  <a:srgbClr val="FFFF00"/>
                </a:highlight>
              </a:rPr>
              <a:t>4) Cutoff (timing): </a:t>
            </a:r>
            <a:r>
              <a:rPr lang="en-US" sz="2800" dirty="0"/>
              <a:t>Transactions are recorded on the correct dates.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 Was the transaction recorded in the proper period? No deferring or backdating of expenses or revenues.</a:t>
            </a:r>
          </a:p>
          <a:p>
            <a:pPr marL="457200" lvl="1" indent="0">
              <a:buNone/>
            </a:pPr>
            <a:r>
              <a:rPr lang="en-US" sz="2800" dirty="0">
                <a:highlight>
                  <a:srgbClr val="FFFF00"/>
                </a:highlight>
              </a:rPr>
              <a:t>5) Classification: </a:t>
            </a:r>
            <a:r>
              <a:rPr lang="en-US" sz="2800" dirty="0"/>
              <a:t>Transactions included in the client’s journals are properly classified.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 Did we use the proper debit and credit accounts?  R &amp; D versus repair expense</a:t>
            </a:r>
          </a:p>
          <a:p>
            <a:pPr marL="457200" lvl="1" indent="0">
              <a:buNone/>
            </a:pPr>
            <a:r>
              <a:rPr lang="en-US" sz="2800" dirty="0">
                <a:highlight>
                  <a:srgbClr val="FFFF00"/>
                </a:highlight>
              </a:rPr>
              <a:t> 6) Presentation: </a:t>
            </a:r>
            <a:r>
              <a:rPr lang="en-US" sz="2800" dirty="0"/>
              <a:t> Transactions and events are appropriately presented and described, and related disclosures are relevant and understandable.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Are transactions and events clearly described and disclosed?  Simple </a:t>
            </a:r>
            <a:r>
              <a:rPr lang="en-US" sz="2800" dirty="0" err="1"/>
              <a:t>english</a:t>
            </a:r>
            <a:endParaRPr lang="en-US" sz="2800" dirty="0">
              <a:highlight>
                <a:srgbClr val="FFFF00"/>
              </a:highlight>
            </a:endParaRP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12AA1C7-E7CA-F564-B40B-18CDBEC06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0130" y="6298725"/>
            <a:ext cx="79771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D4195473-1988-848B-B8D7-ACC499601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723" y="6298726"/>
            <a:ext cx="3479300" cy="55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497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978E2A7-2CF3-D19E-5AE1-E00193819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Transaction Related Assertions:  Sales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0559A-99C1-0FD4-5F24-FC05D63F2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0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</a:rPr>
              <a:t>The specific transaction-related objectives are tailored to the specific class of transactions being audited.</a:t>
            </a:r>
          </a:p>
          <a:p>
            <a:pPr marL="45720"/>
            <a:endParaRPr lang="en-US" sz="28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43BEC4A-5A62-B81F-51E8-D26AEAD52A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003567"/>
              </p:ext>
            </p:extLst>
          </p:nvPr>
        </p:nvGraphicFramePr>
        <p:xfrm>
          <a:off x="422923" y="1701972"/>
          <a:ext cx="10966894" cy="40482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3455">
                  <a:extLst>
                    <a:ext uri="{9D8B030D-6E8A-4147-A177-3AD203B41FA5}">
                      <a16:colId xmlns:a16="http://schemas.microsoft.com/office/drawing/2014/main" val="3096654935"/>
                    </a:ext>
                  </a:extLst>
                </a:gridCol>
                <a:gridCol w="8323439">
                  <a:extLst>
                    <a:ext uri="{9D8B030D-6E8A-4147-A177-3AD203B41FA5}">
                      <a16:colId xmlns:a16="http://schemas.microsoft.com/office/drawing/2014/main" val="2352579629"/>
                    </a:ext>
                  </a:extLst>
                </a:gridCol>
              </a:tblGrid>
              <a:tr h="120951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Management Assertions about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Specific Transaction-Related Audit Objectives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581210"/>
                  </a:ext>
                </a:extLst>
              </a:tr>
              <a:tr h="383282">
                <a:tc>
                  <a:txBody>
                    <a:bodyPr/>
                    <a:lstStyle/>
                    <a:p>
                      <a:r>
                        <a:rPr lang="en-US" dirty="0"/>
                        <a:t>Occurrence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Recorded sales are for shipments made to “real” customers.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583835"/>
                  </a:ext>
                </a:extLst>
              </a:tr>
              <a:tr h="661556">
                <a:tc>
                  <a:txBody>
                    <a:bodyPr/>
                    <a:lstStyle/>
                    <a:p>
                      <a:r>
                        <a:rPr lang="en-US" dirty="0"/>
                        <a:t>Completeness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All existing sales are recorded, and all related disclosures are included in financial statements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16227"/>
                  </a:ext>
                </a:extLst>
              </a:tr>
              <a:tr h="661556">
                <a:tc>
                  <a:txBody>
                    <a:bodyPr/>
                    <a:lstStyle/>
                    <a:p>
                      <a:r>
                        <a:rPr lang="en-US" dirty="0"/>
                        <a:t>Accuracy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Recorded sales are correctly billed and recorded and disclosures in the footnotes are accurately measured and described.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107909"/>
                  </a:ext>
                </a:extLst>
              </a:tr>
              <a:tr h="383282">
                <a:tc>
                  <a:txBody>
                    <a:bodyPr/>
                    <a:lstStyle/>
                    <a:p>
                      <a:r>
                        <a:rPr lang="en-US" dirty="0"/>
                        <a:t>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Sales transactions are properly classified: sales Vs rental Vs consulting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23138"/>
                  </a:ext>
                </a:extLst>
              </a:tr>
              <a:tr h="320875">
                <a:tc>
                  <a:txBody>
                    <a:bodyPr/>
                    <a:lstStyle/>
                    <a:p>
                      <a:r>
                        <a:rPr lang="en-US" dirty="0"/>
                        <a:t>Cutoff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Sales transactions are recorded in the proper period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682202"/>
                  </a:ext>
                </a:extLst>
              </a:tr>
              <a:tr h="383282">
                <a:tc>
                  <a:txBody>
                    <a:bodyPr/>
                    <a:lstStyle/>
                    <a:p>
                      <a:r>
                        <a:rPr lang="en-US" dirty="0"/>
                        <a:t>Presentation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Notes/disclosures are presentable, relevant and understandable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19800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5F19E5D-AB41-BD05-C59F-5C059B503D57}"/>
              </a:ext>
            </a:extLst>
          </p:cNvPr>
          <p:cNvSpPr txBox="1"/>
          <p:nvPr/>
        </p:nvSpPr>
        <p:spPr>
          <a:xfrm>
            <a:off x="635897" y="5891602"/>
            <a:ext cx="3444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Test all </a:t>
            </a:r>
            <a:r>
              <a:rPr lang="en-US" dirty="0">
                <a:sym typeface="Wingdings" panose="05000000000000000000" pitchFamily="2" charset="2"/>
              </a:rPr>
              <a:t> Fairly stated</a:t>
            </a:r>
            <a:endParaRPr lang="en-US" dirty="0"/>
          </a:p>
        </p:txBody>
      </p:sp>
      <p:sp>
        <p:nvSpPr>
          <p:cNvPr id="2" name="TextBox 23">
            <a:extLst>
              <a:ext uri="{FF2B5EF4-FFF2-40B4-BE49-F238E27FC236}">
                <a16:creationId xmlns:a16="http://schemas.microsoft.com/office/drawing/2014/main" id="{85471343-0F00-3719-876B-E64F9D110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4837" y="6250239"/>
            <a:ext cx="79771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8EB8E4B-189D-03AC-3437-2096F1D28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923" y="6234641"/>
            <a:ext cx="3479300" cy="559274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0B72EAB-57D5-176C-08F7-00CEE8616F2E}"/>
              </a:ext>
            </a:extLst>
          </p:cNvPr>
          <p:cNvSpPr/>
          <p:nvPr/>
        </p:nvSpPr>
        <p:spPr>
          <a:xfrm>
            <a:off x="495805" y="2958378"/>
            <a:ext cx="10808951" cy="41467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56913AE-2721-665E-9386-636BCC3D5F63}"/>
              </a:ext>
            </a:extLst>
          </p:cNvPr>
          <p:cNvSpPr/>
          <p:nvPr/>
        </p:nvSpPr>
        <p:spPr>
          <a:xfrm>
            <a:off x="495804" y="3400320"/>
            <a:ext cx="10808951" cy="41467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5549BBE-345D-5F16-A934-C5F3FBB7B95B}"/>
              </a:ext>
            </a:extLst>
          </p:cNvPr>
          <p:cNvSpPr/>
          <p:nvPr/>
        </p:nvSpPr>
        <p:spPr>
          <a:xfrm>
            <a:off x="495804" y="4025178"/>
            <a:ext cx="10808951" cy="53663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F131522-4C5C-C76F-3679-4718264B8C4F}"/>
              </a:ext>
            </a:extLst>
          </p:cNvPr>
          <p:cNvSpPr/>
          <p:nvPr/>
        </p:nvSpPr>
        <p:spPr>
          <a:xfrm>
            <a:off x="541880" y="4656726"/>
            <a:ext cx="10808951" cy="31443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1B4E2FC-9EF0-53FC-838E-C401C3FC4FAF}"/>
              </a:ext>
            </a:extLst>
          </p:cNvPr>
          <p:cNvSpPr/>
          <p:nvPr/>
        </p:nvSpPr>
        <p:spPr>
          <a:xfrm>
            <a:off x="520613" y="5046246"/>
            <a:ext cx="10808951" cy="31443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8519E2D-341D-F45C-292A-D9B5E7CEDB90}"/>
              </a:ext>
            </a:extLst>
          </p:cNvPr>
          <p:cNvSpPr/>
          <p:nvPr/>
        </p:nvSpPr>
        <p:spPr>
          <a:xfrm>
            <a:off x="520613" y="5435766"/>
            <a:ext cx="10808951" cy="31443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92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AE853-DD16-F402-E98B-F0CC6187B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991" y="79514"/>
            <a:ext cx="11456581" cy="101443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AICPA Assertions about </a:t>
            </a:r>
            <a:r>
              <a:rPr lang="en-US" dirty="0">
                <a:highlight>
                  <a:srgbClr val="FFFF00"/>
                </a:highlight>
              </a:rPr>
              <a:t>Account Balances </a:t>
            </a:r>
            <a:r>
              <a:rPr lang="en-US" dirty="0"/>
              <a:t>and Related Disclosures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3A9D3-5F0A-5755-1D1D-09EB55C19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856" y="1093950"/>
            <a:ext cx="11889420" cy="535375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Management makes the following assertions related to </a:t>
            </a:r>
            <a:r>
              <a:rPr lang="en-US" dirty="0">
                <a:solidFill>
                  <a:srgbClr val="FF0000"/>
                </a:solidFill>
              </a:rPr>
              <a:t>assets, liabilities and equity </a:t>
            </a:r>
            <a:r>
              <a:rPr lang="en-US" dirty="0"/>
              <a:t>accounts:</a:t>
            </a:r>
          </a:p>
          <a:p>
            <a:pPr marL="457200" lvl="1" indent="0">
              <a:buNone/>
            </a:pPr>
            <a:r>
              <a:rPr lang="en-US" sz="2800" dirty="0">
                <a:highlight>
                  <a:srgbClr val="FFFF00"/>
                </a:highlight>
              </a:rPr>
              <a:t>1) Existence: </a:t>
            </a:r>
            <a:r>
              <a:rPr lang="en-US" sz="2800" dirty="0"/>
              <a:t>(not occurrence)—Amounts included exist. 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900" dirty="0"/>
              <a:t>Do the recorded assets such as buildings, trucks, or equipment physically exist? Do the recorded liabilities actually exist?</a:t>
            </a:r>
          </a:p>
          <a:p>
            <a:pPr marL="457200" lvl="1" indent="0">
              <a:buNone/>
            </a:pPr>
            <a:r>
              <a:rPr lang="en-US" sz="2800" dirty="0">
                <a:highlight>
                  <a:srgbClr val="FFFF00"/>
                </a:highlight>
              </a:rPr>
              <a:t>2) Completeness: All e</a:t>
            </a:r>
            <a:r>
              <a:rPr lang="en-US" sz="2800" dirty="0"/>
              <a:t>xisting balances are included. 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900" dirty="0"/>
              <a:t>Are all the entity’s assets accounted for? Are there </a:t>
            </a:r>
            <a:r>
              <a:rPr lang="en-US" sz="2900" dirty="0">
                <a:highlight>
                  <a:srgbClr val="FFFF00"/>
                </a:highlight>
              </a:rPr>
              <a:t>unrecorded liabilities </a:t>
            </a:r>
            <a:r>
              <a:rPr lang="en-US" sz="2900" dirty="0"/>
              <a:t>or hidden debts?</a:t>
            </a:r>
          </a:p>
          <a:p>
            <a:pPr marL="457200" lvl="1" indent="0">
              <a:buNone/>
            </a:pPr>
            <a:r>
              <a:rPr lang="en-US" sz="2800" dirty="0">
                <a:highlight>
                  <a:srgbClr val="FFFF00"/>
                </a:highlight>
              </a:rPr>
              <a:t>3) Accuracy, Valuation, and Allocation: </a:t>
            </a:r>
            <a:r>
              <a:rPr lang="en-US" sz="2800" dirty="0"/>
              <a:t> Balances are stated at the correct amounts and any resulting valuation or allocation adjustments are appropriately recorded and disclosed.   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900" dirty="0"/>
              <a:t>Are receivables correctly valued net of the allowance for doubtful accounts? </a:t>
            </a:r>
          </a:p>
          <a:p>
            <a:pPr marL="457200" lvl="1" indent="0">
              <a:buNone/>
            </a:pPr>
            <a:r>
              <a:rPr lang="en-US" sz="2800" dirty="0">
                <a:highlight>
                  <a:srgbClr val="FFFF00"/>
                </a:highlight>
              </a:rPr>
              <a:t>4) Rights and Obligations: </a:t>
            </a:r>
            <a:r>
              <a:rPr lang="en-US" sz="2800" dirty="0"/>
              <a:t>The entity holds or controls rights to assets and the recorded liabilities are its obligations.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900" dirty="0"/>
              <a:t> Does the entity own the recorded assets, and are liabilities the entity’s obligations or personal?</a:t>
            </a:r>
          </a:p>
          <a:p>
            <a:pPr marL="457200" lvl="1" indent="0">
              <a:buNone/>
            </a:pPr>
            <a:r>
              <a:rPr lang="en-US" sz="2800" dirty="0">
                <a:highlight>
                  <a:srgbClr val="FFFF00"/>
                </a:highlight>
              </a:rPr>
              <a:t>5) Classification: </a:t>
            </a:r>
            <a:r>
              <a:rPr lang="en-US" sz="2800" dirty="0"/>
              <a:t>Amounts included in the client’s listing are properly classified.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 Are assets and liabilities correctly classified as current or non-current? </a:t>
            </a:r>
          </a:p>
          <a:p>
            <a:pPr marL="457200" lvl="1" indent="0">
              <a:buNone/>
            </a:pPr>
            <a:r>
              <a:rPr lang="en-US" sz="2800" dirty="0">
                <a:highlight>
                  <a:srgbClr val="FFFF00"/>
                </a:highlight>
              </a:rPr>
              <a:t>6) Presentation: </a:t>
            </a:r>
            <a:r>
              <a:rPr lang="en-US" sz="2800" dirty="0"/>
              <a:t> Assets, liabilities, and equity interests are appropriately presented and described, and related disclosures are relevant and understandable.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/>
              <a:t>Are assets, liabilities, and equity interests clearly described and disclosed?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1824C7-D076-9276-DE1F-70A8B9C949D2}"/>
              </a:ext>
            </a:extLst>
          </p:cNvPr>
          <p:cNvSpPr txBox="1"/>
          <p:nvPr/>
        </p:nvSpPr>
        <p:spPr>
          <a:xfrm>
            <a:off x="9351075" y="5579384"/>
            <a:ext cx="3444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Test all </a:t>
            </a:r>
            <a:r>
              <a:rPr lang="en-US" dirty="0">
                <a:sym typeface="Wingdings" panose="05000000000000000000" pitchFamily="2" charset="2"/>
              </a:rPr>
              <a:t> Fairly stated</a:t>
            </a:r>
            <a:endParaRPr lang="en-US" dirty="0"/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34409FE1-914F-2D14-B10D-7797D169C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4837" y="6250239"/>
            <a:ext cx="79771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7B9A9FF-A985-BA45-60AE-048008A8D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923" y="6234641"/>
            <a:ext cx="3479300" cy="55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51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3C97B-DC85-DF17-2002-47BC15EAE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591" y="106325"/>
            <a:ext cx="11577084" cy="13397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accent1"/>
                </a:solidFill>
              </a:rPr>
              <a:t>Assertions </a:t>
            </a:r>
            <a:r>
              <a:rPr lang="en-US" sz="2800" dirty="0">
                <a:solidFill>
                  <a:schemeClr val="accent1"/>
                </a:solidFill>
                <a:sym typeface="Wingdings" panose="05000000000000000000" pitchFamily="2" charset="2"/>
              </a:rPr>
              <a:t> general and specific audit related  objectives</a:t>
            </a:r>
            <a:endParaRPr lang="en-US" sz="28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Each balance-related audit objective should be tailored to the account balance being audited</a:t>
            </a:r>
          </a:p>
          <a:p>
            <a:pPr marL="0" indent="0">
              <a:buNone/>
            </a:pPr>
            <a:endParaRPr lang="en-US" sz="2800" b="1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069B647-D976-C177-9661-03EBB8F626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693679"/>
              </p:ext>
            </p:extLst>
          </p:nvPr>
        </p:nvGraphicFramePr>
        <p:xfrm>
          <a:off x="326655" y="1323753"/>
          <a:ext cx="10701804" cy="377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3034">
                  <a:extLst>
                    <a:ext uri="{9D8B030D-6E8A-4147-A177-3AD203B41FA5}">
                      <a16:colId xmlns:a16="http://schemas.microsoft.com/office/drawing/2014/main" val="2554688374"/>
                    </a:ext>
                  </a:extLst>
                </a:gridCol>
                <a:gridCol w="6598770">
                  <a:extLst>
                    <a:ext uri="{9D8B030D-6E8A-4147-A177-3AD203B41FA5}">
                      <a16:colId xmlns:a16="http://schemas.microsoft.com/office/drawing/2014/main" val="1283333652"/>
                    </a:ext>
                  </a:extLst>
                </a:gridCol>
              </a:tblGrid>
              <a:tr h="74428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Management Assertions about Inventory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Specific Balance-Related Audit Objectives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2795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Existence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All inventory recorded actually exist at the balance sheet 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817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Completeness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All inventory has been counted and included in the inventory balance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425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Accuracy, Valuation, and Allocation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Perpetual records agree with items physically on hand</a:t>
                      </a:r>
                    </a:p>
                    <a:p>
                      <a:r>
                        <a:rPr lang="en-US" dirty="0"/>
                        <a:t>Inventory is written</a:t>
                      </a:r>
                      <a:r>
                        <a:rPr lang="en-US" baseline="0" dirty="0"/>
                        <a:t> down to net realizable value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63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Raw Material, WIP and Finished goods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735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Rights and Obligations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 company has title. No inventory is pledged as collateral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285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Presentation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Notes/disclosures are presentable, relevant, and understandable: FIFO, LIFO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947432"/>
                  </a:ext>
                </a:extLst>
              </a:tr>
            </a:tbl>
          </a:graphicData>
        </a:graphic>
      </p:graphicFrame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240B0FD-001D-A2D3-032B-5285F8930FD5}"/>
              </a:ext>
            </a:extLst>
          </p:cNvPr>
          <p:cNvSpPr/>
          <p:nvPr/>
        </p:nvSpPr>
        <p:spPr>
          <a:xfrm>
            <a:off x="326656" y="2059486"/>
            <a:ext cx="10701804" cy="41467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995595B-D872-C5C2-9C32-D233B08DC29E}"/>
              </a:ext>
            </a:extLst>
          </p:cNvPr>
          <p:cNvSpPr/>
          <p:nvPr/>
        </p:nvSpPr>
        <p:spPr>
          <a:xfrm>
            <a:off x="326654" y="2533519"/>
            <a:ext cx="10701805" cy="48612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7856BFD-507B-F8DC-4CC8-6FBB8DBC7139}"/>
              </a:ext>
            </a:extLst>
          </p:cNvPr>
          <p:cNvSpPr/>
          <p:nvPr/>
        </p:nvSpPr>
        <p:spPr>
          <a:xfrm>
            <a:off x="326653" y="3087614"/>
            <a:ext cx="10701805" cy="6039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97BA109-BB46-CFF7-AFB6-DF4B1A06851B}"/>
              </a:ext>
            </a:extLst>
          </p:cNvPr>
          <p:cNvSpPr/>
          <p:nvPr/>
        </p:nvSpPr>
        <p:spPr>
          <a:xfrm>
            <a:off x="326652" y="3701073"/>
            <a:ext cx="10701805" cy="41467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A9C8CF5-4A79-2C76-8C5D-C3E1AD1B970D}"/>
              </a:ext>
            </a:extLst>
          </p:cNvPr>
          <p:cNvSpPr/>
          <p:nvPr/>
        </p:nvSpPr>
        <p:spPr>
          <a:xfrm>
            <a:off x="326652" y="4162416"/>
            <a:ext cx="10701805" cy="28524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FAD86CA-EDCF-1553-BF55-E32247748B95}"/>
              </a:ext>
            </a:extLst>
          </p:cNvPr>
          <p:cNvSpPr/>
          <p:nvPr/>
        </p:nvSpPr>
        <p:spPr>
          <a:xfrm>
            <a:off x="326652" y="4517086"/>
            <a:ext cx="10701805" cy="51211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23">
            <a:extLst>
              <a:ext uri="{FF2B5EF4-FFF2-40B4-BE49-F238E27FC236}">
                <a16:creationId xmlns:a16="http://schemas.microsoft.com/office/drawing/2014/main" id="{67DC2E00-07A9-F1EF-EBF9-87AEB133E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0130" y="6298725"/>
            <a:ext cx="79771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3E738E33-F7CC-73A8-FEFB-01E32D733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723" y="6298726"/>
            <a:ext cx="3479300" cy="55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726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155E449-FC36-EB83-AF3C-F02F196280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981033"/>
              </p:ext>
            </p:extLst>
          </p:nvPr>
        </p:nvGraphicFramePr>
        <p:xfrm>
          <a:off x="397291" y="70071"/>
          <a:ext cx="11389008" cy="5996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6336">
                  <a:extLst>
                    <a:ext uri="{9D8B030D-6E8A-4147-A177-3AD203B41FA5}">
                      <a16:colId xmlns:a16="http://schemas.microsoft.com/office/drawing/2014/main" val="2015208147"/>
                    </a:ext>
                  </a:extLst>
                </a:gridCol>
                <a:gridCol w="3796336">
                  <a:extLst>
                    <a:ext uri="{9D8B030D-6E8A-4147-A177-3AD203B41FA5}">
                      <a16:colId xmlns:a16="http://schemas.microsoft.com/office/drawing/2014/main" val="3974920596"/>
                    </a:ext>
                  </a:extLst>
                </a:gridCol>
                <a:gridCol w="3796336">
                  <a:extLst>
                    <a:ext uri="{9D8B030D-6E8A-4147-A177-3AD203B41FA5}">
                      <a16:colId xmlns:a16="http://schemas.microsoft.com/office/drawing/2014/main" val="2175333272"/>
                    </a:ext>
                  </a:extLst>
                </a:gridCol>
              </a:tblGrid>
              <a:tr h="121803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PCAOB: </a:t>
                      </a:r>
                    </a:p>
                    <a:p>
                      <a:pPr algn="ctr"/>
                      <a:r>
                        <a:rPr lang="en-US" sz="2400" dirty="0"/>
                        <a:t>Transactions, balances and related disclosures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AICPA (IAS)</a:t>
                      </a:r>
                    </a:p>
                    <a:p>
                      <a:pPr algn="ctr"/>
                      <a:r>
                        <a:rPr lang="en-US" sz="2400" dirty="0"/>
                        <a:t> Transactions and related disclosures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AICPA  (IAS)</a:t>
                      </a:r>
                    </a:p>
                    <a:p>
                      <a:pPr algn="ctr"/>
                      <a:r>
                        <a:rPr lang="en-US" sz="2400" dirty="0"/>
                        <a:t>Account balances and related disclosures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409707"/>
                  </a:ext>
                </a:extLst>
              </a:tr>
              <a:tr h="812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accent1"/>
                          </a:solidFill>
                        </a:rPr>
                        <a:t>Existence or occurrence</a:t>
                      </a:r>
                    </a:p>
                    <a:p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accent1"/>
                          </a:solidFill>
                        </a:rPr>
                        <a:t>Occurrence</a:t>
                      </a:r>
                    </a:p>
                    <a:p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b="1" dirty="0">
                          <a:solidFill>
                            <a:schemeClr val="accent1"/>
                          </a:solidFill>
                        </a:rPr>
                        <a:t>Existence</a:t>
                      </a:r>
                      <a:endParaRPr lang="en-US" sz="2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443648"/>
                  </a:ext>
                </a:extLst>
              </a:tr>
              <a:tr h="812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accent1"/>
                          </a:solidFill>
                        </a:rPr>
                        <a:t>Completeness</a:t>
                      </a:r>
                    </a:p>
                    <a:p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accent1"/>
                          </a:solidFill>
                        </a:rPr>
                        <a:t>Completeness</a:t>
                      </a:r>
                    </a:p>
                    <a:p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accent1"/>
                          </a:solidFill>
                        </a:rPr>
                        <a:t>Completeness</a:t>
                      </a:r>
                    </a:p>
                    <a:p>
                      <a:endParaRPr lang="en-US" sz="2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811925"/>
                  </a:ext>
                </a:extLst>
              </a:tr>
              <a:tr h="15303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accent1"/>
                          </a:solidFill>
                        </a:rPr>
                        <a:t>Valuation or allocation</a:t>
                      </a:r>
                    </a:p>
                    <a:p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Accuracy, classification, cutoff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dirty="0"/>
                        <a:t>Accuracy, valuation and allocation.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dirty="0"/>
                        <a:t>Classification</a:t>
                      </a:r>
                    </a:p>
                    <a:p>
                      <a:endParaRPr lang="en-US" sz="2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535165"/>
                  </a:ext>
                </a:extLst>
              </a:tr>
              <a:tr h="812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accent1"/>
                          </a:solidFill>
                        </a:rPr>
                        <a:t>Rights and obligations</a:t>
                      </a:r>
                    </a:p>
                    <a:p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accent1"/>
                          </a:solidFill>
                        </a:rPr>
                        <a:t>Rights and obligations</a:t>
                      </a:r>
                    </a:p>
                    <a:p>
                      <a:endParaRPr lang="en-US" sz="2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800158"/>
                  </a:ext>
                </a:extLst>
              </a:tr>
              <a:tr h="812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accent1"/>
                          </a:solidFill>
                        </a:rPr>
                        <a:t>Presentation and disclosure</a:t>
                      </a:r>
                    </a:p>
                    <a:p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accent1"/>
                          </a:solidFill>
                        </a:rPr>
                        <a:t>Presentation and disclosure</a:t>
                      </a:r>
                    </a:p>
                    <a:p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="1" dirty="0">
                          <a:solidFill>
                            <a:schemeClr val="accent1"/>
                          </a:solidFill>
                        </a:rPr>
                        <a:t>Presentation and disclosure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910625"/>
                  </a:ext>
                </a:extLst>
              </a:tr>
            </a:tbl>
          </a:graphicData>
        </a:graphic>
      </p:graphicFrame>
      <p:sp>
        <p:nvSpPr>
          <p:cNvPr id="2" name="TextBox 23">
            <a:extLst>
              <a:ext uri="{FF2B5EF4-FFF2-40B4-BE49-F238E27FC236}">
                <a16:creationId xmlns:a16="http://schemas.microsoft.com/office/drawing/2014/main" id="{204D6933-7DB5-3A9F-1DCE-A0FB9891AD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0130" y="6298725"/>
            <a:ext cx="79771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3" name="Content Placeholder 5">
            <a:extLst>
              <a:ext uri="{FF2B5EF4-FFF2-40B4-BE49-F238E27FC236}">
                <a16:creationId xmlns:a16="http://schemas.microsoft.com/office/drawing/2014/main" id="{0F85AD46-8339-A847-3B86-FC1B228FB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723" y="6298726"/>
            <a:ext cx="3479300" cy="55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55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33862-F339-E420-7BD5-9410D8058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631" y="-15828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320E9-B0AB-4A3D-D660-2FBA3FB82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861" y="1015299"/>
            <a:ext cx="11653870" cy="5161664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Which of the following is an example of testing the assertion of existence?</a:t>
            </a:r>
          </a:p>
          <a:p>
            <a:pPr marL="0" indent="0">
              <a:buNone/>
            </a:pPr>
            <a:r>
              <a:rPr lang="en-US" dirty="0"/>
              <a:t>a) Verifying accounts receivable balances through customer confirmations</a:t>
            </a:r>
            <a:br>
              <a:rPr lang="en-US" dirty="0"/>
            </a:br>
            <a:r>
              <a:rPr lang="en-US" dirty="0"/>
              <a:t>b) Reviewing purchase orders to confirm completeness of recorded liabilities</a:t>
            </a:r>
            <a:br>
              <a:rPr lang="en-US" dirty="0"/>
            </a:br>
            <a:r>
              <a:rPr lang="en-US" dirty="0"/>
              <a:t>c) Analyzing inventory valuation methods for accuracy</a:t>
            </a:r>
            <a:br>
              <a:rPr lang="en-US" dirty="0"/>
            </a:br>
            <a:r>
              <a:rPr lang="en-US" dirty="0"/>
              <a:t>d) Examining disclosures for transparency</a:t>
            </a:r>
          </a:p>
          <a:p>
            <a:r>
              <a:rPr lang="en-US" b="1" dirty="0"/>
              <a:t>Answer: a) Verifying accounts receivable balances through customer confirmations</a:t>
            </a:r>
            <a:br>
              <a:rPr lang="en-US" dirty="0"/>
            </a:br>
            <a:r>
              <a:rPr lang="en-US" b="1" dirty="0"/>
              <a:t>Explanation: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a is correct</a:t>
            </a:r>
            <a:r>
              <a:rPr lang="en-US" dirty="0"/>
              <a:t> because verifying accounts receivable with customer confirmations ensures that the accounts exist and are not fictitious.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b is incorrect</a:t>
            </a:r>
            <a:r>
              <a:rPr lang="en-US" dirty="0"/>
              <a:t> because this tests completeness, not existence.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c is incorrect</a:t>
            </a:r>
            <a:r>
              <a:rPr lang="en-US" dirty="0"/>
              <a:t> because it pertains to valuation, not existence.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d is incorrect</a:t>
            </a:r>
            <a:r>
              <a:rPr lang="en-US" dirty="0"/>
              <a:t> because it tests the presentation and disclosure assertion, not existence.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FE3C928-06E1-E911-AB7F-D31EB44AC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0130" y="6298725"/>
            <a:ext cx="79771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7A7DC3DD-94A9-FF9A-27B6-92C5D437D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723" y="6298726"/>
            <a:ext cx="3479300" cy="55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25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</TotalTime>
  <Words>1143</Words>
  <Application>Microsoft Office PowerPoint</Application>
  <PresentationFormat>Widescreen</PresentationFormat>
  <Paragraphs>127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Calibri Light</vt:lpstr>
      <vt:lpstr>Comic Sans MS</vt:lpstr>
      <vt:lpstr>Arial</vt:lpstr>
      <vt:lpstr>Calibri</vt:lpstr>
      <vt:lpstr>Wingdings</vt:lpstr>
      <vt:lpstr>Office Theme</vt:lpstr>
      <vt:lpstr>Management Assertions</vt:lpstr>
      <vt:lpstr>PCAOB, AICPA and IAS Set of Standards</vt:lpstr>
      <vt:lpstr>AICPA Assertions about Transactions, Events, and Related Disclosures</vt:lpstr>
      <vt:lpstr>Transaction Related Assertions:  Sales</vt:lpstr>
      <vt:lpstr>AICPA Assertions about Account Balances and Related Disclosures</vt:lpstr>
      <vt:lpstr>PowerPoint Presentation</vt:lpstr>
      <vt:lpstr>PowerPoint Presentation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Assertions</dc:title>
  <dc:creator>mansour farhat</dc:creator>
  <cp:lastModifiedBy>mansour farhat</cp:lastModifiedBy>
  <cp:revision>30</cp:revision>
  <dcterms:created xsi:type="dcterms:W3CDTF">2022-09-04T22:19:13Z</dcterms:created>
  <dcterms:modified xsi:type="dcterms:W3CDTF">2024-12-04T01:35:45Z</dcterms:modified>
</cp:coreProperties>
</file>