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04" r:id="rId1"/>
  </p:sldMasterIdLst>
  <p:notesMasterIdLst>
    <p:notesMasterId r:id="rId5"/>
  </p:notesMasterIdLst>
  <p:handoutMasterIdLst>
    <p:handoutMasterId r:id="rId6"/>
  </p:handoutMasterIdLst>
  <p:sldIdLst>
    <p:sldId id="600" r:id="rId2"/>
    <p:sldId id="594" r:id="rId3"/>
    <p:sldId id="601" r:id="rId4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th Kane" initials="BK" lastIdx="4" clrIdx="0"/>
  <p:cmAuthor id="1" name="Helen" initials="H" lastIdx="49" clrIdx="1"/>
  <p:cmAuthor id="2" name="Jean Inabinett" initials="JI" lastIdx="42" clrIdx="2"/>
  <p:cmAuthor id="3" name="Mohr, April L (Jefferson)" initials="MAL(" lastIdx="25" clrIdx="3"/>
  <p:cmAuthor id="4" name="April Mohr" initials="AM" lastIdx="3" clrIdx="4"/>
  <p:cmAuthor id="5" name="Wanda Wong" initials="WW" lastIdx="2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2D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34" autoAdjust="0"/>
    <p:restoredTop sz="84685" autoAdjust="0"/>
  </p:normalViewPr>
  <p:slideViewPr>
    <p:cSldViewPr>
      <p:cViewPr varScale="1">
        <p:scale>
          <a:sx n="95" d="100"/>
          <a:sy n="95" d="100"/>
        </p:scale>
        <p:origin x="18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8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028" y="-90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100622" y="0"/>
            <a:ext cx="847845" cy="277404"/>
          </a:xfrm>
          <a:prstGeom prst="rect">
            <a:avLst/>
          </a:prstGeom>
        </p:spPr>
        <p:txBody>
          <a:bodyPr vert="horz" wrap="square" lIns="92480" tIns="46240" rIns="92480" bIns="4624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en-US" dirty="0"/>
              <a:t>1-</a:t>
            </a:r>
            <a:fld id="{4FC70F1E-A9CF-4725-BA99-5BD9E946C6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2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80" tIns="46240" rIns="92480" bIns="4624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ln>
            <a:noFill/>
          </a:ln>
        </p:spPr>
        <p:txBody>
          <a:bodyPr vert="horz" wrap="square" lIns="92480" tIns="46240" rIns="92480" bIns="4624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5405615" y="0"/>
            <a:ext cx="1544461" cy="307870"/>
          </a:xfrm>
          <a:prstGeom prst="rect">
            <a:avLst/>
          </a:prstGeom>
        </p:spPr>
        <p:txBody>
          <a:bodyPr lIns="92480" tIns="46240" rIns="92480" bIns="4624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>
                <a:latin typeface="Calibri" pitchFamily="-107" charset="0"/>
              </a:rPr>
              <a:t>1 - </a:t>
            </a:r>
            <a:fld id="{E8754586-748E-423B-B46D-321A01942A47}" type="slidenum">
              <a:rPr lang="en-US" sz="1200" smtClean="0">
                <a:latin typeface="Calibri" pitchFamily="-107" charset="0"/>
              </a:rPr>
              <a:pPr algn="r" eaLnBrk="1" hangingPunct="1">
                <a:defRPr/>
              </a:pPr>
              <a:t>‹#›</a:t>
            </a:fld>
            <a:endParaRPr lang="en-US" sz="1200" dirty="0">
              <a:latin typeface="Calibri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26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fld id="{E2ADD740-EEDD-4C78-8F42-F0262E78186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DE480455-0828-4DD4-8800-5D263D077B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76200" y="4846638"/>
            <a:ext cx="4724400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PowerPoint Authors: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Susan Coomer Galbreath, Ph.D., CPA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Charles W. Caldwell, D.B.A., CMA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Jon A. Booker, Ph.D., CPA, CIA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Cynthia J. Rooney, Ph.D., CPA</a:t>
            </a:r>
          </a:p>
        </p:txBody>
      </p:sp>
      <p:sp>
        <p:nvSpPr>
          <p:cNvPr id="16" name="Text Box 18"/>
          <p:cNvSpPr txBox="1">
            <a:spLocks noChangeArrowheads="1"/>
          </p:cNvSpPr>
          <p:nvPr userDrawn="1"/>
        </p:nvSpPr>
        <p:spPr bwMode="auto">
          <a:xfrm>
            <a:off x="4800600" y="6589713"/>
            <a:ext cx="4389438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000" i="1" dirty="0">
                <a:solidFill>
                  <a:srgbClr val="953735"/>
                </a:solidFill>
                <a:latin typeface="Times" pitchFamily="-107" charset="0"/>
                <a:ea typeface="ＭＳ Ｐゴシック" pitchFamily="-107" charset="-128"/>
              </a:rPr>
              <a:t>Copyright © 2013 by The McGraw-Hill Companies, Inc. All rights reserved.</a:t>
            </a:r>
          </a:p>
        </p:txBody>
      </p:sp>
      <p:sp>
        <p:nvSpPr>
          <p:cNvPr id="17" name="Freeform 16"/>
          <p:cNvSpPr>
            <a:spLocks/>
          </p:cNvSpPr>
          <p:nvPr userDrawn="1"/>
        </p:nvSpPr>
        <p:spPr bwMode="auto">
          <a:xfrm rot="16200000">
            <a:off x="1508918" y="-1508918"/>
            <a:ext cx="1554163" cy="4572000"/>
          </a:xfrm>
          <a:custGeom>
            <a:avLst/>
            <a:gdLst>
              <a:gd name="T0" fmla="*/ 0 w 1432"/>
              <a:gd name="T1" fmla="*/ 0 h 3492"/>
              <a:gd name="T2" fmla="*/ 1432 w 1432"/>
              <a:gd name="T3" fmla="*/ 0 h 3492"/>
              <a:gd name="T4" fmla="*/ 1432 w 1432"/>
              <a:gd name="T5" fmla="*/ 3492 h 3492"/>
              <a:gd name="T6" fmla="*/ 1419 w 1432"/>
              <a:gd name="T7" fmla="*/ 3252 h 3492"/>
              <a:gd name="T8" fmla="*/ 1406 w 1432"/>
              <a:gd name="T9" fmla="*/ 3024 h 3492"/>
              <a:gd name="T10" fmla="*/ 1393 w 1432"/>
              <a:gd name="T11" fmla="*/ 2807 h 3492"/>
              <a:gd name="T12" fmla="*/ 1379 w 1432"/>
              <a:gd name="T13" fmla="*/ 2601 h 3492"/>
              <a:gd name="T14" fmla="*/ 1364 w 1432"/>
              <a:gd name="T15" fmla="*/ 2407 h 3492"/>
              <a:gd name="T16" fmla="*/ 1348 w 1432"/>
              <a:gd name="T17" fmla="*/ 2222 h 3492"/>
              <a:gd name="T18" fmla="*/ 1330 w 1432"/>
              <a:gd name="T19" fmla="*/ 2047 h 3492"/>
              <a:gd name="T20" fmla="*/ 1311 w 1432"/>
              <a:gd name="T21" fmla="*/ 1881 h 3492"/>
              <a:gd name="T22" fmla="*/ 1291 w 1432"/>
              <a:gd name="T23" fmla="*/ 1726 h 3492"/>
              <a:gd name="T24" fmla="*/ 1268 w 1432"/>
              <a:gd name="T25" fmla="*/ 1580 h 3492"/>
              <a:gd name="T26" fmla="*/ 1245 w 1432"/>
              <a:gd name="T27" fmla="*/ 1442 h 3492"/>
              <a:gd name="T28" fmla="*/ 1218 w 1432"/>
              <a:gd name="T29" fmla="*/ 1313 h 3492"/>
              <a:gd name="T30" fmla="*/ 1190 w 1432"/>
              <a:gd name="T31" fmla="*/ 1192 h 3492"/>
              <a:gd name="T32" fmla="*/ 1158 w 1432"/>
              <a:gd name="T33" fmla="*/ 1078 h 3492"/>
              <a:gd name="T34" fmla="*/ 1125 w 1432"/>
              <a:gd name="T35" fmla="*/ 973 h 3492"/>
              <a:gd name="T36" fmla="*/ 1089 w 1432"/>
              <a:gd name="T37" fmla="*/ 873 h 3492"/>
              <a:gd name="T38" fmla="*/ 1049 w 1432"/>
              <a:gd name="T39" fmla="*/ 781 h 3492"/>
              <a:gd name="T40" fmla="*/ 1007 w 1432"/>
              <a:gd name="T41" fmla="*/ 696 h 3492"/>
              <a:gd name="T42" fmla="*/ 962 w 1432"/>
              <a:gd name="T43" fmla="*/ 617 h 3492"/>
              <a:gd name="T44" fmla="*/ 913 w 1432"/>
              <a:gd name="T45" fmla="*/ 544 h 3492"/>
              <a:gd name="T46" fmla="*/ 860 w 1432"/>
              <a:gd name="T47" fmla="*/ 475 h 3492"/>
              <a:gd name="T48" fmla="*/ 804 w 1432"/>
              <a:gd name="T49" fmla="*/ 413 h 3492"/>
              <a:gd name="T50" fmla="*/ 744 w 1432"/>
              <a:gd name="T51" fmla="*/ 354 h 3492"/>
              <a:gd name="T52" fmla="*/ 680 w 1432"/>
              <a:gd name="T53" fmla="*/ 301 h 3492"/>
              <a:gd name="T54" fmla="*/ 611 w 1432"/>
              <a:gd name="T55" fmla="*/ 252 h 3492"/>
              <a:gd name="T56" fmla="*/ 539 w 1432"/>
              <a:gd name="T57" fmla="*/ 206 h 3492"/>
              <a:gd name="T58" fmla="*/ 461 w 1432"/>
              <a:gd name="T59" fmla="*/ 165 h 3492"/>
              <a:gd name="T60" fmla="*/ 379 w 1432"/>
              <a:gd name="T61" fmla="*/ 128 h 3492"/>
              <a:gd name="T62" fmla="*/ 292 w 1432"/>
              <a:gd name="T63" fmla="*/ 92 h 3492"/>
              <a:gd name="T64" fmla="*/ 200 w 1432"/>
              <a:gd name="T65" fmla="*/ 59 h 3492"/>
              <a:gd name="T66" fmla="*/ 103 w 1432"/>
              <a:gd name="T67" fmla="*/ 28 h 3492"/>
              <a:gd name="T68" fmla="*/ 0 w 1432"/>
              <a:gd name="T69" fmla="*/ 0 h 34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9" name="Freeform 18"/>
          <p:cNvSpPr>
            <a:spLocks/>
          </p:cNvSpPr>
          <p:nvPr userDrawn="1"/>
        </p:nvSpPr>
        <p:spPr bwMode="auto">
          <a:xfrm rot="5400000" flipH="1">
            <a:off x="6080918" y="-1508918"/>
            <a:ext cx="1554163" cy="4572000"/>
          </a:xfrm>
          <a:custGeom>
            <a:avLst/>
            <a:gdLst>
              <a:gd name="T0" fmla="*/ 0 w 1432"/>
              <a:gd name="T1" fmla="*/ 0 h 3492"/>
              <a:gd name="T2" fmla="*/ 1432 w 1432"/>
              <a:gd name="T3" fmla="*/ 0 h 3492"/>
              <a:gd name="T4" fmla="*/ 1432 w 1432"/>
              <a:gd name="T5" fmla="*/ 3492 h 3492"/>
              <a:gd name="T6" fmla="*/ 1419 w 1432"/>
              <a:gd name="T7" fmla="*/ 3252 h 3492"/>
              <a:gd name="T8" fmla="*/ 1406 w 1432"/>
              <a:gd name="T9" fmla="*/ 3024 h 3492"/>
              <a:gd name="T10" fmla="*/ 1393 w 1432"/>
              <a:gd name="T11" fmla="*/ 2807 h 3492"/>
              <a:gd name="T12" fmla="*/ 1379 w 1432"/>
              <a:gd name="T13" fmla="*/ 2601 h 3492"/>
              <a:gd name="T14" fmla="*/ 1364 w 1432"/>
              <a:gd name="T15" fmla="*/ 2407 h 3492"/>
              <a:gd name="T16" fmla="*/ 1348 w 1432"/>
              <a:gd name="T17" fmla="*/ 2222 h 3492"/>
              <a:gd name="T18" fmla="*/ 1330 w 1432"/>
              <a:gd name="T19" fmla="*/ 2047 h 3492"/>
              <a:gd name="T20" fmla="*/ 1311 w 1432"/>
              <a:gd name="T21" fmla="*/ 1881 h 3492"/>
              <a:gd name="T22" fmla="*/ 1291 w 1432"/>
              <a:gd name="T23" fmla="*/ 1726 h 3492"/>
              <a:gd name="T24" fmla="*/ 1268 w 1432"/>
              <a:gd name="T25" fmla="*/ 1580 h 3492"/>
              <a:gd name="T26" fmla="*/ 1245 w 1432"/>
              <a:gd name="T27" fmla="*/ 1442 h 3492"/>
              <a:gd name="T28" fmla="*/ 1218 w 1432"/>
              <a:gd name="T29" fmla="*/ 1313 h 3492"/>
              <a:gd name="T30" fmla="*/ 1190 w 1432"/>
              <a:gd name="T31" fmla="*/ 1192 h 3492"/>
              <a:gd name="T32" fmla="*/ 1158 w 1432"/>
              <a:gd name="T33" fmla="*/ 1078 h 3492"/>
              <a:gd name="T34" fmla="*/ 1125 w 1432"/>
              <a:gd name="T35" fmla="*/ 973 h 3492"/>
              <a:gd name="T36" fmla="*/ 1089 w 1432"/>
              <a:gd name="T37" fmla="*/ 873 h 3492"/>
              <a:gd name="T38" fmla="*/ 1049 w 1432"/>
              <a:gd name="T39" fmla="*/ 781 h 3492"/>
              <a:gd name="T40" fmla="*/ 1007 w 1432"/>
              <a:gd name="T41" fmla="*/ 696 h 3492"/>
              <a:gd name="T42" fmla="*/ 962 w 1432"/>
              <a:gd name="T43" fmla="*/ 617 h 3492"/>
              <a:gd name="T44" fmla="*/ 913 w 1432"/>
              <a:gd name="T45" fmla="*/ 544 h 3492"/>
              <a:gd name="T46" fmla="*/ 860 w 1432"/>
              <a:gd name="T47" fmla="*/ 475 h 3492"/>
              <a:gd name="T48" fmla="*/ 804 w 1432"/>
              <a:gd name="T49" fmla="*/ 413 h 3492"/>
              <a:gd name="T50" fmla="*/ 744 w 1432"/>
              <a:gd name="T51" fmla="*/ 354 h 3492"/>
              <a:gd name="T52" fmla="*/ 680 w 1432"/>
              <a:gd name="T53" fmla="*/ 301 h 3492"/>
              <a:gd name="T54" fmla="*/ 611 w 1432"/>
              <a:gd name="T55" fmla="*/ 252 h 3492"/>
              <a:gd name="T56" fmla="*/ 539 w 1432"/>
              <a:gd name="T57" fmla="*/ 206 h 3492"/>
              <a:gd name="T58" fmla="*/ 461 w 1432"/>
              <a:gd name="T59" fmla="*/ 165 h 3492"/>
              <a:gd name="T60" fmla="*/ 379 w 1432"/>
              <a:gd name="T61" fmla="*/ 128 h 3492"/>
              <a:gd name="T62" fmla="*/ 292 w 1432"/>
              <a:gd name="T63" fmla="*/ 92 h 3492"/>
              <a:gd name="T64" fmla="*/ 200 w 1432"/>
              <a:gd name="T65" fmla="*/ 59 h 3492"/>
              <a:gd name="T66" fmla="*/ 103 w 1432"/>
              <a:gd name="T67" fmla="*/ 28 h 3492"/>
              <a:gd name="T68" fmla="*/ 0 w 1432"/>
              <a:gd name="T69" fmla="*/ 0 h 34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20" name="Picture 15" descr="C:\Users\DoddandSusan\AppData\Local\Microsoft\Windows\Temporary Internet Files\Content.IE5\NKGY5IMF\MP900289529[1]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886200"/>
            <a:ext cx="3205163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860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BCD41C-A05E-407A-A6F7-5DECF085D44C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56CC0B-54A5-48FB-8962-F964543AD7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8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E78114-A05E-4C60-8CC0-398858802D23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E0EDF-379C-4917-8D66-36F17073F9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56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1306E-FBCE-4395-8DFA-E7C9477C4344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A94808-C362-4D14-B3BC-5901F7633C3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8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59106A-8CAF-44E8-AEA2-E6494326B09A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AB635-083C-4B16-9946-6A386B12EF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7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F86555-48F2-4065-A44D-1A2587EC938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36F535-71D6-4898-9998-F7C2376558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94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811E98-F6BA-4729-AA1A-A2B025B69ABB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354FBA-63AF-4E49-8D41-D170106A90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43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AFCE9D-C506-4FB1-8C8E-291059F0599D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5CDA22-EB0D-4915-A07A-2BD17614435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988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2B0345-B6AE-4974-A269-E96D9CB238C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8AA6B-F4A2-4F2F-89EE-BA6BD29975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3123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90275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3047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408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3627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54913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66DF36-EB2C-41BF-B7DF-8F00AA75B9C5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D06C3-134B-4157-B15A-5D379EF49F3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907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2485D-9889-42A8-8D32-EDCD41682142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0975C-3402-4C74-A1B3-BD7B1FE1ACD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47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257" y="273050"/>
            <a:ext cx="80010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733425" y="2362200"/>
            <a:ext cx="3657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362200"/>
            <a:ext cx="3657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2FEC9DF-D579-4F7D-ACD0-CBAD91119F20}" type="datetime1">
              <a:rPr lang="en-US" smtClean="0"/>
              <a:pPr>
                <a:defRPr/>
              </a:pPr>
              <a:t>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EED5FCF5-F073-4051-B1AA-346D9F41291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499475" y="0"/>
            <a:ext cx="641350" cy="2460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Calibri" pitchFamily="-107" charset="0"/>
              </a:rPr>
              <a:t>1 - </a:t>
            </a:r>
            <a:fld id="{D477D4FD-B1ED-4135-B30F-EC6B4E1BF464}" type="slidenum">
              <a:rPr lang="en-US" sz="1000" smtClean="0">
                <a:solidFill>
                  <a:schemeClr val="bg1"/>
                </a:solidFill>
                <a:latin typeface="Calibri" pitchFamily="-107" charset="0"/>
              </a:rPr>
              <a:pPr algn="ctr" eaLnBrk="1" hangingPunct="1"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Calibri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5" r:id="rId1"/>
    <p:sldLayoutId id="2147485106" r:id="rId2"/>
    <p:sldLayoutId id="2147485107" r:id="rId3"/>
    <p:sldLayoutId id="2147485108" r:id="rId4"/>
    <p:sldLayoutId id="2147485109" r:id="rId5"/>
    <p:sldLayoutId id="2147485110" r:id="rId6"/>
    <p:sldLayoutId id="2147485111" r:id="rId7"/>
    <p:sldLayoutId id="2147485112" r:id="rId8"/>
    <p:sldLayoutId id="2147485113" r:id="rId9"/>
    <p:sldLayoutId id="2147485114" r:id="rId10"/>
    <p:sldLayoutId id="2147485115" r:id="rId11"/>
    <p:sldLayoutId id="2147485116" r:id="rId12"/>
    <p:sldLayoutId id="2147485117" r:id="rId13"/>
    <p:sldLayoutId id="2147485118" r:id="rId14"/>
    <p:sldLayoutId id="2147485119" r:id="rId15"/>
    <p:sldLayoutId id="2147485120" r:id="rId16"/>
    <p:sldLayoutId id="2147485121" r:id="rId17"/>
    <p:sldLayoutId id="2147484917" r:id="rId1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>
            <a:extLst>
              <a:ext uri="{FF2B5EF4-FFF2-40B4-BE49-F238E27FC236}">
                <a16:creationId xmlns:a16="http://schemas.microsoft.com/office/drawing/2014/main" id="{DC9F5CD7-22EB-48DC-BD58-F84A6F454C30}"/>
              </a:ext>
            </a:extLst>
          </p:cNvPr>
          <p:cNvSpPr txBox="1">
            <a:spLocks/>
          </p:cNvSpPr>
          <p:nvPr/>
        </p:nvSpPr>
        <p:spPr>
          <a:xfrm>
            <a:off x="1586746" y="751831"/>
            <a:ext cx="5728454" cy="1588109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br>
              <a:rPr lang="en-US" sz="1744" dirty="0"/>
            </a:br>
            <a:endParaRPr lang="en-US" sz="1744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6248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7000" y="914400"/>
            <a:ext cx="2667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Mixed cost: FC and VC</a:t>
            </a:r>
          </a:p>
          <a:p>
            <a:r>
              <a:rPr lang="en-US" dirty="0"/>
              <a:t>Assume: </a:t>
            </a:r>
          </a:p>
          <a:p>
            <a:r>
              <a:rPr lang="en-US" dirty="0"/>
              <a:t>Linear relationship</a:t>
            </a:r>
          </a:p>
          <a:p>
            <a:r>
              <a:rPr lang="en-US" dirty="0"/>
              <a:t>Straight line </a:t>
            </a:r>
          </a:p>
          <a:p>
            <a:r>
              <a:rPr lang="en-US" dirty="0"/>
              <a:t>Find the slop=VC </a:t>
            </a:r>
          </a:p>
          <a:p>
            <a:r>
              <a:rPr lang="en-US" dirty="0"/>
              <a:t>Rise/run </a:t>
            </a:r>
          </a:p>
          <a:p>
            <a:r>
              <a:rPr lang="en-US" dirty="0"/>
              <a:t>Y2-Y1/X2-X1</a:t>
            </a:r>
          </a:p>
          <a:p>
            <a:r>
              <a:rPr lang="en-US" dirty="0"/>
              <a:t>Change in cost/change in activity</a:t>
            </a:r>
          </a:p>
        </p:txBody>
      </p:sp>
    </p:spTree>
    <p:extLst>
      <p:ext uri="{BB962C8B-B14F-4D97-AF65-F5344CB8AC3E}">
        <p14:creationId xmlns:p14="http://schemas.microsoft.com/office/powerpoint/2010/main" val="643868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4343400" cy="3500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914400"/>
            <a:ext cx="37338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962400"/>
            <a:ext cx="6810375" cy="438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945" y="4547176"/>
            <a:ext cx="6696075" cy="3248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0927" y="4888201"/>
            <a:ext cx="88581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Fixed cost= Total cost at highest activity level – (Variable cost × Highest activity level)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Fixed cost= Total cost at lowest activity level – (Variable cost ×  lowest activity level)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5410200" cy="3257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1" y="4026118"/>
            <a:ext cx="1905000" cy="1498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C1ABFE-2FCA-4422-8055-F4C4F7399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61586"/>
            <a:ext cx="2193738" cy="784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ACBB19-9698-4860-94FC-D09719A0A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393" y="1447800"/>
            <a:ext cx="1964551" cy="4456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B76C4C-45C5-4711-8684-0546715AC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962400"/>
            <a:ext cx="2743200" cy="97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95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17581</TotalTime>
  <Words>68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Garamond</vt:lpstr>
      <vt:lpstr>Times</vt:lpstr>
      <vt:lpstr>Organic</vt:lpstr>
      <vt:lpstr>PowerPoint Presentation</vt:lpstr>
      <vt:lpstr>PowerPoint Presentation</vt:lpstr>
      <vt:lpstr>PowerPoint Presentation</vt:lpstr>
    </vt:vector>
  </TitlesOfParts>
  <Company>Jon A. Booker, Ph.D., CPA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A. Booker</dc:creator>
  <cp:lastModifiedBy>mansour farhat</cp:lastModifiedBy>
  <cp:revision>803</cp:revision>
  <cp:lastPrinted>2017-09-23T14:44:51Z</cp:lastPrinted>
  <dcterms:created xsi:type="dcterms:W3CDTF">2012-08-01T21:08:21Z</dcterms:created>
  <dcterms:modified xsi:type="dcterms:W3CDTF">2022-01-04T21:56:18Z</dcterms:modified>
</cp:coreProperties>
</file>