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768" r:id="rId3"/>
    <p:sldId id="769" r:id="rId4"/>
    <p:sldId id="770" r:id="rId5"/>
    <p:sldId id="771" r:id="rId6"/>
    <p:sldId id="772" r:id="rId7"/>
    <p:sldId id="773" r:id="rId8"/>
    <p:sldId id="774" r:id="rId9"/>
    <p:sldId id="77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61" autoAdjust="0"/>
    <p:restoredTop sz="94660"/>
  </p:normalViewPr>
  <p:slideViewPr>
    <p:cSldViewPr snapToGrid="0">
      <p:cViewPr varScale="1">
        <p:scale>
          <a:sx n="81" d="100"/>
          <a:sy n="81" d="100"/>
        </p:scale>
        <p:origin x="84" y="680"/>
      </p:cViewPr>
      <p:guideLst>
        <p:guide orient="horz" pos="2160"/>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ihane obeid" userId="751401fa3a412695" providerId="LiveId" clId="{15D97A8F-3494-4CE0-B3CC-20809BC27021}"/>
    <pc:docChg chg="modSld">
      <pc:chgData name="Jihane obeid" userId="751401fa3a412695" providerId="LiveId" clId="{15D97A8F-3494-4CE0-B3CC-20809BC27021}" dt="2022-09-23T19:03:28.009" v="1" actId="1076"/>
      <pc:docMkLst>
        <pc:docMk/>
      </pc:docMkLst>
      <pc:sldChg chg="modSp mod">
        <pc:chgData name="Jihane obeid" userId="751401fa3a412695" providerId="LiveId" clId="{15D97A8F-3494-4CE0-B3CC-20809BC27021}" dt="2022-09-23T19:03:28.009" v="1" actId="1076"/>
        <pc:sldMkLst>
          <pc:docMk/>
          <pc:sldMk cId="736364799" sldId="769"/>
        </pc:sldMkLst>
        <pc:spChg chg="mod">
          <ac:chgData name="Jihane obeid" userId="751401fa3a412695" providerId="LiveId" clId="{15D97A8F-3494-4CE0-B3CC-20809BC27021}" dt="2022-09-23T19:03:28.009" v="1" actId="1076"/>
          <ac:spMkLst>
            <pc:docMk/>
            <pc:sldMk cId="736364799" sldId="769"/>
            <ac:spMk id="2" creationId="{0A5FEB3F-4609-4D92-91D0-9506181AA5AA}"/>
          </ac:spMkLst>
        </pc:spChg>
        <pc:spChg chg="mod">
          <ac:chgData name="Jihane obeid" userId="751401fa3a412695" providerId="LiveId" clId="{15D97A8F-3494-4CE0-B3CC-20809BC27021}" dt="2022-09-23T19:03:22.873" v="0" actId="1076"/>
          <ac:spMkLst>
            <pc:docMk/>
            <pc:sldMk cId="736364799" sldId="769"/>
            <ac:spMk id="3" creationId="{C827CE09-5A4E-45F8-AF11-99179D68C753}"/>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6105E-B17E-4F88-8B96-3CF819D3DE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9EFE4CB-E1CF-4A5D-9E1A-3DA91DA96CE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3895C8C-99FA-4F1B-AB47-DFA3835CC080}"/>
              </a:ext>
            </a:extLst>
          </p:cNvPr>
          <p:cNvSpPr>
            <a:spLocks noGrp="1"/>
          </p:cNvSpPr>
          <p:nvPr>
            <p:ph type="dt" sz="half" idx="10"/>
          </p:nvPr>
        </p:nvSpPr>
        <p:spPr/>
        <p:txBody>
          <a:bodyPr/>
          <a:lstStyle/>
          <a:p>
            <a:fld id="{D3E7A2A6-B866-40CB-8DDB-D4229A73DD69}" type="datetimeFigureOut">
              <a:rPr lang="en-US" smtClean="0"/>
              <a:t>9/23/2022</a:t>
            </a:fld>
            <a:endParaRPr lang="en-US"/>
          </a:p>
        </p:txBody>
      </p:sp>
      <p:sp>
        <p:nvSpPr>
          <p:cNvPr id="5" name="Footer Placeholder 4">
            <a:extLst>
              <a:ext uri="{FF2B5EF4-FFF2-40B4-BE49-F238E27FC236}">
                <a16:creationId xmlns:a16="http://schemas.microsoft.com/office/drawing/2014/main" id="{ADA1FD26-B615-4CCF-B6F6-5D024E86EA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201F51-AF76-4DD7-963A-75938FD92CE3}"/>
              </a:ext>
            </a:extLst>
          </p:cNvPr>
          <p:cNvSpPr>
            <a:spLocks noGrp="1"/>
          </p:cNvSpPr>
          <p:nvPr>
            <p:ph type="sldNum" sz="quarter" idx="12"/>
          </p:nvPr>
        </p:nvSpPr>
        <p:spPr/>
        <p:txBody>
          <a:bodyPr/>
          <a:lstStyle/>
          <a:p>
            <a:fld id="{90EBD9CF-B428-4519-8189-C890FEEBF181}" type="slidenum">
              <a:rPr lang="en-US" smtClean="0"/>
              <a:t>‹#›</a:t>
            </a:fld>
            <a:endParaRPr lang="en-US"/>
          </a:p>
        </p:txBody>
      </p:sp>
    </p:spTree>
    <p:extLst>
      <p:ext uri="{BB962C8B-B14F-4D97-AF65-F5344CB8AC3E}">
        <p14:creationId xmlns:p14="http://schemas.microsoft.com/office/powerpoint/2010/main" val="7859495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A1C1E-16F1-4529-B0BB-FFDCF37972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6E70D0F-8DB7-4ABC-8ED5-1607E7DBBB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A65211-62B7-4D55-9BA9-4A4E04640806}"/>
              </a:ext>
            </a:extLst>
          </p:cNvPr>
          <p:cNvSpPr>
            <a:spLocks noGrp="1"/>
          </p:cNvSpPr>
          <p:nvPr>
            <p:ph type="dt" sz="half" idx="10"/>
          </p:nvPr>
        </p:nvSpPr>
        <p:spPr/>
        <p:txBody>
          <a:bodyPr/>
          <a:lstStyle/>
          <a:p>
            <a:fld id="{D3E7A2A6-B866-40CB-8DDB-D4229A73DD69}" type="datetimeFigureOut">
              <a:rPr lang="en-US" smtClean="0"/>
              <a:t>9/23/2022</a:t>
            </a:fld>
            <a:endParaRPr lang="en-US"/>
          </a:p>
        </p:txBody>
      </p:sp>
      <p:sp>
        <p:nvSpPr>
          <p:cNvPr id="5" name="Footer Placeholder 4">
            <a:extLst>
              <a:ext uri="{FF2B5EF4-FFF2-40B4-BE49-F238E27FC236}">
                <a16:creationId xmlns:a16="http://schemas.microsoft.com/office/drawing/2014/main" id="{530B020F-EDAD-4813-B0DD-F34E002468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7FAF7B-CD20-4A74-84A5-08631402F11E}"/>
              </a:ext>
            </a:extLst>
          </p:cNvPr>
          <p:cNvSpPr>
            <a:spLocks noGrp="1"/>
          </p:cNvSpPr>
          <p:nvPr>
            <p:ph type="sldNum" sz="quarter" idx="12"/>
          </p:nvPr>
        </p:nvSpPr>
        <p:spPr/>
        <p:txBody>
          <a:bodyPr/>
          <a:lstStyle/>
          <a:p>
            <a:fld id="{90EBD9CF-B428-4519-8189-C890FEEBF181}" type="slidenum">
              <a:rPr lang="en-US" smtClean="0"/>
              <a:t>‹#›</a:t>
            </a:fld>
            <a:endParaRPr lang="en-US"/>
          </a:p>
        </p:txBody>
      </p:sp>
    </p:spTree>
    <p:extLst>
      <p:ext uri="{BB962C8B-B14F-4D97-AF65-F5344CB8AC3E}">
        <p14:creationId xmlns:p14="http://schemas.microsoft.com/office/powerpoint/2010/main" val="36176627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1304D-2A4A-4FD5-B5EC-024861709B6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D19A495-2054-4D83-9E55-51E72E21327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B9569D5-DBDC-4BDA-8A2E-35B405724F20}"/>
              </a:ext>
            </a:extLst>
          </p:cNvPr>
          <p:cNvSpPr>
            <a:spLocks noGrp="1"/>
          </p:cNvSpPr>
          <p:nvPr>
            <p:ph type="dt" sz="half" idx="10"/>
          </p:nvPr>
        </p:nvSpPr>
        <p:spPr/>
        <p:txBody>
          <a:bodyPr/>
          <a:lstStyle/>
          <a:p>
            <a:fld id="{D3E7A2A6-B866-40CB-8DDB-D4229A73DD69}" type="datetimeFigureOut">
              <a:rPr lang="en-US" smtClean="0"/>
              <a:t>9/23/2022</a:t>
            </a:fld>
            <a:endParaRPr lang="en-US"/>
          </a:p>
        </p:txBody>
      </p:sp>
      <p:sp>
        <p:nvSpPr>
          <p:cNvPr id="5" name="Footer Placeholder 4">
            <a:extLst>
              <a:ext uri="{FF2B5EF4-FFF2-40B4-BE49-F238E27FC236}">
                <a16:creationId xmlns:a16="http://schemas.microsoft.com/office/drawing/2014/main" id="{E68A089C-945A-40C8-B665-6EBAA9F75F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51094C-DACB-4CD4-A8C2-C16A0C4FA987}"/>
              </a:ext>
            </a:extLst>
          </p:cNvPr>
          <p:cNvSpPr>
            <a:spLocks noGrp="1"/>
          </p:cNvSpPr>
          <p:nvPr>
            <p:ph type="sldNum" sz="quarter" idx="12"/>
          </p:nvPr>
        </p:nvSpPr>
        <p:spPr/>
        <p:txBody>
          <a:bodyPr/>
          <a:lstStyle/>
          <a:p>
            <a:fld id="{90EBD9CF-B428-4519-8189-C890FEEBF181}" type="slidenum">
              <a:rPr lang="en-US" smtClean="0"/>
              <a:t>‹#›</a:t>
            </a:fld>
            <a:endParaRPr lang="en-US"/>
          </a:p>
        </p:txBody>
      </p:sp>
    </p:spTree>
    <p:extLst>
      <p:ext uri="{BB962C8B-B14F-4D97-AF65-F5344CB8AC3E}">
        <p14:creationId xmlns:p14="http://schemas.microsoft.com/office/powerpoint/2010/main" val="9658854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4208C-AF19-4A39-B9B9-86B7BB72E3A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81E556D-7020-4039-BCBE-51B40324330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E77FE21-5CF4-4880-87CF-116683C131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312CCD9-E593-4AFA-A7EA-7472BB79285A}"/>
              </a:ext>
            </a:extLst>
          </p:cNvPr>
          <p:cNvSpPr>
            <a:spLocks noGrp="1"/>
          </p:cNvSpPr>
          <p:nvPr>
            <p:ph type="dt" sz="half" idx="10"/>
          </p:nvPr>
        </p:nvSpPr>
        <p:spPr/>
        <p:txBody>
          <a:bodyPr/>
          <a:lstStyle/>
          <a:p>
            <a:fld id="{D3E7A2A6-B866-40CB-8DDB-D4229A73DD69}" type="datetimeFigureOut">
              <a:rPr lang="en-US" smtClean="0"/>
              <a:t>9/23/2022</a:t>
            </a:fld>
            <a:endParaRPr lang="en-US"/>
          </a:p>
        </p:txBody>
      </p:sp>
      <p:sp>
        <p:nvSpPr>
          <p:cNvPr id="6" name="Footer Placeholder 5">
            <a:extLst>
              <a:ext uri="{FF2B5EF4-FFF2-40B4-BE49-F238E27FC236}">
                <a16:creationId xmlns:a16="http://schemas.microsoft.com/office/drawing/2014/main" id="{50BF5E26-F332-40B2-839D-233ACCA862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A909CC-9135-4B67-9F31-75A01704193E}"/>
              </a:ext>
            </a:extLst>
          </p:cNvPr>
          <p:cNvSpPr>
            <a:spLocks noGrp="1"/>
          </p:cNvSpPr>
          <p:nvPr>
            <p:ph type="sldNum" sz="quarter" idx="12"/>
          </p:nvPr>
        </p:nvSpPr>
        <p:spPr/>
        <p:txBody>
          <a:bodyPr/>
          <a:lstStyle/>
          <a:p>
            <a:fld id="{90EBD9CF-B428-4519-8189-C890FEEBF181}" type="slidenum">
              <a:rPr lang="en-US" smtClean="0"/>
              <a:t>‹#›</a:t>
            </a:fld>
            <a:endParaRPr lang="en-US"/>
          </a:p>
        </p:txBody>
      </p:sp>
    </p:spTree>
    <p:extLst>
      <p:ext uri="{BB962C8B-B14F-4D97-AF65-F5344CB8AC3E}">
        <p14:creationId xmlns:p14="http://schemas.microsoft.com/office/powerpoint/2010/main" val="1887016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343C9-C5C1-499B-B8FD-9A652B288A6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69C047F-D445-4CFA-BCF5-8BB424270C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817A7F0-1695-4899-9B13-E2EBB2452ED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9944F64-E5B5-4BA6-B3E7-D452E1448E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4AA569-550D-4CCF-A4E3-8F42A7A64E6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46BB13D-DB81-41F1-A561-87E604662441}"/>
              </a:ext>
            </a:extLst>
          </p:cNvPr>
          <p:cNvSpPr>
            <a:spLocks noGrp="1"/>
          </p:cNvSpPr>
          <p:nvPr>
            <p:ph type="dt" sz="half" idx="10"/>
          </p:nvPr>
        </p:nvSpPr>
        <p:spPr/>
        <p:txBody>
          <a:bodyPr/>
          <a:lstStyle/>
          <a:p>
            <a:fld id="{D3E7A2A6-B866-40CB-8DDB-D4229A73DD69}" type="datetimeFigureOut">
              <a:rPr lang="en-US" smtClean="0"/>
              <a:t>9/23/2022</a:t>
            </a:fld>
            <a:endParaRPr lang="en-US"/>
          </a:p>
        </p:txBody>
      </p:sp>
      <p:sp>
        <p:nvSpPr>
          <p:cNvPr id="8" name="Footer Placeholder 7">
            <a:extLst>
              <a:ext uri="{FF2B5EF4-FFF2-40B4-BE49-F238E27FC236}">
                <a16:creationId xmlns:a16="http://schemas.microsoft.com/office/drawing/2014/main" id="{D4770112-05BC-401D-8C0C-783F03C3EBC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1115D60-DBAD-4D7B-9211-EED21BD3DF66}"/>
              </a:ext>
            </a:extLst>
          </p:cNvPr>
          <p:cNvSpPr>
            <a:spLocks noGrp="1"/>
          </p:cNvSpPr>
          <p:nvPr>
            <p:ph type="sldNum" sz="quarter" idx="12"/>
          </p:nvPr>
        </p:nvSpPr>
        <p:spPr/>
        <p:txBody>
          <a:bodyPr/>
          <a:lstStyle/>
          <a:p>
            <a:fld id="{90EBD9CF-B428-4519-8189-C890FEEBF181}" type="slidenum">
              <a:rPr lang="en-US" smtClean="0"/>
              <a:t>‹#›</a:t>
            </a:fld>
            <a:endParaRPr lang="en-US"/>
          </a:p>
        </p:txBody>
      </p:sp>
    </p:spTree>
    <p:extLst>
      <p:ext uri="{BB962C8B-B14F-4D97-AF65-F5344CB8AC3E}">
        <p14:creationId xmlns:p14="http://schemas.microsoft.com/office/powerpoint/2010/main" val="857184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0E287-40F6-4760-AB6A-121F66E6D1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142BF11-1B9C-467B-9EA4-0457F327381A}"/>
              </a:ext>
            </a:extLst>
          </p:cNvPr>
          <p:cNvSpPr>
            <a:spLocks noGrp="1"/>
          </p:cNvSpPr>
          <p:nvPr>
            <p:ph type="dt" sz="half" idx="10"/>
          </p:nvPr>
        </p:nvSpPr>
        <p:spPr/>
        <p:txBody>
          <a:bodyPr/>
          <a:lstStyle/>
          <a:p>
            <a:fld id="{D3E7A2A6-B866-40CB-8DDB-D4229A73DD69}" type="datetimeFigureOut">
              <a:rPr lang="en-US" smtClean="0"/>
              <a:t>9/23/2022</a:t>
            </a:fld>
            <a:endParaRPr lang="en-US"/>
          </a:p>
        </p:txBody>
      </p:sp>
      <p:sp>
        <p:nvSpPr>
          <p:cNvPr id="4" name="Footer Placeholder 3">
            <a:extLst>
              <a:ext uri="{FF2B5EF4-FFF2-40B4-BE49-F238E27FC236}">
                <a16:creationId xmlns:a16="http://schemas.microsoft.com/office/drawing/2014/main" id="{4618254A-C889-42A5-9BBC-B4766515E82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EB683CD-6F99-4655-A2CC-A6EA27E8DDB0}"/>
              </a:ext>
            </a:extLst>
          </p:cNvPr>
          <p:cNvSpPr>
            <a:spLocks noGrp="1"/>
          </p:cNvSpPr>
          <p:nvPr>
            <p:ph type="sldNum" sz="quarter" idx="12"/>
          </p:nvPr>
        </p:nvSpPr>
        <p:spPr/>
        <p:txBody>
          <a:bodyPr/>
          <a:lstStyle/>
          <a:p>
            <a:fld id="{90EBD9CF-B428-4519-8189-C890FEEBF181}" type="slidenum">
              <a:rPr lang="en-US" smtClean="0"/>
              <a:t>‹#›</a:t>
            </a:fld>
            <a:endParaRPr lang="en-US"/>
          </a:p>
        </p:txBody>
      </p:sp>
    </p:spTree>
    <p:extLst>
      <p:ext uri="{BB962C8B-B14F-4D97-AF65-F5344CB8AC3E}">
        <p14:creationId xmlns:p14="http://schemas.microsoft.com/office/powerpoint/2010/main" val="1593759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6B20A08-51BC-4555-B349-FC43E02C4A65}"/>
              </a:ext>
            </a:extLst>
          </p:cNvPr>
          <p:cNvSpPr>
            <a:spLocks noGrp="1"/>
          </p:cNvSpPr>
          <p:nvPr>
            <p:ph type="dt" sz="half" idx="10"/>
          </p:nvPr>
        </p:nvSpPr>
        <p:spPr/>
        <p:txBody>
          <a:bodyPr/>
          <a:lstStyle/>
          <a:p>
            <a:fld id="{D3E7A2A6-B866-40CB-8DDB-D4229A73DD69}" type="datetimeFigureOut">
              <a:rPr lang="en-US" smtClean="0"/>
              <a:t>9/23/2022</a:t>
            </a:fld>
            <a:endParaRPr lang="en-US"/>
          </a:p>
        </p:txBody>
      </p:sp>
      <p:sp>
        <p:nvSpPr>
          <p:cNvPr id="3" name="Footer Placeholder 2">
            <a:extLst>
              <a:ext uri="{FF2B5EF4-FFF2-40B4-BE49-F238E27FC236}">
                <a16:creationId xmlns:a16="http://schemas.microsoft.com/office/drawing/2014/main" id="{748C7844-233A-4A9E-BA47-CB4F0458744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FDDB0BB-1786-44F2-80A2-DDCAD52374B6}"/>
              </a:ext>
            </a:extLst>
          </p:cNvPr>
          <p:cNvSpPr>
            <a:spLocks noGrp="1"/>
          </p:cNvSpPr>
          <p:nvPr>
            <p:ph type="sldNum" sz="quarter" idx="12"/>
          </p:nvPr>
        </p:nvSpPr>
        <p:spPr/>
        <p:txBody>
          <a:bodyPr/>
          <a:lstStyle/>
          <a:p>
            <a:fld id="{90EBD9CF-B428-4519-8189-C890FEEBF181}" type="slidenum">
              <a:rPr lang="en-US" smtClean="0"/>
              <a:t>‹#›</a:t>
            </a:fld>
            <a:endParaRPr lang="en-US"/>
          </a:p>
        </p:txBody>
      </p:sp>
    </p:spTree>
    <p:extLst>
      <p:ext uri="{BB962C8B-B14F-4D97-AF65-F5344CB8AC3E}">
        <p14:creationId xmlns:p14="http://schemas.microsoft.com/office/powerpoint/2010/main" val="39349231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BA276-86C5-4099-86B2-DF1090D267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55A0A79-24AE-497A-89A7-4EB90EF7621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49911C1-B88D-4878-9FB8-E8F5C31129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06EB4D-632D-4655-ADDB-C0BBC70CBDC7}"/>
              </a:ext>
            </a:extLst>
          </p:cNvPr>
          <p:cNvSpPr>
            <a:spLocks noGrp="1"/>
          </p:cNvSpPr>
          <p:nvPr>
            <p:ph type="dt" sz="half" idx="10"/>
          </p:nvPr>
        </p:nvSpPr>
        <p:spPr/>
        <p:txBody>
          <a:bodyPr/>
          <a:lstStyle/>
          <a:p>
            <a:fld id="{D3E7A2A6-B866-40CB-8DDB-D4229A73DD69}" type="datetimeFigureOut">
              <a:rPr lang="en-US" smtClean="0"/>
              <a:t>9/23/2022</a:t>
            </a:fld>
            <a:endParaRPr lang="en-US"/>
          </a:p>
        </p:txBody>
      </p:sp>
      <p:sp>
        <p:nvSpPr>
          <p:cNvPr id="6" name="Footer Placeholder 5">
            <a:extLst>
              <a:ext uri="{FF2B5EF4-FFF2-40B4-BE49-F238E27FC236}">
                <a16:creationId xmlns:a16="http://schemas.microsoft.com/office/drawing/2014/main" id="{32C62DBB-69A3-4D50-B780-D15CD600FB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B5EC91-F5FF-4A1B-B105-60A728D78C51}"/>
              </a:ext>
            </a:extLst>
          </p:cNvPr>
          <p:cNvSpPr>
            <a:spLocks noGrp="1"/>
          </p:cNvSpPr>
          <p:nvPr>
            <p:ph type="sldNum" sz="quarter" idx="12"/>
          </p:nvPr>
        </p:nvSpPr>
        <p:spPr/>
        <p:txBody>
          <a:bodyPr/>
          <a:lstStyle/>
          <a:p>
            <a:fld id="{90EBD9CF-B428-4519-8189-C890FEEBF181}" type="slidenum">
              <a:rPr lang="en-US" smtClean="0"/>
              <a:t>‹#›</a:t>
            </a:fld>
            <a:endParaRPr lang="en-US"/>
          </a:p>
        </p:txBody>
      </p:sp>
    </p:spTree>
    <p:extLst>
      <p:ext uri="{BB962C8B-B14F-4D97-AF65-F5344CB8AC3E}">
        <p14:creationId xmlns:p14="http://schemas.microsoft.com/office/powerpoint/2010/main" val="161452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F22E3-E7C0-49CE-A944-FA2918535A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A94A79D-A383-475C-BB12-C5BF98635F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E56D098-DA49-4759-AD2D-BAD8388FE3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4D76B0-5B8C-4A87-8B9F-66E6BF6FF362}"/>
              </a:ext>
            </a:extLst>
          </p:cNvPr>
          <p:cNvSpPr>
            <a:spLocks noGrp="1"/>
          </p:cNvSpPr>
          <p:nvPr>
            <p:ph type="dt" sz="half" idx="10"/>
          </p:nvPr>
        </p:nvSpPr>
        <p:spPr/>
        <p:txBody>
          <a:bodyPr/>
          <a:lstStyle/>
          <a:p>
            <a:fld id="{D3E7A2A6-B866-40CB-8DDB-D4229A73DD69}" type="datetimeFigureOut">
              <a:rPr lang="en-US" smtClean="0"/>
              <a:t>9/23/2022</a:t>
            </a:fld>
            <a:endParaRPr lang="en-US"/>
          </a:p>
        </p:txBody>
      </p:sp>
      <p:sp>
        <p:nvSpPr>
          <p:cNvPr id="6" name="Footer Placeholder 5">
            <a:extLst>
              <a:ext uri="{FF2B5EF4-FFF2-40B4-BE49-F238E27FC236}">
                <a16:creationId xmlns:a16="http://schemas.microsoft.com/office/drawing/2014/main" id="{B12660A0-E1AD-4A4E-BE87-FD98A2F395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EA39C8-EB50-48C6-A45E-A030508E7B58}"/>
              </a:ext>
            </a:extLst>
          </p:cNvPr>
          <p:cNvSpPr>
            <a:spLocks noGrp="1"/>
          </p:cNvSpPr>
          <p:nvPr>
            <p:ph type="sldNum" sz="quarter" idx="12"/>
          </p:nvPr>
        </p:nvSpPr>
        <p:spPr/>
        <p:txBody>
          <a:bodyPr/>
          <a:lstStyle/>
          <a:p>
            <a:fld id="{90EBD9CF-B428-4519-8189-C890FEEBF181}" type="slidenum">
              <a:rPr lang="en-US" smtClean="0"/>
              <a:t>‹#›</a:t>
            </a:fld>
            <a:endParaRPr lang="en-US"/>
          </a:p>
        </p:txBody>
      </p:sp>
    </p:spTree>
    <p:extLst>
      <p:ext uri="{BB962C8B-B14F-4D97-AF65-F5344CB8AC3E}">
        <p14:creationId xmlns:p14="http://schemas.microsoft.com/office/powerpoint/2010/main" val="2437078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EE87C-010D-424E-830E-95F4870E5CA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DFBA394-D53D-43E1-ADF8-A2979EC09D5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E91E1E-8011-48C2-BA6A-6880E5A433F5}"/>
              </a:ext>
            </a:extLst>
          </p:cNvPr>
          <p:cNvSpPr>
            <a:spLocks noGrp="1"/>
          </p:cNvSpPr>
          <p:nvPr>
            <p:ph type="dt" sz="half" idx="10"/>
          </p:nvPr>
        </p:nvSpPr>
        <p:spPr/>
        <p:txBody>
          <a:bodyPr/>
          <a:lstStyle/>
          <a:p>
            <a:fld id="{D3E7A2A6-B866-40CB-8DDB-D4229A73DD69}" type="datetimeFigureOut">
              <a:rPr lang="en-US" smtClean="0"/>
              <a:t>9/23/2022</a:t>
            </a:fld>
            <a:endParaRPr lang="en-US"/>
          </a:p>
        </p:txBody>
      </p:sp>
      <p:sp>
        <p:nvSpPr>
          <p:cNvPr id="5" name="Footer Placeholder 4">
            <a:extLst>
              <a:ext uri="{FF2B5EF4-FFF2-40B4-BE49-F238E27FC236}">
                <a16:creationId xmlns:a16="http://schemas.microsoft.com/office/drawing/2014/main" id="{299C964D-BD47-4DF6-8A8A-38386DB139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7E940E-BCDE-4D81-A1FA-AFECE8709242}"/>
              </a:ext>
            </a:extLst>
          </p:cNvPr>
          <p:cNvSpPr>
            <a:spLocks noGrp="1"/>
          </p:cNvSpPr>
          <p:nvPr>
            <p:ph type="sldNum" sz="quarter" idx="12"/>
          </p:nvPr>
        </p:nvSpPr>
        <p:spPr/>
        <p:txBody>
          <a:bodyPr/>
          <a:lstStyle/>
          <a:p>
            <a:fld id="{90EBD9CF-B428-4519-8189-C890FEEBF181}" type="slidenum">
              <a:rPr lang="en-US" smtClean="0"/>
              <a:t>‹#›</a:t>
            </a:fld>
            <a:endParaRPr lang="en-US"/>
          </a:p>
        </p:txBody>
      </p:sp>
    </p:spTree>
    <p:extLst>
      <p:ext uri="{BB962C8B-B14F-4D97-AF65-F5344CB8AC3E}">
        <p14:creationId xmlns:p14="http://schemas.microsoft.com/office/powerpoint/2010/main" val="8556271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BDAE7A-6672-4FAE-90C5-8BD07192D50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EC3CC56-FE71-4738-A4CA-11218E0ADD2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A25BF4-6DF1-4094-BF6B-67A14CFFE55A}"/>
              </a:ext>
            </a:extLst>
          </p:cNvPr>
          <p:cNvSpPr>
            <a:spLocks noGrp="1"/>
          </p:cNvSpPr>
          <p:nvPr>
            <p:ph type="dt" sz="half" idx="10"/>
          </p:nvPr>
        </p:nvSpPr>
        <p:spPr/>
        <p:txBody>
          <a:bodyPr/>
          <a:lstStyle/>
          <a:p>
            <a:fld id="{D3E7A2A6-B866-40CB-8DDB-D4229A73DD69}" type="datetimeFigureOut">
              <a:rPr lang="en-US" smtClean="0"/>
              <a:t>9/23/2022</a:t>
            </a:fld>
            <a:endParaRPr lang="en-US"/>
          </a:p>
        </p:txBody>
      </p:sp>
      <p:sp>
        <p:nvSpPr>
          <p:cNvPr id="5" name="Footer Placeholder 4">
            <a:extLst>
              <a:ext uri="{FF2B5EF4-FFF2-40B4-BE49-F238E27FC236}">
                <a16:creationId xmlns:a16="http://schemas.microsoft.com/office/drawing/2014/main" id="{4F00A2D5-F5EF-4FBA-9DD8-6224E3F0BC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E7AEF2-0362-418F-BB3E-4BDD28284B52}"/>
              </a:ext>
            </a:extLst>
          </p:cNvPr>
          <p:cNvSpPr>
            <a:spLocks noGrp="1"/>
          </p:cNvSpPr>
          <p:nvPr>
            <p:ph type="sldNum" sz="quarter" idx="12"/>
          </p:nvPr>
        </p:nvSpPr>
        <p:spPr/>
        <p:txBody>
          <a:bodyPr/>
          <a:lstStyle/>
          <a:p>
            <a:fld id="{90EBD9CF-B428-4519-8189-C890FEEBF181}" type="slidenum">
              <a:rPr lang="en-US" smtClean="0"/>
              <a:t>‹#›</a:t>
            </a:fld>
            <a:endParaRPr lang="en-US"/>
          </a:p>
        </p:txBody>
      </p:sp>
    </p:spTree>
    <p:extLst>
      <p:ext uri="{BB962C8B-B14F-4D97-AF65-F5344CB8AC3E}">
        <p14:creationId xmlns:p14="http://schemas.microsoft.com/office/powerpoint/2010/main" val="2768294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3A14EE-A7EE-4438-ABE3-44A47F7375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5857B14-AFB8-4A18-AFA0-BE77E92BFA8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052AF3-3CAB-4FD0-968B-530AE67FA28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E7A2A6-B866-40CB-8DDB-D4229A73DD69}" type="datetimeFigureOut">
              <a:rPr lang="en-US" smtClean="0"/>
              <a:t>9/23/2022</a:t>
            </a:fld>
            <a:endParaRPr lang="en-US"/>
          </a:p>
        </p:txBody>
      </p:sp>
      <p:sp>
        <p:nvSpPr>
          <p:cNvPr id="5" name="Footer Placeholder 4">
            <a:extLst>
              <a:ext uri="{FF2B5EF4-FFF2-40B4-BE49-F238E27FC236}">
                <a16:creationId xmlns:a16="http://schemas.microsoft.com/office/drawing/2014/main" id="{7223A3B8-EED9-4F66-8612-CA7385C36B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16C74D1-9A4A-432B-BA09-F2826DD8F4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EBD9CF-B428-4519-8189-C890FEEBF181}" type="slidenum">
              <a:rPr lang="en-US" smtClean="0"/>
              <a:t>‹#›</a:t>
            </a:fld>
            <a:endParaRPr lang="en-US"/>
          </a:p>
        </p:txBody>
      </p:sp>
    </p:spTree>
    <p:extLst>
      <p:ext uri="{BB962C8B-B14F-4D97-AF65-F5344CB8AC3E}">
        <p14:creationId xmlns:p14="http://schemas.microsoft.com/office/powerpoint/2010/main" val="9282764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D5EDD-09F6-44F3-8321-E1CD59D7EEF2}"/>
              </a:ext>
            </a:extLst>
          </p:cNvPr>
          <p:cNvSpPr>
            <a:spLocks noGrp="1"/>
          </p:cNvSpPr>
          <p:nvPr>
            <p:ph type="title"/>
          </p:nvPr>
        </p:nvSpPr>
        <p:spPr/>
        <p:txBody>
          <a:bodyPr/>
          <a:lstStyle/>
          <a:p>
            <a:pPr algn="ctr"/>
            <a:r>
              <a:rPr lang="en-US" dirty="0"/>
              <a:t>How to report Investment?</a:t>
            </a:r>
          </a:p>
        </p:txBody>
      </p:sp>
      <p:sp>
        <p:nvSpPr>
          <p:cNvPr id="3" name="Content Placeholder 2">
            <a:extLst>
              <a:ext uri="{FF2B5EF4-FFF2-40B4-BE49-F238E27FC236}">
                <a16:creationId xmlns:a16="http://schemas.microsoft.com/office/drawing/2014/main" id="{6FBA5F83-89ED-4B4C-A2B6-7E0237C058D7}"/>
              </a:ext>
            </a:extLst>
          </p:cNvPr>
          <p:cNvSpPr>
            <a:spLocks noGrp="1"/>
          </p:cNvSpPr>
          <p:nvPr>
            <p:ph idx="1"/>
          </p:nvPr>
        </p:nvSpPr>
        <p:spPr/>
        <p:txBody>
          <a:bodyPr>
            <a:normAutofit/>
          </a:bodyPr>
          <a:lstStyle/>
          <a:p>
            <a:r>
              <a:rPr lang="en-US" sz="3600" dirty="0"/>
              <a:t>Initially, all investment are recorded at cost.</a:t>
            </a:r>
          </a:p>
          <a:p>
            <a:r>
              <a:rPr lang="en-US" sz="3600" dirty="0"/>
              <a:t>What about subsequent changes?</a:t>
            </a:r>
          </a:p>
          <a:p>
            <a:pPr marL="971550" lvl="1" indent="-514350">
              <a:buFont typeface="+mj-lt"/>
              <a:buAutoNum type="arabicPeriod"/>
            </a:pPr>
            <a:r>
              <a:rPr lang="en-US" sz="3600" dirty="0"/>
              <a:t>Fair Value</a:t>
            </a:r>
          </a:p>
          <a:p>
            <a:pPr marL="971550" lvl="1" indent="-514350">
              <a:buFont typeface="+mj-lt"/>
              <a:buAutoNum type="arabicPeriod"/>
            </a:pPr>
            <a:r>
              <a:rPr lang="en-US" sz="3600" dirty="0"/>
              <a:t>Cost Method</a:t>
            </a:r>
          </a:p>
          <a:p>
            <a:pPr marL="971550" lvl="1" indent="-514350">
              <a:buFont typeface="+mj-lt"/>
              <a:buAutoNum type="arabicPeriod"/>
            </a:pPr>
            <a:r>
              <a:rPr lang="en-US" sz="3600" dirty="0">
                <a:highlight>
                  <a:srgbClr val="FFFF00"/>
                </a:highlight>
                <a:uFill>
                  <a:solidFill>
                    <a:srgbClr val="FFFF00"/>
                  </a:solidFill>
                </a:uFill>
              </a:rPr>
              <a:t>Equity (Part 1 of 2)</a:t>
            </a:r>
          </a:p>
          <a:p>
            <a:pPr marL="971550" lvl="1" indent="-514350">
              <a:buFont typeface="+mj-lt"/>
              <a:buAutoNum type="arabicPeriod"/>
            </a:pPr>
            <a:r>
              <a:rPr lang="en-US" sz="3600" dirty="0"/>
              <a:t>Consolidation</a:t>
            </a:r>
          </a:p>
          <a:p>
            <a:pPr marL="0" indent="0">
              <a:buNone/>
            </a:pPr>
            <a:r>
              <a:rPr lang="en-US" sz="3600" dirty="0"/>
              <a:t>It depends on the degree of the control</a:t>
            </a:r>
          </a:p>
        </p:txBody>
      </p:sp>
      <p:sp>
        <p:nvSpPr>
          <p:cNvPr id="4" name="TextBox 23">
            <a:extLst>
              <a:ext uri="{FF2B5EF4-FFF2-40B4-BE49-F238E27FC236}">
                <a16:creationId xmlns:a16="http://schemas.microsoft.com/office/drawing/2014/main" id="{11E83458-30C9-4616-A829-7068D8564625}"/>
              </a:ext>
            </a:extLst>
          </p:cNvPr>
          <p:cNvSpPr txBox="1">
            <a:spLocks noChangeArrowheads="1"/>
          </p:cNvSpPr>
          <p:nvPr/>
        </p:nvSpPr>
        <p:spPr bwMode="auto">
          <a:xfrm>
            <a:off x="4827585" y="6273225"/>
            <a:ext cx="33950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Student or CPA Candidate?</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1859602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CC435-D3B2-45BE-AE9F-9FE30E4DB25B}"/>
              </a:ext>
            </a:extLst>
          </p:cNvPr>
          <p:cNvSpPr>
            <a:spLocks noGrp="1"/>
          </p:cNvSpPr>
          <p:nvPr>
            <p:ph type="title"/>
          </p:nvPr>
        </p:nvSpPr>
        <p:spPr/>
        <p:txBody>
          <a:bodyPr/>
          <a:lstStyle/>
          <a:p>
            <a:pPr algn="ctr"/>
            <a:r>
              <a:rPr lang="en-US" dirty="0"/>
              <a:t>Equity Method</a:t>
            </a:r>
          </a:p>
        </p:txBody>
      </p:sp>
      <p:sp>
        <p:nvSpPr>
          <p:cNvPr id="3" name="Content Placeholder 2">
            <a:extLst>
              <a:ext uri="{FF2B5EF4-FFF2-40B4-BE49-F238E27FC236}">
                <a16:creationId xmlns:a16="http://schemas.microsoft.com/office/drawing/2014/main" id="{2DB47635-32C0-44D1-B65D-23E0F011083E}"/>
              </a:ext>
            </a:extLst>
          </p:cNvPr>
          <p:cNvSpPr>
            <a:spLocks noGrp="1"/>
          </p:cNvSpPr>
          <p:nvPr>
            <p:ph idx="1"/>
          </p:nvPr>
        </p:nvSpPr>
        <p:spPr>
          <a:xfrm>
            <a:off x="838199" y="1825625"/>
            <a:ext cx="10906593" cy="4351338"/>
          </a:xfrm>
        </p:spPr>
        <p:txBody>
          <a:bodyPr>
            <a:normAutofit fontScale="85000" lnSpcReduction="20000"/>
          </a:bodyPr>
          <a:lstStyle/>
          <a:p>
            <a:r>
              <a:rPr lang="en-US" dirty="0"/>
              <a:t>20 to 50%:</a:t>
            </a:r>
          </a:p>
          <a:p>
            <a:r>
              <a:rPr lang="en-US" dirty="0"/>
              <a:t>“Ability to exercise significant influence over reporting and financial policies of an investee even though the investor holds 50% or less of the common stock “</a:t>
            </a:r>
          </a:p>
          <a:p>
            <a:r>
              <a:rPr lang="en-US" dirty="0"/>
              <a:t>Here's a list of several conditions that indicate the presence of influence :</a:t>
            </a:r>
          </a:p>
          <a:p>
            <a:pPr lvl="1">
              <a:buFont typeface="Wingdings" panose="05000000000000000000" pitchFamily="2" charset="2"/>
              <a:buChar char="ü"/>
            </a:pPr>
            <a:r>
              <a:rPr lang="en-US" dirty="0"/>
              <a:t>Board of directors is elected by the investor </a:t>
            </a:r>
          </a:p>
          <a:p>
            <a:pPr lvl="1">
              <a:buFont typeface="Wingdings" panose="05000000000000000000" pitchFamily="2" charset="2"/>
              <a:buChar char="ü"/>
            </a:pPr>
            <a:r>
              <a:rPr lang="en-US" dirty="0"/>
              <a:t>Investor participate in strategic and policy making of the investee </a:t>
            </a:r>
          </a:p>
          <a:p>
            <a:pPr lvl="1">
              <a:buFont typeface="Wingdings" panose="05000000000000000000" pitchFamily="2" charset="2"/>
              <a:buChar char="ü"/>
            </a:pPr>
            <a:r>
              <a:rPr lang="en-US" dirty="0"/>
              <a:t>Significance (material) intra entity transactions </a:t>
            </a:r>
          </a:p>
          <a:p>
            <a:pPr lvl="1">
              <a:buFont typeface="Wingdings" panose="05000000000000000000" pitchFamily="2" charset="2"/>
              <a:buChar char="ü"/>
            </a:pPr>
            <a:r>
              <a:rPr lang="en-US" dirty="0"/>
              <a:t>Exchange of managerial personnel/management </a:t>
            </a:r>
          </a:p>
          <a:p>
            <a:pPr lvl="1">
              <a:buFont typeface="Wingdings" panose="05000000000000000000" pitchFamily="2" charset="2"/>
              <a:buChar char="ü"/>
            </a:pPr>
            <a:r>
              <a:rPr lang="en-US" dirty="0"/>
              <a:t>Technology interdependence or dependents </a:t>
            </a:r>
          </a:p>
          <a:p>
            <a:pPr lvl="1">
              <a:buFont typeface="Wingdings" panose="05000000000000000000" pitchFamily="2" charset="2"/>
              <a:buChar char="ü"/>
            </a:pPr>
            <a:r>
              <a:rPr lang="en-US" dirty="0"/>
              <a:t>The proportional amount of the investor share in relationship to other investments </a:t>
            </a:r>
          </a:p>
          <a:p>
            <a:r>
              <a:rPr lang="en-US" dirty="0"/>
              <a:t>These conditions are all evaluated together </a:t>
            </a:r>
          </a:p>
          <a:p>
            <a:r>
              <a:rPr lang="en-US" dirty="0"/>
              <a:t>20 to 50% is just guideline.  </a:t>
            </a:r>
          </a:p>
          <a:p>
            <a:pPr lvl="1"/>
            <a:r>
              <a:rPr lang="en-US" dirty="0"/>
              <a:t>Ability to have significant influence is what matters</a:t>
            </a:r>
          </a:p>
          <a:p>
            <a:endParaRPr lang="en-US" dirty="0"/>
          </a:p>
        </p:txBody>
      </p:sp>
      <p:sp>
        <p:nvSpPr>
          <p:cNvPr id="4" name="TextBox 23">
            <a:extLst>
              <a:ext uri="{FF2B5EF4-FFF2-40B4-BE49-F238E27FC236}">
                <a16:creationId xmlns:a16="http://schemas.microsoft.com/office/drawing/2014/main" id="{D06268D1-A16C-40D7-B68B-A54F54BF025F}"/>
              </a:ext>
            </a:extLst>
          </p:cNvPr>
          <p:cNvSpPr txBox="1">
            <a:spLocks noChangeArrowheads="1"/>
          </p:cNvSpPr>
          <p:nvPr/>
        </p:nvSpPr>
        <p:spPr bwMode="auto">
          <a:xfrm>
            <a:off x="4827585" y="6273225"/>
            <a:ext cx="33950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Student or CPA Candidate?</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184560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
                                            <p:txEl>
                                              <p:pRg st="11" end="11"/>
                                            </p:txEl>
                                          </p:spTgt>
                                        </p:tgtEl>
                                        <p:attrNameLst>
                                          <p:attrName>style.visibility</p:attrName>
                                        </p:attrNameLst>
                                      </p:cBhvr>
                                      <p:to>
                                        <p:strVal val="visible"/>
                                      </p:to>
                                    </p:set>
                                    <p:anim calcmode="lin" valueType="num">
                                      <p:cBhvr additive="base">
                                        <p:cTn id="7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FEB3F-4609-4D92-91D0-9506181AA5AA}"/>
              </a:ext>
            </a:extLst>
          </p:cNvPr>
          <p:cNvSpPr>
            <a:spLocks noGrp="1"/>
          </p:cNvSpPr>
          <p:nvPr>
            <p:ph type="title"/>
          </p:nvPr>
        </p:nvSpPr>
        <p:spPr>
          <a:xfrm>
            <a:off x="772886" y="-63548"/>
            <a:ext cx="10515600" cy="1325563"/>
          </a:xfrm>
        </p:spPr>
        <p:txBody>
          <a:bodyPr/>
          <a:lstStyle/>
          <a:p>
            <a:pPr algn="ctr"/>
            <a:r>
              <a:rPr lang="en-US" dirty="0"/>
              <a:t>Other issues/Limitations</a:t>
            </a:r>
          </a:p>
        </p:txBody>
      </p:sp>
      <p:sp>
        <p:nvSpPr>
          <p:cNvPr id="3" name="Content Placeholder 2">
            <a:extLst>
              <a:ext uri="{FF2B5EF4-FFF2-40B4-BE49-F238E27FC236}">
                <a16:creationId xmlns:a16="http://schemas.microsoft.com/office/drawing/2014/main" id="{C827CE09-5A4E-45F8-AF11-99179D68C753}"/>
              </a:ext>
            </a:extLst>
          </p:cNvPr>
          <p:cNvSpPr>
            <a:spLocks noGrp="1"/>
          </p:cNvSpPr>
          <p:nvPr>
            <p:ph idx="1"/>
          </p:nvPr>
        </p:nvSpPr>
        <p:spPr>
          <a:xfrm>
            <a:off x="272143" y="923071"/>
            <a:ext cx="11647714" cy="5421086"/>
          </a:xfrm>
        </p:spPr>
        <p:txBody>
          <a:bodyPr>
            <a:normAutofit fontScale="70000" lnSpcReduction="20000"/>
          </a:bodyPr>
          <a:lstStyle/>
          <a:p>
            <a:r>
              <a:rPr lang="en-US" dirty="0"/>
              <a:t>An agreement exists between investor an investor by which the investor surrenders significant rights as a shareholder </a:t>
            </a:r>
            <a:r>
              <a:rPr lang="en-US" dirty="0">
                <a:sym typeface="Wingdings" panose="05000000000000000000" pitchFamily="2" charset="2"/>
              </a:rPr>
              <a:t> ignore 20 to 50%</a:t>
            </a:r>
            <a:endParaRPr lang="en-US" dirty="0"/>
          </a:p>
          <a:p>
            <a:r>
              <a:rPr lang="en-US" dirty="0"/>
              <a:t>Concentration of ownership operates the investee without regard for the views of the investors </a:t>
            </a:r>
            <a:r>
              <a:rPr lang="en-US" dirty="0">
                <a:sym typeface="Wingdings" panose="05000000000000000000" pitchFamily="2" charset="2"/>
              </a:rPr>
              <a:t> ignore 20 to 50%</a:t>
            </a:r>
            <a:endParaRPr lang="en-US" dirty="0"/>
          </a:p>
          <a:p>
            <a:r>
              <a:rPr lang="en-US" dirty="0"/>
              <a:t>The investor attempts but fails to obtain representation on the investees board of directors </a:t>
            </a:r>
            <a:r>
              <a:rPr lang="en-US" dirty="0">
                <a:sym typeface="Wingdings" panose="05000000000000000000" pitchFamily="2" charset="2"/>
              </a:rPr>
              <a:t> no significant influence</a:t>
            </a:r>
            <a:endParaRPr lang="en-US" dirty="0"/>
          </a:p>
          <a:p>
            <a:r>
              <a:rPr lang="en-US" dirty="0"/>
              <a:t>Consolidation is required if can if control over the investee exist regardless of the percentage </a:t>
            </a:r>
            <a:r>
              <a:rPr lang="en-US" dirty="0">
                <a:sym typeface="Wingdings" panose="05000000000000000000" pitchFamily="2" charset="2"/>
              </a:rPr>
              <a:t> regardless of 20 to 50%</a:t>
            </a:r>
            <a:endParaRPr lang="en-US" dirty="0"/>
          </a:p>
          <a:p>
            <a:r>
              <a:rPr lang="en-US" dirty="0"/>
              <a:t>Control can be achieved through contractual another arrangement called variable interests </a:t>
            </a:r>
          </a:p>
          <a:p>
            <a:pPr lvl="1"/>
            <a:r>
              <a:rPr lang="en-US" dirty="0"/>
              <a:t>for example the company may create a separate legal entity in which it holds less than 50% of the voting interests but controls that entity through governance document provisions or</a:t>
            </a:r>
          </a:p>
          <a:p>
            <a:pPr lvl="1"/>
            <a:r>
              <a:rPr lang="en-US" dirty="0"/>
              <a:t> other contracts that specify decision making power in the distribution of profit and losses entities controlled  </a:t>
            </a:r>
            <a:r>
              <a:rPr lang="en-US" dirty="0">
                <a:sym typeface="Wingdings" panose="05000000000000000000" pitchFamily="2" charset="2"/>
              </a:rPr>
              <a:t></a:t>
            </a:r>
            <a:r>
              <a:rPr lang="en-US" dirty="0"/>
              <a:t> variable interest entities </a:t>
            </a:r>
          </a:p>
          <a:p>
            <a:pPr lvl="1"/>
            <a:r>
              <a:rPr lang="en-US" dirty="0"/>
              <a:t>Sponsoring firm may be required to include them in the consolidated financial report despite the fact that ownership is less than 50% .</a:t>
            </a:r>
          </a:p>
          <a:p>
            <a:r>
              <a:rPr lang="en-US" dirty="0"/>
              <a:t>Investors can always choose to use the </a:t>
            </a:r>
            <a:r>
              <a:rPr lang="en-US" dirty="0">
                <a:highlight>
                  <a:srgbClr val="FFFF00"/>
                </a:highlight>
              </a:rPr>
              <a:t>fair value option </a:t>
            </a:r>
            <a:r>
              <a:rPr lang="en-US" dirty="0"/>
              <a:t>reporting for significant influence investments </a:t>
            </a:r>
          </a:p>
          <a:p>
            <a:r>
              <a:rPr lang="en-US" dirty="0"/>
              <a:t>Also, In some cases the majority shareholder may not have control over the company because the minority shareholders restrict the power of the majority </a:t>
            </a:r>
          </a:p>
          <a:p>
            <a:pPr lvl="1"/>
            <a:r>
              <a:rPr lang="en-US" dirty="0"/>
              <a:t>that restriction could manifest itself in compensation hiring termination and other critical operating and capital spending decision </a:t>
            </a:r>
          </a:p>
          <a:p>
            <a:pPr lvl="1"/>
            <a:r>
              <a:rPr lang="en-US" dirty="0"/>
              <a:t>ATT (60%) &amp; Bell South (40%) owned Cingular .  ATT used the equity method</a:t>
            </a:r>
          </a:p>
          <a:p>
            <a:pPr lvl="1"/>
            <a:endParaRPr lang="en-US" dirty="0"/>
          </a:p>
        </p:txBody>
      </p:sp>
      <p:sp>
        <p:nvSpPr>
          <p:cNvPr id="4" name="TextBox 23">
            <a:extLst>
              <a:ext uri="{FF2B5EF4-FFF2-40B4-BE49-F238E27FC236}">
                <a16:creationId xmlns:a16="http://schemas.microsoft.com/office/drawing/2014/main" id="{ECF3BEBD-543C-4E3F-B04E-EFC6CC8A3B35}"/>
              </a:ext>
            </a:extLst>
          </p:cNvPr>
          <p:cNvSpPr txBox="1">
            <a:spLocks noChangeArrowheads="1"/>
          </p:cNvSpPr>
          <p:nvPr/>
        </p:nvSpPr>
        <p:spPr bwMode="auto">
          <a:xfrm>
            <a:off x="4827585" y="6273225"/>
            <a:ext cx="33950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Student or CPA Candidate?</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736364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
                                            <p:txEl>
                                              <p:pRg st="11" end="11"/>
                                            </p:txEl>
                                          </p:spTgt>
                                        </p:tgtEl>
                                        <p:attrNameLst>
                                          <p:attrName>style.visibility</p:attrName>
                                        </p:attrNameLst>
                                      </p:cBhvr>
                                      <p:to>
                                        <p:strVal val="visible"/>
                                      </p:to>
                                    </p:set>
                                    <p:anim calcmode="lin" valueType="num">
                                      <p:cBhvr additive="base">
                                        <p:cTn id="7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345739-9553-4855-8C85-370A9721BDF7}"/>
              </a:ext>
            </a:extLst>
          </p:cNvPr>
          <p:cNvSpPr>
            <a:spLocks noGrp="1"/>
          </p:cNvSpPr>
          <p:nvPr>
            <p:ph idx="1"/>
          </p:nvPr>
        </p:nvSpPr>
        <p:spPr>
          <a:xfrm>
            <a:off x="145473" y="159327"/>
            <a:ext cx="11998036" cy="6017636"/>
          </a:xfrm>
        </p:spPr>
        <p:txBody>
          <a:bodyPr/>
          <a:lstStyle/>
          <a:p>
            <a:pPr marL="0" indent="0">
              <a:spcBef>
                <a:spcPts val="1000"/>
              </a:spcBef>
              <a:spcAft>
                <a:spcPts val="0"/>
              </a:spcAft>
              <a:buSzPct val="100000"/>
              <a:buNone/>
            </a:pPr>
            <a:r>
              <a:rPr lang="en-US" sz="2200" noProof="0" dirty="0">
                <a:solidFill>
                  <a:srgbClr val="000066"/>
                </a:solidFill>
              </a:rPr>
              <a:t>Solar Company owns a 20 percent interest in Mars Company purchased on January 1, 2020, for $210,000. </a:t>
            </a:r>
          </a:p>
          <a:p>
            <a:pPr marL="0" indent="0">
              <a:spcBef>
                <a:spcPts val="1000"/>
              </a:spcBef>
              <a:spcAft>
                <a:spcPts val="0"/>
              </a:spcAft>
              <a:buSzPct val="100000"/>
              <a:buNone/>
            </a:pPr>
            <a:r>
              <a:rPr lang="en-US" sz="2200" noProof="0" dirty="0">
                <a:solidFill>
                  <a:srgbClr val="000066"/>
                </a:solidFill>
              </a:rPr>
              <a:t>Mars reports net income of $200,000, $300,000, and $400,000, respectively, in the next three years while declaring dividends of $50,000, $100,000, and $200,000. </a:t>
            </a:r>
          </a:p>
          <a:p>
            <a:pPr marL="0" indent="0">
              <a:spcBef>
                <a:spcPts val="1000"/>
              </a:spcBef>
              <a:spcAft>
                <a:spcPts val="0"/>
              </a:spcAft>
              <a:buSzPct val="100000"/>
              <a:buNone/>
            </a:pPr>
            <a:r>
              <a:rPr lang="en-US" sz="2200" noProof="0" dirty="0">
                <a:solidFill>
                  <a:srgbClr val="000066"/>
                </a:solidFill>
              </a:rPr>
              <a:t>The fair values of Solar’s investment in Mars, as determined by market prices, were $245,000, $282,000, and $325,000 at the end of 2020, 2021, and 2022, respectively.</a:t>
            </a:r>
          </a:p>
          <a:p>
            <a:endParaRPr lang="en-US" dirty="0"/>
          </a:p>
        </p:txBody>
      </p:sp>
      <p:pic>
        <p:nvPicPr>
          <p:cNvPr id="5" name="Picture 4">
            <a:extLst>
              <a:ext uri="{FF2B5EF4-FFF2-40B4-BE49-F238E27FC236}">
                <a16:creationId xmlns:a16="http://schemas.microsoft.com/office/drawing/2014/main" id="{493C163A-4819-4001-B0E2-2B9C5E909861}"/>
              </a:ext>
            </a:extLst>
          </p:cNvPr>
          <p:cNvPicPr>
            <a:picLocks noChangeAspect="1"/>
          </p:cNvPicPr>
          <p:nvPr/>
        </p:nvPicPr>
        <p:blipFill>
          <a:blip r:embed="rId2"/>
          <a:stretch>
            <a:fillRect/>
          </a:stretch>
        </p:blipFill>
        <p:spPr>
          <a:xfrm>
            <a:off x="802912" y="2352518"/>
            <a:ext cx="10341903" cy="3928708"/>
          </a:xfrm>
          <a:prstGeom prst="rect">
            <a:avLst/>
          </a:prstGeom>
        </p:spPr>
      </p:pic>
      <p:sp>
        <p:nvSpPr>
          <p:cNvPr id="4" name="TextBox 23">
            <a:extLst>
              <a:ext uri="{FF2B5EF4-FFF2-40B4-BE49-F238E27FC236}">
                <a16:creationId xmlns:a16="http://schemas.microsoft.com/office/drawing/2014/main" id="{D8E24C3C-3D9E-4A60-9EB1-00E21AC7E7F5}"/>
              </a:ext>
            </a:extLst>
          </p:cNvPr>
          <p:cNvSpPr txBox="1">
            <a:spLocks noChangeArrowheads="1"/>
          </p:cNvSpPr>
          <p:nvPr/>
        </p:nvSpPr>
        <p:spPr bwMode="auto">
          <a:xfrm>
            <a:off x="4827585" y="6273225"/>
            <a:ext cx="33950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Student or CPA Candidate?</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www.farhatlectures.com</a:t>
            </a:r>
          </a:p>
        </p:txBody>
      </p:sp>
      <p:sp>
        <p:nvSpPr>
          <p:cNvPr id="2" name="Rectangle 1">
            <a:extLst>
              <a:ext uri="{FF2B5EF4-FFF2-40B4-BE49-F238E27FC236}">
                <a16:creationId xmlns:a16="http://schemas.microsoft.com/office/drawing/2014/main" id="{54785C13-EC31-4EFC-BBD9-E9161B9D77DC}"/>
              </a:ext>
            </a:extLst>
          </p:cNvPr>
          <p:cNvSpPr/>
          <p:nvPr/>
        </p:nvSpPr>
        <p:spPr>
          <a:xfrm>
            <a:off x="802912" y="4834328"/>
            <a:ext cx="10417226" cy="277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364423A3-F2CB-4E73-B61A-C57CABEF3688}"/>
              </a:ext>
            </a:extLst>
          </p:cNvPr>
          <p:cNvSpPr/>
          <p:nvPr/>
        </p:nvSpPr>
        <p:spPr>
          <a:xfrm>
            <a:off x="802912" y="5111645"/>
            <a:ext cx="10417226" cy="11695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58408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3E8861AB-CAD7-460D-AC27-3871E8114F80}"/>
              </a:ext>
            </a:extLst>
          </p:cNvPr>
          <p:cNvGraphicFramePr>
            <a:graphicFrameLocks noGrp="1"/>
          </p:cNvGraphicFramePr>
          <p:nvPr>
            <p:extLst>
              <p:ext uri="{D42A27DB-BD31-4B8C-83A1-F6EECF244321}">
                <p14:modId xmlns:p14="http://schemas.microsoft.com/office/powerpoint/2010/main" val="463215633"/>
              </p:ext>
            </p:extLst>
          </p:nvPr>
        </p:nvGraphicFramePr>
        <p:xfrm>
          <a:off x="2057400" y="3716943"/>
          <a:ext cx="8077200" cy="2743200"/>
        </p:xfrm>
        <a:graphic>
          <a:graphicData uri="http://schemas.openxmlformats.org/drawingml/2006/table">
            <a:tbl>
              <a:tblPr firstRow="1" bandRow="1">
                <a:tableStyleId>{5C22544A-7EE6-4342-B048-85BDC9FD1C3A}</a:tableStyleId>
              </a:tblPr>
              <a:tblGrid>
                <a:gridCol w="5698958">
                  <a:extLst>
                    <a:ext uri="{9D8B030D-6E8A-4147-A177-3AD203B41FA5}">
                      <a16:colId xmlns:a16="http://schemas.microsoft.com/office/drawing/2014/main" val="3410402174"/>
                    </a:ext>
                  </a:extLst>
                </a:gridCol>
                <a:gridCol w="1143000">
                  <a:extLst>
                    <a:ext uri="{9D8B030D-6E8A-4147-A177-3AD203B41FA5}">
                      <a16:colId xmlns:a16="http://schemas.microsoft.com/office/drawing/2014/main" val="1153064796"/>
                    </a:ext>
                  </a:extLst>
                </a:gridCol>
                <a:gridCol w="1235242">
                  <a:extLst>
                    <a:ext uri="{9D8B030D-6E8A-4147-A177-3AD203B41FA5}">
                      <a16:colId xmlns:a16="http://schemas.microsoft.com/office/drawing/2014/main" val="4244552952"/>
                    </a:ext>
                  </a:extLst>
                </a:gridCol>
              </a:tblGrid>
              <a:tr h="276755">
                <a:tc>
                  <a:txBody>
                    <a:bodyPr/>
                    <a:lstStyle/>
                    <a:p>
                      <a:r>
                        <a:rPr lang="en-US" sz="1400" b="0" dirty="0">
                          <a:solidFill>
                            <a:schemeClr val="tx1"/>
                          </a:solidFill>
                        </a:rPr>
                        <a:t>Investment in Mars Company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tx1"/>
                          </a:solidFill>
                        </a:rPr>
                        <a:t>40,000</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b="0" dirty="0">
                          <a:solidFill>
                            <a:schemeClr val="tx1"/>
                          </a:solidFill>
                        </a:rPr>
                        <a:t>    </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54518726"/>
                  </a:ext>
                </a:extLst>
              </a:tr>
              <a:tr h="276755">
                <a:tc>
                  <a:txBody>
                    <a:bodyPr/>
                    <a:lstStyle/>
                    <a:p>
                      <a:r>
                        <a:rPr lang="en-US" sz="1400" dirty="0"/>
                        <a:t>       </a:t>
                      </a:r>
                      <a:r>
                        <a:rPr lang="en-US" sz="1400" baseline="0" dirty="0"/>
                        <a:t> </a:t>
                      </a:r>
                      <a:r>
                        <a:rPr lang="en-US" sz="1400" dirty="0"/>
                        <a:t>Equity in Investee Income</a:t>
                      </a:r>
                      <a:endParaRPr lang="en-US"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400" b="0" dirty="0">
                        <a:solidFill>
                          <a:schemeClr val="tx1"/>
                        </a:solidFil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t>40,000</a:t>
                      </a:r>
                      <a:endParaRPr lang="en-US" sz="1400" b="0" dirty="0">
                        <a:solidFill>
                          <a:schemeClr val="tx1"/>
                        </a:solidFil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60903718"/>
                  </a:ext>
                </a:extLst>
              </a:tr>
              <a:tr h="282706">
                <a:tc>
                  <a:txBody>
                    <a:bodyPr/>
                    <a:lstStyle/>
                    <a:p>
                      <a:r>
                        <a:rPr lang="en-US" sz="1400" dirty="0"/>
                        <a:t>   To accrue earnings of a 20 percent owned investee ($200,000 ×20%)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0" dirty="0">
                        <a:solidFill>
                          <a:schemeClr val="tx1"/>
                        </a:solidFil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400" b="0" dirty="0">
                        <a:solidFill>
                          <a:schemeClr val="tx1"/>
                        </a:solidFil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439063"/>
                  </a:ext>
                </a:extLst>
              </a:tr>
              <a:tr h="28270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Dividend Receivable</a:t>
                      </a:r>
                      <a:endParaRPr lang="en-US"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10,000</a:t>
                      </a:r>
                      <a:endParaRPr lang="en-US" sz="1400" b="0" dirty="0">
                        <a:solidFill>
                          <a:schemeClr val="tx1"/>
                        </a:solidFil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400" b="0" dirty="0">
                        <a:solidFill>
                          <a:schemeClr val="tx1"/>
                        </a:solidFil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99870124"/>
                  </a:ext>
                </a:extLst>
              </a:tr>
              <a:tr h="276755">
                <a:tc>
                  <a:txBody>
                    <a:bodyPr/>
                    <a:lstStyle/>
                    <a:p>
                      <a:r>
                        <a:rPr lang="en-US" sz="1400" dirty="0"/>
                        <a:t>        Investment in Mars Company</a:t>
                      </a:r>
                      <a:endParaRPr lang="en-US"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400" b="0" dirty="0">
                        <a:solidFill>
                          <a:schemeClr val="tx1"/>
                        </a:solidFil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dirty="0"/>
                        <a:t>10,000</a:t>
                      </a:r>
                      <a:endParaRPr lang="en-US" sz="1400" b="0" dirty="0">
                        <a:solidFill>
                          <a:schemeClr val="tx1"/>
                        </a:solidFil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46607115"/>
                  </a:ext>
                </a:extLst>
              </a:tr>
              <a:tr h="282706">
                <a:tc>
                  <a:txBody>
                    <a:bodyPr/>
                    <a:lstStyle/>
                    <a:p>
                      <a:r>
                        <a:rPr lang="en-US" sz="1400" dirty="0"/>
                        <a:t>   To record a dividend declaration by Mars Company ($50,000 × 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40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40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03313003"/>
                  </a:ext>
                </a:extLst>
              </a:tr>
              <a:tr h="28270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Cash</a:t>
                      </a:r>
                      <a:endParaRPr lang="en-US"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10,000</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40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43650829"/>
                  </a:ext>
                </a:extLst>
              </a:tr>
              <a:tr h="276755">
                <a:tc>
                  <a:txBody>
                    <a:bodyPr/>
                    <a:lstStyle/>
                    <a:p>
                      <a:r>
                        <a:rPr lang="en-US" sz="1400" dirty="0"/>
                        <a:t>       Dividend Receivable</a:t>
                      </a:r>
                      <a:endParaRPr lang="en-US"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400" b="0" dirty="0">
                        <a:solidFill>
                          <a:schemeClr val="tx1"/>
                        </a:solidFil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dirty="0"/>
                        <a:t>10,000</a:t>
                      </a:r>
                      <a:endParaRPr lang="en-US" sz="1400" b="0" dirty="0">
                        <a:solidFill>
                          <a:schemeClr val="tx1"/>
                        </a:solidFil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1297271"/>
                  </a:ext>
                </a:extLst>
              </a:tr>
              <a:tr h="276755">
                <a:tc>
                  <a:txBody>
                    <a:bodyPr/>
                    <a:lstStyle/>
                    <a:p>
                      <a:r>
                        <a:rPr lang="en-US" sz="1400" dirty="0"/>
                        <a:t>   To record collection of the cash dividend.</a:t>
                      </a:r>
                      <a:endParaRPr lang="en-US"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400" b="0" dirty="0">
                        <a:solidFill>
                          <a:schemeClr val="tx1"/>
                        </a:solidFil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400" b="0" dirty="0">
                        <a:solidFill>
                          <a:schemeClr val="tx1"/>
                        </a:solidFil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42971"/>
                  </a:ext>
                </a:extLst>
              </a:tr>
            </a:tbl>
          </a:graphicData>
        </a:graphic>
      </p:graphicFrame>
      <p:pic>
        <p:nvPicPr>
          <p:cNvPr id="5" name="Picture 4">
            <a:extLst>
              <a:ext uri="{FF2B5EF4-FFF2-40B4-BE49-F238E27FC236}">
                <a16:creationId xmlns:a16="http://schemas.microsoft.com/office/drawing/2014/main" id="{2849077D-95A1-402A-814A-C75A6FC71111}"/>
              </a:ext>
            </a:extLst>
          </p:cNvPr>
          <p:cNvPicPr>
            <a:picLocks noChangeAspect="1"/>
          </p:cNvPicPr>
          <p:nvPr/>
        </p:nvPicPr>
        <p:blipFill>
          <a:blip r:embed="rId2"/>
          <a:stretch>
            <a:fillRect/>
          </a:stretch>
        </p:blipFill>
        <p:spPr>
          <a:xfrm>
            <a:off x="1149409" y="0"/>
            <a:ext cx="10013200" cy="3497625"/>
          </a:xfrm>
          <a:prstGeom prst="rect">
            <a:avLst/>
          </a:prstGeom>
        </p:spPr>
      </p:pic>
    </p:spTree>
    <p:extLst>
      <p:ext uri="{BB962C8B-B14F-4D97-AF65-F5344CB8AC3E}">
        <p14:creationId xmlns:p14="http://schemas.microsoft.com/office/powerpoint/2010/main" val="227987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86F87-D9FB-4ACD-8982-548C392DBA28}"/>
              </a:ext>
            </a:extLst>
          </p:cNvPr>
          <p:cNvSpPr>
            <a:spLocks noGrp="1"/>
          </p:cNvSpPr>
          <p:nvPr>
            <p:ph type="title"/>
          </p:nvPr>
        </p:nvSpPr>
        <p:spPr>
          <a:xfrm>
            <a:off x="69205" y="-365602"/>
            <a:ext cx="12226290" cy="1325563"/>
          </a:xfrm>
        </p:spPr>
        <p:txBody>
          <a:bodyPr>
            <a:normAutofit/>
          </a:bodyPr>
          <a:lstStyle/>
          <a:p>
            <a:r>
              <a:rPr lang="en-US" sz="3600" dirty="0"/>
              <a:t>Excess of Investment Cost Over Book Value Acquired</a:t>
            </a:r>
          </a:p>
        </p:txBody>
      </p:sp>
      <p:sp>
        <p:nvSpPr>
          <p:cNvPr id="3" name="Content Placeholder 2">
            <a:extLst>
              <a:ext uri="{FF2B5EF4-FFF2-40B4-BE49-F238E27FC236}">
                <a16:creationId xmlns:a16="http://schemas.microsoft.com/office/drawing/2014/main" id="{FCC05884-F22F-48BD-A375-C9B56DB49668}"/>
              </a:ext>
            </a:extLst>
          </p:cNvPr>
          <p:cNvSpPr>
            <a:spLocks noGrp="1"/>
          </p:cNvSpPr>
          <p:nvPr>
            <p:ph idx="1"/>
          </p:nvPr>
        </p:nvSpPr>
        <p:spPr>
          <a:xfrm>
            <a:off x="0" y="554068"/>
            <a:ext cx="11894820" cy="5639493"/>
          </a:xfrm>
        </p:spPr>
        <p:txBody>
          <a:bodyPr>
            <a:normAutofit fontScale="92500" lnSpcReduction="10000"/>
          </a:bodyPr>
          <a:lstStyle/>
          <a:p>
            <a:r>
              <a:rPr lang="en-US" noProof="0" dirty="0"/>
              <a:t>Paying for investment = Book Value is rare.</a:t>
            </a:r>
          </a:p>
          <a:p>
            <a:r>
              <a:rPr lang="en-US" dirty="0"/>
              <a:t>Book value assets – Liability</a:t>
            </a:r>
          </a:p>
          <a:p>
            <a:r>
              <a:rPr lang="en-US" noProof="0" dirty="0"/>
              <a:t>Difference is for many reasons:</a:t>
            </a:r>
          </a:p>
          <a:p>
            <a:pPr lvl="1"/>
            <a:r>
              <a:rPr lang="en-US" noProof="0" dirty="0"/>
              <a:t>Profitability</a:t>
            </a:r>
          </a:p>
          <a:p>
            <a:pPr lvl="1"/>
            <a:r>
              <a:rPr lang="en-US" noProof="0" dirty="0"/>
              <a:t>New Product</a:t>
            </a:r>
          </a:p>
          <a:p>
            <a:pPr lvl="1"/>
            <a:r>
              <a:rPr lang="en-US" dirty="0"/>
              <a:t>Expected Dividend payment</a:t>
            </a:r>
          </a:p>
          <a:p>
            <a:pPr lvl="1"/>
            <a:r>
              <a:rPr lang="en-US" noProof="0" dirty="0"/>
              <a:t>Projections</a:t>
            </a:r>
          </a:p>
          <a:p>
            <a:pPr lvl="1"/>
            <a:r>
              <a:rPr lang="en-US" noProof="0" dirty="0"/>
              <a:t>Perceive worth of the company (not book value)</a:t>
            </a:r>
          </a:p>
          <a:p>
            <a:pPr marL="292608" indent="-292608">
              <a:spcBef>
                <a:spcPts val="1000"/>
              </a:spcBef>
              <a:buSzPct val="100000"/>
            </a:pPr>
            <a:r>
              <a:rPr lang="en-US" noProof="0" dirty="0"/>
              <a:t>Asset and liability accounts on the balance sheet tend to measure historical costs rather than current value. </a:t>
            </a:r>
          </a:p>
          <a:p>
            <a:pPr marL="749808" lvl="1" indent="-292608">
              <a:spcBef>
                <a:spcPts val="1000"/>
              </a:spcBef>
              <a:buClr>
                <a:srgbClr val="000066"/>
              </a:buClr>
              <a:buSzPct val="100000"/>
            </a:pPr>
            <a:r>
              <a:rPr lang="en-US" noProof="0" dirty="0"/>
              <a:t>Inventory costing methods (L</a:t>
            </a:r>
            <a:r>
              <a:rPr lang="en-US" sz="100" noProof="0" dirty="0"/>
              <a:t> </a:t>
            </a:r>
            <a:r>
              <a:rPr lang="en-US" noProof="0" dirty="0"/>
              <a:t>I</a:t>
            </a:r>
            <a:r>
              <a:rPr lang="en-US" sz="100" noProof="0" dirty="0"/>
              <a:t> </a:t>
            </a:r>
            <a:r>
              <a:rPr lang="en-US" noProof="0" dirty="0"/>
              <a:t>F</a:t>
            </a:r>
            <a:r>
              <a:rPr lang="en-US" sz="100" noProof="0" dirty="0"/>
              <a:t> </a:t>
            </a:r>
            <a:r>
              <a:rPr lang="en-US" noProof="0" dirty="0"/>
              <a:t>O and F</a:t>
            </a:r>
            <a:r>
              <a:rPr lang="en-US" sz="100" noProof="0" dirty="0"/>
              <a:t> </a:t>
            </a:r>
            <a:r>
              <a:rPr lang="en-US" noProof="0" dirty="0"/>
              <a:t>I</a:t>
            </a:r>
            <a:r>
              <a:rPr lang="en-US" sz="100" noProof="0" dirty="0"/>
              <a:t> </a:t>
            </a:r>
            <a:r>
              <a:rPr lang="en-US" noProof="0" dirty="0"/>
              <a:t>F</a:t>
            </a:r>
            <a:r>
              <a:rPr lang="en-US" sz="100" noProof="0" dirty="0"/>
              <a:t> </a:t>
            </a:r>
            <a:r>
              <a:rPr lang="en-US" noProof="0" dirty="0"/>
              <a:t>O).</a:t>
            </a:r>
          </a:p>
          <a:p>
            <a:pPr marL="749808" lvl="1" indent="-292608">
              <a:spcBef>
                <a:spcPts val="1000"/>
              </a:spcBef>
              <a:buClr>
                <a:srgbClr val="000066"/>
              </a:buClr>
              <a:buSzPct val="100000"/>
            </a:pPr>
            <a:r>
              <a:rPr lang="en-US" noProof="0" dirty="0"/>
              <a:t>Acceptable depreciation methods (straight-line, units of production).</a:t>
            </a:r>
          </a:p>
          <a:p>
            <a:pPr marL="292608" indent="-292608">
              <a:buClr>
                <a:srgbClr val="000066"/>
              </a:buClr>
              <a:buSzPct val="100000"/>
            </a:pPr>
            <a:r>
              <a:rPr lang="en-US" noProof="0" dirty="0"/>
              <a:t>Allocate the cost of an equity method investment and compute amortization expense to match revenues recognized from the investment to the excess of investor cost over investee book value.  Any extra goodwill</a:t>
            </a:r>
          </a:p>
          <a:p>
            <a:pPr marL="292608" indent="-292608">
              <a:spcBef>
                <a:spcPts val="1000"/>
              </a:spcBef>
              <a:buClr>
                <a:srgbClr val="000066"/>
              </a:buClr>
              <a:buSzPct val="100000"/>
            </a:pPr>
            <a:endParaRPr lang="en-US" noProof="0" dirty="0">
              <a:solidFill>
                <a:srgbClr val="000066"/>
              </a:solidFill>
            </a:endParaRPr>
          </a:p>
          <a:p>
            <a:pPr marL="292608" indent="-292608">
              <a:spcBef>
                <a:spcPts val="1000"/>
              </a:spcBef>
              <a:buSzPct val="100000"/>
            </a:pPr>
            <a:endParaRPr lang="en-US" sz="2800" noProof="0" dirty="0">
              <a:solidFill>
                <a:srgbClr val="000066"/>
              </a:solidFill>
            </a:endParaRPr>
          </a:p>
          <a:p>
            <a:endParaRPr lang="en-US" dirty="0"/>
          </a:p>
        </p:txBody>
      </p:sp>
      <p:sp>
        <p:nvSpPr>
          <p:cNvPr id="4" name="TextBox 23">
            <a:extLst>
              <a:ext uri="{FF2B5EF4-FFF2-40B4-BE49-F238E27FC236}">
                <a16:creationId xmlns:a16="http://schemas.microsoft.com/office/drawing/2014/main" id="{FB916E68-C5A6-4988-80FD-A5228C28C469}"/>
              </a:ext>
            </a:extLst>
          </p:cNvPr>
          <p:cNvSpPr txBox="1">
            <a:spLocks noChangeArrowheads="1"/>
          </p:cNvSpPr>
          <p:nvPr/>
        </p:nvSpPr>
        <p:spPr bwMode="auto">
          <a:xfrm>
            <a:off x="4827585" y="6273225"/>
            <a:ext cx="33950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Student or CPA Candidate?</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1701489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
                                            <p:txEl>
                                              <p:pRg st="11" end="11"/>
                                            </p:txEl>
                                          </p:spTgt>
                                        </p:tgtEl>
                                        <p:attrNameLst>
                                          <p:attrName>style.visibility</p:attrName>
                                        </p:attrNameLst>
                                      </p:cBhvr>
                                      <p:to>
                                        <p:strVal val="visible"/>
                                      </p:to>
                                    </p:set>
                                    <p:anim calcmode="lin" valueType="num">
                                      <p:cBhvr additive="base">
                                        <p:cTn id="7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4EB368-266D-4A28-867B-A67C091F159E}"/>
              </a:ext>
            </a:extLst>
          </p:cNvPr>
          <p:cNvSpPr>
            <a:spLocks noGrp="1"/>
          </p:cNvSpPr>
          <p:nvPr>
            <p:ph idx="1"/>
          </p:nvPr>
        </p:nvSpPr>
        <p:spPr>
          <a:xfrm>
            <a:off x="119921" y="539646"/>
            <a:ext cx="12072079" cy="5637317"/>
          </a:xfrm>
        </p:spPr>
        <p:txBody>
          <a:bodyPr>
            <a:normAutofit/>
          </a:bodyPr>
          <a:lstStyle/>
          <a:p>
            <a:r>
              <a:rPr lang="en-US" sz="2000" b="0" i="0" dirty="0">
                <a:solidFill>
                  <a:srgbClr val="000000"/>
                </a:solidFill>
                <a:effectLst/>
                <a:latin typeface="Arial" panose="020B0604020202020204" pitchFamily="34" charset="0"/>
              </a:rPr>
              <a:t> Tall Company purchases 20 percent of Short Company for $200,000. Tall can exercise significant influence over the investee; thus, the equity method is appropriately applied. </a:t>
            </a:r>
          </a:p>
          <a:p>
            <a:r>
              <a:rPr lang="en-US" sz="2000" b="0" i="0" dirty="0">
                <a:solidFill>
                  <a:srgbClr val="000000"/>
                </a:solidFill>
                <a:effectLst/>
                <a:latin typeface="Arial" panose="020B0604020202020204" pitchFamily="34" charset="0"/>
              </a:rPr>
              <a:t>The acquisition is made on January 1, 2020, when Short holds net assets with a book value of $700,000. </a:t>
            </a:r>
          </a:p>
          <a:p>
            <a:r>
              <a:rPr lang="en-US" sz="2000" b="0" i="0" dirty="0">
                <a:solidFill>
                  <a:srgbClr val="000000"/>
                </a:solidFill>
                <a:effectLst/>
                <a:latin typeface="Arial" panose="020B0604020202020204" pitchFamily="34" charset="0"/>
              </a:rPr>
              <a:t>Tall believes that the investee’s building (10-year remaining life) is undervalued within the financial records by $80,000 and equipment with a 5-year remaining life is undervalued by $120,000. </a:t>
            </a:r>
          </a:p>
          <a:p>
            <a:r>
              <a:rPr lang="en-US" sz="2000" b="0" i="0" dirty="0">
                <a:solidFill>
                  <a:srgbClr val="000000"/>
                </a:solidFill>
                <a:effectLst/>
                <a:latin typeface="Arial" panose="020B0604020202020204" pitchFamily="34" charset="0"/>
              </a:rPr>
              <a:t>Any goodwill established by this purchase is considered to have an indefinite life. </a:t>
            </a:r>
          </a:p>
          <a:p>
            <a:r>
              <a:rPr lang="en-US" sz="2000" b="0" i="0" dirty="0">
                <a:solidFill>
                  <a:srgbClr val="000000"/>
                </a:solidFill>
                <a:effectLst/>
                <a:latin typeface="Arial" panose="020B0604020202020204" pitchFamily="34" charset="0"/>
              </a:rPr>
              <a:t>During 2020, Short reports a net income of $150,000 and at year-end declares a cash dividend of $60,000.</a:t>
            </a:r>
            <a:endParaRPr lang="en-US" sz="2000" dirty="0"/>
          </a:p>
        </p:txBody>
      </p:sp>
      <p:pic>
        <p:nvPicPr>
          <p:cNvPr id="5" name="Picture 4">
            <a:extLst>
              <a:ext uri="{FF2B5EF4-FFF2-40B4-BE49-F238E27FC236}">
                <a16:creationId xmlns:a16="http://schemas.microsoft.com/office/drawing/2014/main" id="{019863E9-BD30-42C6-BAD8-196B27734A22}"/>
              </a:ext>
            </a:extLst>
          </p:cNvPr>
          <p:cNvPicPr>
            <a:picLocks noChangeAspect="1"/>
          </p:cNvPicPr>
          <p:nvPr/>
        </p:nvPicPr>
        <p:blipFill>
          <a:blip r:embed="rId2"/>
          <a:stretch>
            <a:fillRect/>
          </a:stretch>
        </p:blipFill>
        <p:spPr>
          <a:xfrm>
            <a:off x="204079" y="3493120"/>
            <a:ext cx="6595991" cy="840450"/>
          </a:xfrm>
          <a:prstGeom prst="rect">
            <a:avLst/>
          </a:prstGeom>
        </p:spPr>
      </p:pic>
      <p:pic>
        <p:nvPicPr>
          <p:cNvPr id="7" name="Picture 6">
            <a:extLst>
              <a:ext uri="{FF2B5EF4-FFF2-40B4-BE49-F238E27FC236}">
                <a16:creationId xmlns:a16="http://schemas.microsoft.com/office/drawing/2014/main" id="{F3EDA1CE-3FCA-4F03-B5AB-8BF939E8FC53}"/>
              </a:ext>
            </a:extLst>
          </p:cNvPr>
          <p:cNvPicPr>
            <a:picLocks noChangeAspect="1"/>
          </p:cNvPicPr>
          <p:nvPr/>
        </p:nvPicPr>
        <p:blipFill>
          <a:blip r:embed="rId3"/>
          <a:stretch>
            <a:fillRect/>
          </a:stretch>
        </p:blipFill>
        <p:spPr>
          <a:xfrm>
            <a:off x="151613" y="4741019"/>
            <a:ext cx="6532605" cy="846819"/>
          </a:xfrm>
          <a:prstGeom prst="rect">
            <a:avLst/>
          </a:prstGeom>
        </p:spPr>
      </p:pic>
      <p:pic>
        <p:nvPicPr>
          <p:cNvPr id="9" name="Picture 8">
            <a:extLst>
              <a:ext uri="{FF2B5EF4-FFF2-40B4-BE49-F238E27FC236}">
                <a16:creationId xmlns:a16="http://schemas.microsoft.com/office/drawing/2014/main" id="{2BDC47D1-5CED-4345-9050-8407AE2E7770}"/>
              </a:ext>
            </a:extLst>
          </p:cNvPr>
          <p:cNvPicPr>
            <a:picLocks noChangeAspect="1"/>
          </p:cNvPicPr>
          <p:nvPr/>
        </p:nvPicPr>
        <p:blipFill>
          <a:blip r:embed="rId4"/>
          <a:stretch>
            <a:fillRect/>
          </a:stretch>
        </p:blipFill>
        <p:spPr>
          <a:xfrm>
            <a:off x="0" y="5901081"/>
            <a:ext cx="6657557" cy="589125"/>
          </a:xfrm>
          <a:prstGeom prst="rect">
            <a:avLst/>
          </a:prstGeom>
        </p:spPr>
      </p:pic>
      <p:pic>
        <p:nvPicPr>
          <p:cNvPr id="11" name="Picture 10">
            <a:extLst>
              <a:ext uri="{FF2B5EF4-FFF2-40B4-BE49-F238E27FC236}">
                <a16:creationId xmlns:a16="http://schemas.microsoft.com/office/drawing/2014/main" id="{12181BD9-77EB-4888-8967-9863DE1A6301}"/>
              </a:ext>
            </a:extLst>
          </p:cNvPr>
          <p:cNvPicPr>
            <a:picLocks noChangeAspect="1"/>
          </p:cNvPicPr>
          <p:nvPr/>
        </p:nvPicPr>
        <p:blipFill>
          <a:blip r:embed="rId5"/>
          <a:stretch>
            <a:fillRect/>
          </a:stretch>
        </p:blipFill>
        <p:spPr>
          <a:xfrm>
            <a:off x="7118812" y="3295412"/>
            <a:ext cx="4638594" cy="1662213"/>
          </a:xfrm>
          <a:prstGeom prst="rect">
            <a:avLst/>
          </a:prstGeom>
        </p:spPr>
      </p:pic>
    </p:spTree>
    <p:extLst>
      <p:ext uri="{BB962C8B-B14F-4D97-AF65-F5344CB8AC3E}">
        <p14:creationId xmlns:p14="http://schemas.microsoft.com/office/powerpoint/2010/main" val="3681925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additive="base">
                                        <p:cTn id="42"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additive="base">
                                        <p:cTn id="48" dur="500" fill="hold"/>
                                        <p:tgtEl>
                                          <p:spTgt spid="7"/>
                                        </p:tgtEl>
                                        <p:attrNameLst>
                                          <p:attrName>ppt_x</p:attrName>
                                        </p:attrNameLst>
                                      </p:cBhvr>
                                      <p:tavLst>
                                        <p:tav tm="0">
                                          <p:val>
                                            <p:strVal val="#ppt_x"/>
                                          </p:val>
                                        </p:tav>
                                        <p:tav tm="100000">
                                          <p:val>
                                            <p:strVal val="#ppt_x"/>
                                          </p:val>
                                        </p:tav>
                                      </p:tavLst>
                                    </p:anim>
                                    <p:anim calcmode="lin" valueType="num">
                                      <p:cBhvr additive="base">
                                        <p:cTn id="4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9"/>
                                        </p:tgtEl>
                                        <p:attrNameLst>
                                          <p:attrName>style.visibility</p:attrName>
                                        </p:attrNameLst>
                                      </p:cBhvr>
                                      <p:to>
                                        <p:strVal val="visible"/>
                                      </p:to>
                                    </p:set>
                                    <p:anim calcmode="lin" valueType="num">
                                      <p:cBhvr additive="base">
                                        <p:cTn id="54" dur="500" fill="hold"/>
                                        <p:tgtEl>
                                          <p:spTgt spid="9"/>
                                        </p:tgtEl>
                                        <p:attrNameLst>
                                          <p:attrName>ppt_x</p:attrName>
                                        </p:attrNameLst>
                                      </p:cBhvr>
                                      <p:tavLst>
                                        <p:tav tm="0">
                                          <p:val>
                                            <p:strVal val="#ppt_x"/>
                                          </p:val>
                                        </p:tav>
                                        <p:tav tm="100000">
                                          <p:val>
                                            <p:strVal val="#ppt_x"/>
                                          </p:val>
                                        </p:tav>
                                      </p:tavLst>
                                    </p:anim>
                                    <p:anim calcmode="lin" valueType="num">
                                      <p:cBhvr additive="base">
                                        <p:cTn id="5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DEDAC-7114-4B32-AC03-9E6B962EAFFA}"/>
              </a:ext>
            </a:extLst>
          </p:cNvPr>
          <p:cNvSpPr>
            <a:spLocks noGrp="1"/>
          </p:cNvSpPr>
          <p:nvPr>
            <p:ph type="title"/>
          </p:nvPr>
        </p:nvSpPr>
        <p:spPr>
          <a:xfrm>
            <a:off x="905656" y="507515"/>
            <a:ext cx="10515600" cy="1325563"/>
          </a:xfrm>
        </p:spPr>
        <p:txBody>
          <a:bodyPr>
            <a:normAutofit fontScale="90000"/>
          </a:bodyPr>
          <a:lstStyle/>
          <a:p>
            <a:r>
              <a:rPr lang="en-US" sz="2200" b="0" i="0" dirty="0">
                <a:solidFill>
                  <a:srgbClr val="000000"/>
                </a:solidFill>
                <a:effectLst/>
                <a:latin typeface="Arial" panose="020B0604020202020204" pitchFamily="34" charset="0"/>
              </a:rPr>
              <a:t>Tall believes that the investee’s building (10-year remaining life) is undervalued within the financial records by $80,000 and equipment with a 5-year remaining life is undervalued by $120,000</a:t>
            </a:r>
            <a:r>
              <a:rPr lang="en-US" sz="4400" b="0" i="0" dirty="0">
                <a:solidFill>
                  <a:srgbClr val="000000"/>
                </a:solidFill>
                <a:effectLst/>
                <a:latin typeface="Arial" panose="020B0604020202020204" pitchFamily="34" charset="0"/>
              </a:rPr>
              <a:t>. </a:t>
            </a:r>
            <a:br>
              <a:rPr lang="en-US" sz="4400" b="0" i="0" dirty="0">
                <a:solidFill>
                  <a:srgbClr val="000000"/>
                </a:solidFill>
                <a:effectLst/>
                <a:latin typeface="Arial" panose="020B0604020202020204" pitchFamily="34" charset="0"/>
              </a:rPr>
            </a:br>
            <a:endParaRPr lang="en-US" dirty="0"/>
          </a:p>
        </p:txBody>
      </p:sp>
      <p:sp>
        <p:nvSpPr>
          <p:cNvPr id="3" name="Content Placeholder 2">
            <a:extLst>
              <a:ext uri="{FF2B5EF4-FFF2-40B4-BE49-F238E27FC236}">
                <a16:creationId xmlns:a16="http://schemas.microsoft.com/office/drawing/2014/main" id="{892DD4D2-53DA-406B-A8D9-F0AD388BCC45}"/>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F18D640E-08ED-4FBE-AD39-D79AE3FDC793}"/>
              </a:ext>
            </a:extLst>
          </p:cNvPr>
          <p:cNvPicPr>
            <a:picLocks noChangeAspect="1"/>
          </p:cNvPicPr>
          <p:nvPr/>
        </p:nvPicPr>
        <p:blipFill>
          <a:blip r:embed="rId2"/>
          <a:stretch>
            <a:fillRect/>
          </a:stretch>
        </p:blipFill>
        <p:spPr>
          <a:xfrm>
            <a:off x="433465" y="1668537"/>
            <a:ext cx="4638594" cy="1662213"/>
          </a:xfrm>
          <a:prstGeom prst="rect">
            <a:avLst/>
          </a:prstGeom>
        </p:spPr>
      </p:pic>
      <p:pic>
        <p:nvPicPr>
          <p:cNvPr id="6" name="Picture 5">
            <a:extLst>
              <a:ext uri="{FF2B5EF4-FFF2-40B4-BE49-F238E27FC236}">
                <a16:creationId xmlns:a16="http://schemas.microsoft.com/office/drawing/2014/main" id="{BB5B6329-E997-477F-A8A7-1D6E2483AEC7}"/>
              </a:ext>
            </a:extLst>
          </p:cNvPr>
          <p:cNvPicPr>
            <a:picLocks noChangeAspect="1"/>
          </p:cNvPicPr>
          <p:nvPr/>
        </p:nvPicPr>
        <p:blipFill>
          <a:blip r:embed="rId3"/>
          <a:stretch>
            <a:fillRect/>
          </a:stretch>
        </p:blipFill>
        <p:spPr>
          <a:xfrm>
            <a:off x="5911433" y="1851631"/>
            <a:ext cx="5329940" cy="1325563"/>
          </a:xfrm>
          <a:prstGeom prst="rect">
            <a:avLst/>
          </a:prstGeom>
        </p:spPr>
      </p:pic>
      <p:pic>
        <p:nvPicPr>
          <p:cNvPr id="8" name="Picture 7">
            <a:extLst>
              <a:ext uri="{FF2B5EF4-FFF2-40B4-BE49-F238E27FC236}">
                <a16:creationId xmlns:a16="http://schemas.microsoft.com/office/drawing/2014/main" id="{2EF4F976-33D4-45ED-A309-C2DFA680CCA3}"/>
              </a:ext>
            </a:extLst>
          </p:cNvPr>
          <p:cNvPicPr>
            <a:picLocks noChangeAspect="1"/>
          </p:cNvPicPr>
          <p:nvPr/>
        </p:nvPicPr>
        <p:blipFill>
          <a:blip r:embed="rId4"/>
          <a:stretch>
            <a:fillRect/>
          </a:stretch>
        </p:blipFill>
        <p:spPr>
          <a:xfrm>
            <a:off x="1397791" y="4001294"/>
            <a:ext cx="9231526" cy="1577774"/>
          </a:xfrm>
          <a:prstGeom prst="rect">
            <a:avLst/>
          </a:prstGeom>
        </p:spPr>
      </p:pic>
      <p:sp>
        <p:nvSpPr>
          <p:cNvPr id="9" name="TextBox 23">
            <a:extLst>
              <a:ext uri="{FF2B5EF4-FFF2-40B4-BE49-F238E27FC236}">
                <a16:creationId xmlns:a16="http://schemas.microsoft.com/office/drawing/2014/main" id="{106EE30A-3D2D-4A7B-9581-D3DF6C902021}"/>
              </a:ext>
            </a:extLst>
          </p:cNvPr>
          <p:cNvSpPr txBox="1">
            <a:spLocks noChangeArrowheads="1"/>
          </p:cNvSpPr>
          <p:nvPr/>
        </p:nvSpPr>
        <p:spPr bwMode="auto">
          <a:xfrm>
            <a:off x="4827585" y="6273225"/>
            <a:ext cx="33950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Student or CPA Candidate?</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134472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40121-D441-4143-995F-17D2556A09B7}"/>
              </a:ext>
            </a:extLst>
          </p:cNvPr>
          <p:cNvSpPr>
            <a:spLocks noGrp="1"/>
          </p:cNvSpPr>
          <p:nvPr>
            <p:ph type="title"/>
          </p:nvPr>
        </p:nvSpPr>
        <p:spPr/>
        <p:txBody>
          <a:bodyPr/>
          <a:lstStyle/>
          <a:p>
            <a:r>
              <a:rPr lang="en-US" dirty="0"/>
              <a:t>More to go. Part 2</a:t>
            </a:r>
          </a:p>
        </p:txBody>
      </p:sp>
      <p:sp>
        <p:nvSpPr>
          <p:cNvPr id="3" name="Content Placeholder 2">
            <a:extLst>
              <a:ext uri="{FF2B5EF4-FFF2-40B4-BE49-F238E27FC236}">
                <a16:creationId xmlns:a16="http://schemas.microsoft.com/office/drawing/2014/main" id="{6AB2CA6D-2DC5-49E0-938E-57367BFD8C79}"/>
              </a:ext>
            </a:extLst>
          </p:cNvPr>
          <p:cNvSpPr>
            <a:spLocks noGrp="1"/>
          </p:cNvSpPr>
          <p:nvPr>
            <p:ph idx="1"/>
          </p:nvPr>
        </p:nvSpPr>
        <p:spPr/>
        <p:txBody>
          <a:bodyPr/>
          <a:lstStyle/>
          <a:p>
            <a:pPr>
              <a:buFont typeface="Wingdings" panose="05000000000000000000" pitchFamily="2" charset="2"/>
              <a:buChar char="ü"/>
            </a:pPr>
            <a:r>
              <a:rPr lang="en-US" b="0" i="0" dirty="0">
                <a:solidFill>
                  <a:srgbClr val="3C3C3C"/>
                </a:solidFill>
                <a:effectLst/>
                <a:latin typeface="Roboto" panose="02000000000000000000" pitchFamily="2" charset="0"/>
              </a:rPr>
              <a:t>Reporting a change to the equity method. </a:t>
            </a:r>
          </a:p>
          <a:p>
            <a:pPr>
              <a:buFont typeface="Wingdings" panose="05000000000000000000" pitchFamily="2" charset="2"/>
              <a:buChar char="ü"/>
            </a:pPr>
            <a:r>
              <a:rPr lang="en-US" b="0" i="0" dirty="0">
                <a:solidFill>
                  <a:srgbClr val="3C3C3C"/>
                </a:solidFill>
                <a:effectLst/>
                <a:latin typeface="Roboto" panose="02000000000000000000" pitchFamily="2" charset="0"/>
              </a:rPr>
              <a:t>Reporting investee income from sources other than continuing operations. </a:t>
            </a:r>
          </a:p>
          <a:p>
            <a:pPr>
              <a:buFont typeface="Wingdings" panose="05000000000000000000" pitchFamily="2" charset="2"/>
              <a:buChar char="ü"/>
            </a:pPr>
            <a:r>
              <a:rPr lang="en-US" b="0" i="0" dirty="0">
                <a:solidFill>
                  <a:srgbClr val="3C3C3C"/>
                </a:solidFill>
                <a:effectLst/>
                <a:latin typeface="Roboto" panose="02000000000000000000" pitchFamily="2" charset="0"/>
              </a:rPr>
              <a:t>Reporting investee losses. </a:t>
            </a:r>
          </a:p>
          <a:p>
            <a:pPr>
              <a:buFont typeface="Wingdings" panose="05000000000000000000" pitchFamily="2" charset="2"/>
              <a:buChar char="ü"/>
            </a:pPr>
            <a:r>
              <a:rPr lang="en-US" b="0" i="0" dirty="0">
                <a:solidFill>
                  <a:srgbClr val="3C3C3C"/>
                </a:solidFill>
                <a:effectLst/>
                <a:latin typeface="Roboto" panose="02000000000000000000" pitchFamily="2" charset="0"/>
              </a:rPr>
              <a:t>Reporting the sale of an equity investment.</a:t>
            </a:r>
            <a:endParaRPr lang="en-US" dirty="0"/>
          </a:p>
        </p:txBody>
      </p:sp>
      <p:sp>
        <p:nvSpPr>
          <p:cNvPr id="4" name="TextBox 23">
            <a:extLst>
              <a:ext uri="{FF2B5EF4-FFF2-40B4-BE49-F238E27FC236}">
                <a16:creationId xmlns:a16="http://schemas.microsoft.com/office/drawing/2014/main" id="{88CCE61F-D2E3-413D-AE91-F9F430DCE3C0}"/>
              </a:ext>
            </a:extLst>
          </p:cNvPr>
          <p:cNvSpPr txBox="1">
            <a:spLocks noChangeArrowheads="1"/>
          </p:cNvSpPr>
          <p:nvPr/>
        </p:nvSpPr>
        <p:spPr bwMode="auto">
          <a:xfrm>
            <a:off x="4827585" y="6273225"/>
            <a:ext cx="33950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Student or CPA Candidate?</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37777228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1329</TotalTime>
  <Words>947</Words>
  <Application>Microsoft Office PowerPoint</Application>
  <PresentationFormat>Widescreen</PresentationFormat>
  <Paragraphs>92</Paragraphs>
  <Slides>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Calibri</vt:lpstr>
      <vt:lpstr>Calibri Light</vt:lpstr>
      <vt:lpstr>Comic Sans MS</vt:lpstr>
      <vt:lpstr>Roboto</vt:lpstr>
      <vt:lpstr>Wingdings</vt:lpstr>
      <vt:lpstr>Office Theme</vt:lpstr>
      <vt:lpstr>How to report Investment?</vt:lpstr>
      <vt:lpstr>Equity Method</vt:lpstr>
      <vt:lpstr>Other issues/Limitations</vt:lpstr>
      <vt:lpstr>PowerPoint Presentation</vt:lpstr>
      <vt:lpstr>PowerPoint Presentation</vt:lpstr>
      <vt:lpstr>Excess of Investment Cost Over Book Value Acquired</vt:lpstr>
      <vt:lpstr>PowerPoint Presentation</vt:lpstr>
      <vt:lpstr>Tall believes that the investee’s building (10-year remaining life) is undervalued within the financial records by $80,000 and equipment with a 5-year remaining life is undervalued by $120,000.  </vt:lpstr>
      <vt:lpstr>More to go. Part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mansour farhat</dc:creator>
  <cp:lastModifiedBy>Jihane obeid</cp:lastModifiedBy>
  <cp:revision>8</cp:revision>
  <dcterms:created xsi:type="dcterms:W3CDTF">2021-06-09T13:32:53Z</dcterms:created>
  <dcterms:modified xsi:type="dcterms:W3CDTF">2022-09-23T19:03:31Z</dcterms:modified>
</cp:coreProperties>
</file>