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766" r:id="rId2"/>
    <p:sldId id="257" r:id="rId3"/>
    <p:sldId id="767" r:id="rId4"/>
    <p:sldId id="768" r:id="rId5"/>
    <p:sldId id="76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99" d="100"/>
          <a:sy n="99" d="100"/>
        </p:scale>
        <p:origin x="76" y="3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B658A-0838-4FB9-ADE2-4684D13D2C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1AF5E5-0F52-4F95-9EC7-A95CD67CCD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5DB391-840E-4ACB-A6D0-74E05FD76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36CEE-27AC-4769-A173-CB79780E139A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76BEC9-EC8D-4C5C-BE01-B6E3799B0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D189D6-1661-428C-A59C-E8585D6DE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9D8FF-8326-49D6-84DC-72A04DF413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538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1C927-F844-4479-A2A7-F0DCD66F3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531555-2C75-4AE6-B8BE-FCBE3F055B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C78653-7E7A-4089-9AD0-B6B8051F5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36CEE-27AC-4769-A173-CB79780E139A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18403E-0690-472D-943F-AC2B5B6B1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30DC3C-A117-43E2-B0AF-9319306E5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9D8FF-8326-49D6-84DC-72A04DF413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89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A4C0D-0507-4409-ACE5-8CC71E7D7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FD0507-4E12-485A-8FC5-4154704559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548520-50B9-4BC7-8F5B-95D9E9CAA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36CEE-27AC-4769-A173-CB79780E139A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3C8DAA-CD25-4C58-812E-63A4C35BE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D8E3BE-6999-4634-B7E7-B5099EE79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9D8FF-8326-49D6-84DC-72A04DF413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697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8D9F2-31AB-489D-A233-AD6220403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657D00-3280-42BA-833B-CF2BA547A1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BD5272-DCB2-4F05-9A5C-EBF0ADD042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CBE3F3-6C85-4B72-8907-7D8C6D545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36CEE-27AC-4769-A173-CB79780E139A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2619FB-B01B-450A-A51D-6063059ED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AE5773-F2EA-4F5D-A3A8-F31EEA36A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9D8FF-8326-49D6-84DC-72A04DF413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129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33A62-0CC5-4342-872A-C643F88F5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DA7935-C059-4C3C-874A-0E207F7ABE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995B69-2C74-4F25-8788-2A750311D2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A2BE44-02BF-4251-ADF8-639DDF0011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ABE435-FDBA-400E-B4FF-DB78756C3B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E9584D3-DB14-4E7D-AD52-C22490517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36CEE-27AC-4769-A173-CB79780E139A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98EE990-B369-4F05-9B5C-89A09EB81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3E8112-55D9-48CC-9B02-CD937AAB9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9D8FF-8326-49D6-84DC-72A04DF413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245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5775D-5DD6-4EC5-B7A2-311B08EA4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673636-F5F5-4D5A-AD01-EE243AA40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36CEE-27AC-4769-A173-CB79780E139A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DAF3FD-3A2A-4A87-9D0A-483855725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1B290A-5164-4BBD-B3AF-4FF4880B8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9D8FF-8326-49D6-84DC-72A04DF413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418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BBFCE6D-5CC7-4908-9CCB-A842D8F3F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36CEE-27AC-4769-A173-CB79780E139A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D34A79-4934-4B92-B1C6-410C72C36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0FC186-AFFE-4053-B4CD-8F681345B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9D8FF-8326-49D6-84DC-72A04DF413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924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1E040-4A22-4711-BD8B-A6C5D3EF1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27630-A7CF-40A2-8A2E-1F23F7B3C9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E8615D-FA86-4033-AF90-1758727DF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6D847D-824B-4DEB-933D-219F0AF2B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36CEE-27AC-4769-A173-CB79780E139A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63493D-501C-4804-BA35-32D466DD5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13D1F4-4204-40ED-B9DD-E65B21BC5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9D8FF-8326-49D6-84DC-72A04DF413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849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651F8-99C8-487E-84CC-B22496AAF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976046-3803-4910-8D4F-CD48ECC9D7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0C6C01-23E6-4932-952C-D1893D007E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F150AD-F834-4A26-870F-7B1734C66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36CEE-27AC-4769-A173-CB79780E139A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0DEDA2-DD16-4576-93CF-2AEC6BC94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81DB4A-E8AC-4553-B6BB-1507196E8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9D8FF-8326-49D6-84DC-72A04DF413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346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B7D96-5306-446F-BF91-8EB9B5125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DF3413-547B-4C25-89DC-A0DF326F95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318A60-7AF1-45C3-A403-C2A697047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36CEE-27AC-4769-A173-CB79780E139A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A7535A-E364-492A-BF41-39A80BB01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887DB1-9F64-4DF3-9E25-262599E09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9D8FF-8326-49D6-84DC-72A04DF413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69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E95CCE-F78C-412A-B8DA-0BC649C74D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2836B8-1B71-4BE5-8974-95020611E1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216FD4-3D49-446F-B931-73AE42641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36CEE-27AC-4769-A173-CB79780E139A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2F2823-4A1A-4443-BF91-6A7165383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6C3097-E993-4A74-BDDD-F9047219C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9D8FF-8326-49D6-84DC-72A04DF413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383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26188E-DADA-4DCF-9137-295CABA97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477B3A-0A13-41C2-A18E-66F645BA14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C34197-EB37-4AF4-97BB-6462790253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C36CEE-27AC-4769-A173-CB79780E139A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625440-E0B6-4613-8062-D85A225B07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DC4062-ED75-4C13-A8D5-D3432D3A04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E9D8FF-8326-49D6-84DC-72A04DF413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954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47A55-DF03-47F2-8E84-9C25CDF65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059911" cy="1325563"/>
          </a:xfrm>
        </p:spPr>
        <p:txBody>
          <a:bodyPr/>
          <a:lstStyle/>
          <a:p>
            <a:r>
              <a:rPr lang="en-US" dirty="0"/>
              <a:t>pan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8701D62-ACAB-4114-8705-70B02744B9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918" y="-39757"/>
            <a:ext cx="8895145" cy="517865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B837D25-C3B7-4B02-BBB4-FA1AE45E3B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6294" y="2017186"/>
            <a:ext cx="4711817" cy="256042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0060607-255D-442C-A370-1D12D09ED094}"/>
              </a:ext>
            </a:extLst>
          </p:cNvPr>
          <p:cNvSpPr/>
          <p:nvPr/>
        </p:nvSpPr>
        <p:spPr>
          <a:xfrm>
            <a:off x="9213922" y="210888"/>
            <a:ext cx="2840531" cy="3967376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Courses Covered:</a:t>
            </a:r>
          </a:p>
          <a:p>
            <a:pPr marL="600075" marR="0" lvl="1" indent="-2571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Financial Accounting </a:t>
            </a:r>
          </a:p>
          <a:p>
            <a:pPr marL="600075" marR="0" lvl="1" indent="-2571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Managerial Accounting </a:t>
            </a:r>
          </a:p>
          <a:p>
            <a:pPr marL="600075" marR="0" lvl="1" indent="-2571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Intermediate accounting </a:t>
            </a:r>
          </a:p>
          <a:p>
            <a:pPr marL="600075" marR="0" lvl="1" indent="-2571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Income Tax </a:t>
            </a:r>
          </a:p>
          <a:p>
            <a:pPr marL="600075" marR="0" lvl="1" indent="-2571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Governmental and Not For Profit </a:t>
            </a:r>
          </a:p>
          <a:p>
            <a:pPr marL="600075" marR="0" lvl="1" indent="-2571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Auditing and Attestation</a:t>
            </a:r>
          </a:p>
          <a:p>
            <a:pPr marL="600075" marR="0" lvl="1" indent="-2571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Cost Accounting </a:t>
            </a:r>
          </a:p>
          <a:p>
            <a:pPr marL="600075" marR="0" lvl="1" indent="-2571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Advanced Accounting </a:t>
            </a:r>
          </a:p>
          <a:p>
            <a:pPr marL="600075" marR="0" lvl="1" indent="-2571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CPA exam: FAR, BEC, AUD, REG  </a:t>
            </a:r>
          </a:p>
          <a:p>
            <a:pPr marL="600075" marR="0" lvl="1" indent="-2571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Introduction to Finance </a:t>
            </a:r>
          </a:p>
          <a:p>
            <a:pPr marL="600075" marR="0" lvl="1" indent="-2571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International Accounting</a:t>
            </a:r>
          </a:p>
          <a:p>
            <a:pPr marL="600075" marR="0" lvl="1" indent="-2571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Plus many more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D5306BE-031A-4B34-8A8B-37AF0BECB1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3515" y="4892218"/>
            <a:ext cx="1572485" cy="116912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35CAA55-5CFE-4B65-ABCF-B5592C3F6C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956" y="5258361"/>
            <a:ext cx="3669712" cy="57084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4D84A97-0D7A-44D3-B4F5-EC95E1F9EE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3222" y="4803833"/>
            <a:ext cx="2235841" cy="13727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extBox 23">
            <a:extLst>
              <a:ext uri="{FF2B5EF4-FFF2-40B4-BE49-F238E27FC236}">
                <a16:creationId xmlns:a16="http://schemas.microsoft.com/office/drawing/2014/main" id="{6D508C87-949B-48C7-BC21-1721E3F469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273225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5C5E8C7-B2DE-432C-8B64-0B10FB4F63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53315" y="4653518"/>
            <a:ext cx="2521850" cy="152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407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A6FC5-7006-4CF6-9FA7-83C3BBF28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Equity method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: 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</a:rPr>
              <a:t>InterCompany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 Gross Profit of Inventory</a:t>
            </a:r>
            <a:b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CB6151-0D3B-4657-9858-B788FCD867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791" y="1426234"/>
            <a:ext cx="11634160" cy="5233357"/>
          </a:xfrm>
        </p:spPr>
        <p:txBody>
          <a:bodyPr>
            <a:norm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Entity cannot recognize profits through activities with itself.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Sold inventory to 40% owned company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Delay </a:t>
            </a:r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40 percent 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of the gross profit recognition until the inventory is sold to an independent party or is consumed.</a:t>
            </a:r>
          </a:p>
          <a:p>
            <a:pPr lvl="1"/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investor recognizes the remaining gross profit.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Accounting for both the profit deferral and subsequent recognition takes place through adjustments to the “Equity in Investee Income” and “Investment” accounts.</a:t>
            </a:r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C0C5A7E7-CB32-4731-9E6B-A166181A31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273225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2491666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6027E8-C526-47E5-9E12-112EC06C6D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770" y="284371"/>
            <a:ext cx="11875698" cy="6242949"/>
          </a:xfrm>
        </p:spPr>
        <p:txBody>
          <a:bodyPr>
            <a:normAutofit/>
          </a:bodyPr>
          <a:lstStyle/>
          <a:p>
            <a:endParaRPr lang="en-US" sz="2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r>
              <a:rPr lang="en-US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Big Company owns a 40 percent share of small Company.</a:t>
            </a:r>
          </a:p>
          <a:p>
            <a:r>
              <a:rPr lang="en-US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 2021, Big sells inventory to small at a price of $50,000.(downstream sale) </a:t>
            </a:r>
          </a:p>
          <a:p>
            <a:pPr lvl="1"/>
            <a:r>
              <a:rPr lang="en-US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This figure includes a gross profit of 30 percent, or $15,000. </a:t>
            </a:r>
          </a:p>
          <a:p>
            <a:r>
              <a:rPr lang="en-US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By the end of 2021, small has sold $40,000 of these goods to outside parties while retaining $10,000 in inventory for sale during the subsequent year.</a:t>
            </a:r>
          </a:p>
          <a:p>
            <a:r>
              <a:rPr lang="en-US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investor delays gross profit recognition (for 10K).</a:t>
            </a:r>
          </a:p>
          <a:p>
            <a:r>
              <a:rPr lang="en-US" sz="24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Big’s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profit associated with these remaining items is $3,000 ($10,000 × 30%). </a:t>
            </a:r>
          </a:p>
          <a:p>
            <a:r>
              <a:rPr lang="en-US" sz="24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only 40 percent of the investee’s stock is held, just$1,200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24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($3,000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× </a:t>
            </a:r>
            <a:r>
              <a:rPr lang="en-US" sz="24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40%)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24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of this profit is deferred.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</a:p>
          <a:p>
            <a:r>
              <a:rPr lang="en-US" dirty="0"/>
              <a:t>Equity in Investee </a:t>
            </a:r>
            <a:r>
              <a:rPr lang="en-US" dirty="0" err="1"/>
              <a:t>Inocme</a:t>
            </a:r>
            <a:r>
              <a:rPr lang="en-US" dirty="0"/>
              <a:t>		1,200</a:t>
            </a:r>
          </a:p>
          <a:p>
            <a:pPr lvl="1"/>
            <a:r>
              <a:rPr lang="en-US" dirty="0"/>
              <a:t>Investment in Small Company			1,200</a:t>
            </a:r>
          </a:p>
          <a:p>
            <a:pPr lvl="1"/>
            <a:endParaRPr lang="en-US" dirty="0"/>
          </a:p>
          <a:p>
            <a:r>
              <a:rPr lang="en-US" dirty="0"/>
              <a:t>Reverse when the 10,000 of inventory sold.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084A16C7-5FED-42C4-ACCE-5A65A5BA5A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273225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2322185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8064E2-2FCB-42E2-8F1D-F2FBD43BA6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033" y="0"/>
            <a:ext cx="11846943" cy="6176963"/>
          </a:xfrm>
        </p:spPr>
        <p:txBody>
          <a:bodyPr>
            <a:normAutofit fontScale="92500" lnSpcReduction="20000"/>
          </a:bodyPr>
          <a:lstStyle/>
          <a:p>
            <a:endParaRPr lang="en-US" dirty="0">
              <a:highlight>
                <a:srgbClr val="FFFF00"/>
              </a:highlight>
            </a:endParaRPr>
          </a:p>
          <a:p>
            <a:r>
              <a:rPr lang="en-US" dirty="0">
                <a:highlight>
                  <a:srgbClr val="FFFF00"/>
                </a:highlight>
              </a:rPr>
              <a:t>Upstream sale </a:t>
            </a:r>
            <a:r>
              <a:rPr lang="en-US" dirty="0"/>
              <a:t>is the same.  NOT when consolidation occurs!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Big Company once again owns 40 percent of small Company. 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During the current year, small sells merchandise costing $40,000 to Big for $60,000. 33</a:t>
            </a:r>
            <a:r>
              <a:rPr lang="en-US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% gross 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profit (20/60)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Big still retains $15,000 (year end) of these goods. 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small reports net income of $120,000 for the year</a:t>
            </a:r>
          </a:p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Investment in small company              48,000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Equity In investment Income				48,000</a:t>
            </a:r>
          </a:p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15,000 remaining x 33% = 5,000 Profit</a:t>
            </a:r>
          </a:p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5,000 x 40% =</a:t>
            </a:r>
          </a:p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2,000</a:t>
            </a:r>
          </a:p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Equity in Investee Income           2,000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Investment in small company                     2,000</a:t>
            </a:r>
          </a:p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48,000 – 2,000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AA810EEE-A614-4A2D-A52E-F1B10306BE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273225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2991150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47A55-DF03-47F2-8E84-9C25CDF65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059911" cy="1325563"/>
          </a:xfrm>
        </p:spPr>
        <p:txBody>
          <a:bodyPr/>
          <a:lstStyle/>
          <a:p>
            <a:r>
              <a:rPr lang="en-US" dirty="0"/>
              <a:t>pan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8701D62-ACAB-4114-8705-70B02744B9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918" y="-39757"/>
            <a:ext cx="8895145" cy="517865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B837D25-C3B7-4B02-BBB4-FA1AE45E3B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6294" y="2017186"/>
            <a:ext cx="4711817" cy="256042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0060607-255D-442C-A370-1D12D09ED094}"/>
              </a:ext>
            </a:extLst>
          </p:cNvPr>
          <p:cNvSpPr/>
          <p:nvPr/>
        </p:nvSpPr>
        <p:spPr>
          <a:xfrm>
            <a:off x="9213922" y="210888"/>
            <a:ext cx="2840531" cy="3967376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Courses Covered:</a:t>
            </a:r>
          </a:p>
          <a:p>
            <a:pPr marL="600075" marR="0" lvl="1" indent="-2571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Financial Accounting </a:t>
            </a:r>
          </a:p>
          <a:p>
            <a:pPr marL="600075" marR="0" lvl="1" indent="-2571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Managerial Accounting </a:t>
            </a:r>
          </a:p>
          <a:p>
            <a:pPr marL="600075" marR="0" lvl="1" indent="-2571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Intermediate accounting </a:t>
            </a:r>
          </a:p>
          <a:p>
            <a:pPr marL="600075" marR="0" lvl="1" indent="-2571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Income Tax </a:t>
            </a:r>
          </a:p>
          <a:p>
            <a:pPr marL="600075" marR="0" lvl="1" indent="-2571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Governmental and Not For Profit </a:t>
            </a:r>
          </a:p>
          <a:p>
            <a:pPr marL="600075" marR="0" lvl="1" indent="-2571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Auditing and Attestation</a:t>
            </a:r>
          </a:p>
          <a:p>
            <a:pPr marL="600075" marR="0" lvl="1" indent="-2571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Cost Accounting </a:t>
            </a:r>
          </a:p>
          <a:p>
            <a:pPr marL="600075" marR="0" lvl="1" indent="-2571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Advanced Accounting </a:t>
            </a:r>
          </a:p>
          <a:p>
            <a:pPr marL="600075" marR="0" lvl="1" indent="-2571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CPA exam: FAR, BEC, AUD, REG  </a:t>
            </a:r>
          </a:p>
          <a:p>
            <a:pPr marL="600075" marR="0" lvl="1" indent="-2571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Introduction to Finance </a:t>
            </a:r>
          </a:p>
          <a:p>
            <a:pPr marL="600075" marR="0" lvl="1" indent="-2571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International Accounting</a:t>
            </a:r>
          </a:p>
          <a:p>
            <a:pPr marL="600075" marR="0" lvl="1" indent="-2571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Plus many more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D5306BE-031A-4B34-8A8B-37AF0BECB1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3515" y="4892218"/>
            <a:ext cx="1572485" cy="116912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35CAA55-5CFE-4B65-ABCF-B5592C3F6C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956" y="5258361"/>
            <a:ext cx="3669712" cy="57084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4D84A97-0D7A-44D3-B4F5-EC95E1F9EE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3222" y="4803833"/>
            <a:ext cx="2235841" cy="13727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extBox 23">
            <a:extLst>
              <a:ext uri="{FF2B5EF4-FFF2-40B4-BE49-F238E27FC236}">
                <a16:creationId xmlns:a16="http://schemas.microsoft.com/office/drawing/2014/main" id="{6D508C87-949B-48C7-BC21-1721E3F469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273225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5C5E8C7-B2DE-432C-8B64-0B10FB4F63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53315" y="4653518"/>
            <a:ext cx="2521850" cy="152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991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4240</TotalTime>
  <Words>474</Words>
  <Application>Microsoft Office PowerPoint</Application>
  <PresentationFormat>Widescreen</PresentationFormat>
  <Paragraphs>70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Comic Sans MS</vt:lpstr>
      <vt:lpstr>Office Theme</vt:lpstr>
      <vt:lpstr>pan</vt:lpstr>
      <vt:lpstr> Equity method:  InterCompany Gross Profit of Inventory </vt:lpstr>
      <vt:lpstr>PowerPoint Presentation</vt:lpstr>
      <vt:lpstr>PowerPoint Presentation</vt:lpstr>
      <vt:lpstr>pan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</dc:title>
  <dc:creator>mansour farhat</dc:creator>
  <cp:lastModifiedBy>Jihane obeid</cp:lastModifiedBy>
  <cp:revision>7</cp:revision>
  <dcterms:created xsi:type="dcterms:W3CDTF">2021-06-18T14:53:19Z</dcterms:created>
  <dcterms:modified xsi:type="dcterms:W3CDTF">2022-09-23T19:33:14Z</dcterms:modified>
</cp:coreProperties>
</file>