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910" r:id="rId2"/>
    <p:sldId id="911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798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9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3B405-06B5-4F9C-87D9-6A6966BE04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1FB073-3593-49C8-B324-42BDAC49D1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25F509-29CC-4E03-9F1D-C63BD4F2D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C7B35-E30E-4CEC-B247-347CD96412A4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A4559A-91D0-4491-84AB-D5855A2A8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9D1E7D-80E6-4775-9CBE-009014E18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7A275-AD22-40C6-8510-FA0296A5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708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04FD2-72E0-4A1D-8AA0-720D63945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56E25-5ABC-4FEA-9082-952A6670D3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4AD5D9-2A74-435E-9BA8-E9F87D93D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C7B35-E30E-4CEC-B247-347CD96412A4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6D676-BB07-444D-B149-04F9E67EE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4B2917-E1E1-40EE-BB43-46D5C16A7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7A275-AD22-40C6-8510-FA0296A5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078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B26B9-33EC-46AF-BC2D-1FD23C3E6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C7700F-77FE-4062-B882-00E0F1585B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3F29AA-799F-444A-BE16-74940F9A7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C7B35-E30E-4CEC-B247-347CD96412A4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9BEA61-FB02-45AA-8597-C275500A5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48F95B-B5C1-4983-93F5-45DCF56FD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7A275-AD22-40C6-8510-FA0296A5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648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39C76-CBA8-4807-8C21-BB565E75F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896B7-53DC-4EE7-AA67-21BAEB3EE4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45BE67-4019-47A8-8A68-27CA837ED0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43CBA8-6021-4643-84BA-1E4A5541A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C7B35-E30E-4CEC-B247-347CD96412A4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EF8AB9-05A8-473E-BBAF-578211046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21EE9E-2841-495D-9ABF-1075998AB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7A275-AD22-40C6-8510-FA0296A5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909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ED030-5812-407C-9372-C56863A12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741804-3DA8-468A-BB21-55CB814053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AE1D58-804E-40F6-B012-7620C38CD0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0E9D79-8DF5-4696-962B-52C68E2476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E793BD-EF3A-475D-ABAE-8741E4F196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712CB9-ED8C-4A2E-BB1F-81D45363A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C7B35-E30E-4CEC-B247-347CD96412A4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258C0A-E626-4308-9534-A278E4141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4700C9-6CC6-4519-959F-4A0DE7135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7A275-AD22-40C6-8510-FA0296A5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774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B255A-DB25-422B-A755-1074FB2F9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0351D5-E23C-4F1D-94CF-E52CCA73D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C7B35-E30E-4CEC-B247-347CD96412A4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A1BF49-0CE3-438F-B9AB-67EF3230E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C8AAEB-329B-4719-A8ED-FAD82990A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7A275-AD22-40C6-8510-FA0296A5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013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8C520C-1E85-4802-8415-180C3ADB6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C7B35-E30E-4CEC-B247-347CD96412A4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A8F328-5FD4-472B-8D5B-BBFC67D49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655D18-786E-492A-A98C-C3FA31598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7A275-AD22-40C6-8510-FA0296A5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560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88269-DBB2-408B-9188-A8F406D05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4845C-ACC3-4C27-A74F-FBE5458CA7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6426B-0F70-4078-94F2-6065924551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C1B319-06AB-4C0D-8D66-1C0E78877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C7B35-E30E-4CEC-B247-347CD96412A4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39D62-5607-454C-9D28-D7172794D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AA3A7F-B4A0-4412-9898-C71685B39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7A275-AD22-40C6-8510-FA0296A5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485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091ED-2196-42B6-8782-B62C64500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773CED-EB4E-4DAE-9E2D-EBE3D06ACB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F9A94E-A6D4-4AB3-9560-C2377DA3E6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60AE6C-F3B6-41D1-83D9-A1CFF3B84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C7B35-E30E-4CEC-B247-347CD96412A4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D1EB44-30D6-46E4-91A4-444AF887E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67F032-8EC9-4E8E-83A3-0AEAD5E7F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7A275-AD22-40C6-8510-FA0296A5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987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3D754-BEAE-4A05-930F-27637F92D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1A0289-2ED3-4BF9-982F-B029D8045B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94AE6C-A66B-413A-9CD7-837200C36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C7B35-E30E-4CEC-B247-347CD96412A4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B59DC3-20E4-4B48-B4F9-C489C525A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DF1B6-331A-47E2-A927-A1306C90D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7A275-AD22-40C6-8510-FA0296A5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644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F42835-EB67-451B-A5C8-45A292A14E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CA2461-899C-4DAD-8C87-8C9B1F7586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06A60D-CC56-47EE-A157-C82387C10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C7B35-E30E-4CEC-B247-347CD96412A4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33FDEE-BFDA-47C3-84E2-63E018D3F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E68B39-DBFF-40C9-8E6A-FC100EDE1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7A275-AD22-40C6-8510-FA0296A5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532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BB86E8-4D90-4565-A844-064E2062E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D1879E-326B-426B-BD65-390380D1DC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F0E55D-874F-46CE-A698-0AB8D6CB69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C7B35-E30E-4CEC-B247-347CD96412A4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0E433-9D1B-4BE4-A4E5-80E661738D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9792A3-CCAC-482B-823D-C26F9A78E2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67A275-AD22-40C6-8510-FA0296A50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306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EE0C4-6690-407A-984E-9BE88A1B4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606" y="-343926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Goodwill (Intermediate Accounting)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453631-D481-4A0F-A1FA-A63B243E9F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69477" y="650328"/>
            <a:ext cx="11997018" cy="4810498"/>
          </a:xfrm>
        </p:spPr>
        <p:txBody>
          <a:bodyPr/>
          <a:lstStyle/>
          <a:p>
            <a:r>
              <a:rPr lang="en-US" sz="2000" dirty="0"/>
              <a:t>What is the big idea?</a:t>
            </a:r>
          </a:p>
          <a:p>
            <a:pPr lvl="1"/>
            <a:r>
              <a:rPr lang="en-US" sz="2000" dirty="0"/>
              <a:t>When one company purchases another company paying a price in excess of the fair market value of the identifiable assets.</a:t>
            </a:r>
          </a:p>
          <a:p>
            <a:pPr lvl="1"/>
            <a:r>
              <a:rPr lang="en-US" sz="2000" dirty="0"/>
              <a:t>No internally generated goodwill</a:t>
            </a:r>
          </a:p>
          <a:p>
            <a:pPr lvl="1"/>
            <a:r>
              <a:rPr lang="en-US" sz="2000" dirty="0"/>
              <a:t>Indefinite Life Intangible asset.  No Amortization.  Subject to impairment.</a:t>
            </a:r>
          </a:p>
          <a:p>
            <a:r>
              <a:rPr lang="en-US" sz="2000" dirty="0">
                <a:solidFill>
                  <a:srgbClr val="000000"/>
                </a:solidFill>
              </a:rPr>
              <a:t>Adam Agriculture Company decided to diversify its risk by buying 100% of Drone, Inc paying 415,000</a:t>
            </a:r>
            <a:r>
              <a:rPr lang="en-US" sz="2200" dirty="0">
                <a:solidFill>
                  <a:srgbClr val="000000"/>
                </a:solidFill>
              </a:rPr>
              <a:t>. 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9B53E2-883B-4587-9B69-BA633FB3D769}"/>
              </a:ext>
            </a:extLst>
          </p:cNvPr>
          <p:cNvSpPr txBox="1">
            <a:spLocks/>
          </p:cNvSpPr>
          <p:nvPr/>
        </p:nvSpPr>
        <p:spPr>
          <a:xfrm>
            <a:off x="264459" y="2777980"/>
            <a:ext cx="11997019" cy="56361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200" dirty="0">
              <a:solidFill>
                <a:srgbClr val="000000"/>
              </a:solidFill>
            </a:endParaRPr>
          </a:p>
        </p:txBody>
      </p:sp>
      <p:graphicFrame>
        <p:nvGraphicFramePr>
          <p:cNvPr id="5" name="Content Placeholder 11" descr="Table is accessible to screenreaders">
            <a:extLst>
              <a:ext uri="{FF2B5EF4-FFF2-40B4-BE49-F238E27FC236}">
                <a16:creationId xmlns:a16="http://schemas.microsoft.com/office/drawing/2014/main" id="{CED2165D-4309-4FA8-B498-50D6A87FA8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3034063"/>
              </p:ext>
            </p:extLst>
          </p:nvPr>
        </p:nvGraphicFramePr>
        <p:xfrm>
          <a:off x="264459" y="3652517"/>
          <a:ext cx="5825258" cy="20257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352">
                  <a:extLst>
                    <a:ext uri="{9D8B030D-6E8A-4147-A177-3AD203B41FA5}">
                      <a16:colId xmlns:a16="http://schemas.microsoft.com/office/drawing/2014/main" val="2291395637"/>
                    </a:ext>
                  </a:extLst>
                </a:gridCol>
                <a:gridCol w="960176">
                  <a:extLst>
                    <a:ext uri="{9D8B030D-6E8A-4147-A177-3AD203B41FA5}">
                      <a16:colId xmlns:a16="http://schemas.microsoft.com/office/drawing/2014/main" val="2351344977"/>
                    </a:ext>
                  </a:extLst>
                </a:gridCol>
                <a:gridCol w="2279391">
                  <a:extLst>
                    <a:ext uri="{9D8B030D-6E8A-4147-A177-3AD203B41FA5}">
                      <a16:colId xmlns:a16="http://schemas.microsoft.com/office/drawing/2014/main" val="3787133514"/>
                    </a:ext>
                  </a:extLst>
                </a:gridCol>
                <a:gridCol w="848339">
                  <a:extLst>
                    <a:ext uri="{9D8B030D-6E8A-4147-A177-3AD203B41FA5}">
                      <a16:colId xmlns:a16="http://schemas.microsoft.com/office/drawing/2014/main" val="4290838832"/>
                    </a:ext>
                  </a:extLst>
                </a:gridCol>
              </a:tblGrid>
              <a:tr h="28879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Assets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Liabilities and Equity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5991849"/>
                  </a:ext>
                </a:extLst>
              </a:tr>
              <a:tr h="27188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Cash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36,000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Current liabilities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60,000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8212214"/>
                  </a:ext>
                </a:extLst>
              </a:tr>
              <a:tr h="24018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Accounts receivable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42,000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Common</a:t>
                      </a:r>
                      <a:r>
                        <a:rPr lang="en-US" sz="1200" baseline="0" dirty="0">
                          <a:solidFill>
                            <a:srgbClr val="000000"/>
                          </a:solidFill>
                        </a:rPr>
                        <a:t> stock</a:t>
                      </a:r>
                      <a:endParaRPr 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100,000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296586"/>
                  </a:ext>
                </a:extLst>
              </a:tr>
              <a:tr h="36027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Inventory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55,000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Retained</a:t>
                      </a:r>
                      <a:r>
                        <a:rPr lang="en-US" sz="1200" baseline="0" dirty="0">
                          <a:solidFill>
                            <a:srgbClr val="000000"/>
                          </a:solidFill>
                        </a:rPr>
                        <a:t> earnings</a:t>
                      </a:r>
                      <a:endParaRPr 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143,000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9146289"/>
                  </a:ext>
                </a:extLst>
              </a:tr>
              <a:tr h="369764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Property, plant,</a:t>
                      </a:r>
                      <a:r>
                        <a:rPr lang="en-US" sz="1200" baseline="0" dirty="0">
                          <a:solidFill>
                            <a:srgbClr val="000000"/>
                          </a:solidFill>
                        </a:rPr>
                        <a:t> and equipment, net</a:t>
                      </a:r>
                      <a:endParaRPr 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170,000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4277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C00000"/>
                          </a:solidFill>
                        </a:rPr>
                        <a:t>Total assets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u="dbl" baseline="0" dirty="0">
                          <a:solidFill>
                            <a:srgbClr val="C00000"/>
                          </a:solidFill>
                          <a:uFill>
                            <a:solidFill>
                              <a:schemeClr val="tx1"/>
                            </a:solidFill>
                          </a:uFill>
                        </a:rPr>
                        <a:t>303,000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C00000"/>
                          </a:solidFill>
                        </a:rPr>
                        <a:t>Total labilities and equity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u="dbl" baseline="0" dirty="0">
                          <a:solidFill>
                            <a:srgbClr val="C00000"/>
                          </a:solidFill>
                          <a:uFill>
                            <a:solidFill>
                              <a:schemeClr val="tx1"/>
                            </a:solidFill>
                          </a:uFill>
                        </a:rPr>
                        <a:t>303,000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984919"/>
                  </a:ext>
                </a:extLst>
              </a:tr>
            </a:tbl>
          </a:graphicData>
        </a:graphic>
      </p:graphicFrame>
      <p:graphicFrame>
        <p:nvGraphicFramePr>
          <p:cNvPr id="6" name="Content Placeholder 8" descr="Table is accessible to screenreaders">
            <a:extLst>
              <a:ext uri="{FF2B5EF4-FFF2-40B4-BE49-F238E27FC236}">
                <a16:creationId xmlns:a16="http://schemas.microsoft.com/office/drawing/2014/main" id="{D8741747-51B3-4410-8AB7-76978AADA1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8873979"/>
              </p:ext>
            </p:extLst>
          </p:nvPr>
        </p:nvGraphicFramePr>
        <p:xfrm>
          <a:off x="6969542" y="3333173"/>
          <a:ext cx="4592170" cy="22599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3232">
                  <a:extLst>
                    <a:ext uri="{9D8B030D-6E8A-4147-A177-3AD203B41FA5}">
                      <a16:colId xmlns:a16="http://schemas.microsoft.com/office/drawing/2014/main" val="878874173"/>
                    </a:ext>
                  </a:extLst>
                </a:gridCol>
                <a:gridCol w="1188938">
                  <a:extLst>
                    <a:ext uri="{9D8B030D-6E8A-4147-A177-3AD203B41FA5}">
                      <a16:colId xmlns:a16="http://schemas.microsoft.com/office/drawing/2014/main" val="488637839"/>
                    </a:ext>
                  </a:extLst>
                </a:gridCol>
              </a:tblGrid>
              <a:tr h="431181">
                <a:tc>
                  <a:txBody>
                    <a:bodyPr/>
                    <a:lstStyle/>
                    <a:p>
                      <a:pPr rtl="0"/>
                      <a:r>
                        <a:rPr lang="en-US" sz="1400" b="0" u="none" strike="noStrike" kern="120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Cash</a:t>
                      </a:r>
                      <a:endParaRPr lang="en-US" sz="14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32116" marR="132116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en-US" sz="1400" b="0" u="none" strike="noStrike" kern="120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$  36,000</a:t>
                      </a:r>
                      <a:endParaRPr lang="en-US" sz="14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32116" marR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2267715"/>
                  </a:ext>
                </a:extLst>
              </a:tr>
              <a:tr h="287324">
                <a:tc>
                  <a:txBody>
                    <a:bodyPr/>
                    <a:lstStyle/>
                    <a:p>
                      <a:pPr rtl="0"/>
                      <a:r>
                        <a:rPr lang="en-US" sz="1400" u="none" strike="noStrike" kern="120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Accounts receivable</a:t>
                      </a:r>
                      <a:endParaRPr lang="en-US" sz="14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32116" marR="132116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en-US" sz="1400" u="none" strike="noStrike" kern="120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42,000</a:t>
                      </a:r>
                      <a:endParaRPr lang="en-US" sz="14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32116" marR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9565841"/>
                  </a:ext>
                </a:extLst>
              </a:tr>
              <a:tr h="287324">
                <a:tc>
                  <a:txBody>
                    <a:bodyPr/>
                    <a:lstStyle/>
                    <a:p>
                      <a:pPr rtl="0"/>
                      <a:r>
                        <a:rPr lang="en-US" sz="1400" u="none" strike="noStrike" kern="120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Inventory</a:t>
                      </a:r>
                      <a:endParaRPr lang="en-US" sz="14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32116" marR="132116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en-US" sz="1400" u="none" strike="noStrike" kern="120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86,000</a:t>
                      </a:r>
                      <a:endParaRPr lang="en-US" sz="14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32116" marR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4762926"/>
                  </a:ext>
                </a:extLst>
              </a:tr>
              <a:tr h="287324">
                <a:tc>
                  <a:txBody>
                    <a:bodyPr/>
                    <a:lstStyle/>
                    <a:p>
                      <a:pPr rtl="0"/>
                      <a:r>
                        <a:rPr lang="en-US" sz="1400" u="none" strike="noStrike" kern="120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Property, plant, and equipment, net</a:t>
                      </a:r>
                      <a:endParaRPr lang="en-US" sz="14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32116" marR="132116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en-US" sz="1400" u="none" strike="noStrike" kern="120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210,000</a:t>
                      </a:r>
                      <a:endParaRPr lang="en-US" sz="14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32116" marR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4731567"/>
                  </a:ext>
                </a:extLst>
              </a:tr>
              <a:tr h="296061">
                <a:tc>
                  <a:txBody>
                    <a:bodyPr/>
                    <a:lstStyle/>
                    <a:p>
                      <a:pPr rtl="0"/>
                      <a:r>
                        <a:rPr lang="en-US" sz="1400" u="none" strike="noStrike" kern="1200" baseline="0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Patents</a:t>
                      </a:r>
                      <a:endParaRPr lang="en-US" sz="1400" b="0" i="0" u="none" strike="noStrike" kern="1200" baseline="0" dirty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32116" marR="132116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en-US" sz="1400" u="none" strike="noStrike" kern="1200" baseline="0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20,000</a:t>
                      </a:r>
                      <a:endParaRPr lang="en-US" sz="1400" b="0" i="0" u="none" strike="noStrike" kern="1200" baseline="0" dirty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32116" marR="0"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196843"/>
                  </a:ext>
                </a:extLst>
              </a:tr>
              <a:tr h="287324">
                <a:tc>
                  <a:txBody>
                    <a:bodyPr/>
                    <a:lstStyle/>
                    <a:p>
                      <a:pPr rtl="0"/>
                      <a:r>
                        <a:rPr lang="en-US" sz="1400" u="none" strike="noStrike" kern="120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Liabilities</a:t>
                      </a:r>
                    </a:p>
                  </a:txBody>
                  <a:tcPr marL="132116" marR="132116">
                    <a:lnR w="12700" cmpd="sng">
                      <a:noFill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en-US" sz="1400" u="sng" strike="noStrike" kern="120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 (60,000)</a:t>
                      </a:r>
                    </a:p>
                  </a:txBody>
                  <a:tcPr marL="132116" marR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319685"/>
                  </a:ext>
                </a:extLst>
              </a:tr>
              <a:tr h="232879">
                <a:tc>
                  <a:txBody>
                    <a:bodyPr/>
                    <a:lstStyle/>
                    <a:p>
                      <a:pPr rtl="0"/>
                      <a:r>
                        <a:rPr lang="en-US" sz="1400" b="1" u="none" strike="noStrike" kern="1200" baseline="0" dirty="0">
                          <a:solidFill>
                            <a:srgbClr val="99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Fair value of net assets</a:t>
                      </a:r>
                    </a:p>
                  </a:txBody>
                  <a:tcPr marL="132116" marR="132116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en-US" sz="1400" b="1" u="dbl" strike="noStrike" kern="1200" baseline="0" dirty="0">
                          <a:solidFill>
                            <a:srgbClr val="99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$334,000</a:t>
                      </a:r>
                    </a:p>
                  </a:txBody>
                  <a:tcPr marL="132116" marR="0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CDD20460-510D-47ED-8642-1DF26FA84066}"/>
              </a:ext>
            </a:extLst>
          </p:cNvPr>
          <p:cNvSpPr txBox="1">
            <a:spLocks/>
          </p:cNvSpPr>
          <p:nvPr/>
        </p:nvSpPr>
        <p:spPr>
          <a:xfrm>
            <a:off x="8169789" y="2689284"/>
            <a:ext cx="1990350" cy="42722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rgbClr val="000000"/>
                </a:solidFill>
                <a:cs typeface="Calibri" panose="020F0502020204030204" pitchFamily="34" charset="0"/>
              </a:rPr>
              <a:t>Fair Values</a:t>
            </a:r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AE88A0E8-51C8-4521-AE24-E7274577F5C5}"/>
              </a:ext>
            </a:extLst>
          </p:cNvPr>
          <p:cNvSpPr txBox="1">
            <a:spLocks/>
          </p:cNvSpPr>
          <p:nvPr/>
        </p:nvSpPr>
        <p:spPr>
          <a:xfrm>
            <a:off x="-879825" y="2592081"/>
            <a:ext cx="8534400" cy="106253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 dirty="0">
                <a:solidFill>
                  <a:srgbClr val="000000"/>
                </a:solidFill>
              </a:rPr>
              <a:t>Drone, Inc.</a:t>
            </a:r>
          </a:p>
          <a:p>
            <a:pPr marL="0" indent="0" algn="ctr">
              <a:buNone/>
            </a:pPr>
            <a:r>
              <a:rPr lang="en-US" sz="1400" b="1" dirty="0">
                <a:solidFill>
                  <a:srgbClr val="000000"/>
                </a:solidFill>
              </a:rPr>
              <a:t>Balance Sheet</a:t>
            </a:r>
          </a:p>
          <a:p>
            <a:pPr marL="0" indent="0" algn="ctr">
              <a:buNone/>
            </a:pPr>
            <a:r>
              <a:rPr lang="en-US" sz="1400" b="1" dirty="0">
                <a:solidFill>
                  <a:srgbClr val="000000"/>
                </a:solidFill>
              </a:rPr>
              <a:t> of December 31, 20X5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3F343B-BB26-4CA3-9313-7A907749C573}"/>
              </a:ext>
            </a:extLst>
          </p:cNvPr>
          <p:cNvSpPr txBox="1"/>
          <p:nvPr/>
        </p:nvSpPr>
        <p:spPr>
          <a:xfrm>
            <a:off x="-317686" y="5639232"/>
            <a:ext cx="122452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1800" dirty="0"/>
              <a:t>Why pay extra?  Reputation, management team, location, ego etc.</a:t>
            </a:r>
          </a:p>
          <a:p>
            <a:pPr lvl="1"/>
            <a:r>
              <a:rPr lang="en-US" dirty="0"/>
              <a:t>How much is the goodwill? 415,000 – 334,000 = 81,000.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DC7270-1B5A-41E7-AD82-28F4F100B4EE}"/>
              </a:ext>
            </a:extLst>
          </p:cNvPr>
          <p:cNvSpPr/>
          <p:nvPr/>
        </p:nvSpPr>
        <p:spPr>
          <a:xfrm>
            <a:off x="161365" y="3525851"/>
            <a:ext cx="2844053" cy="21631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794C53-CA63-4D88-947D-E5934BF1B737}"/>
              </a:ext>
            </a:extLst>
          </p:cNvPr>
          <p:cNvSpPr/>
          <p:nvPr/>
        </p:nvSpPr>
        <p:spPr>
          <a:xfrm>
            <a:off x="2942665" y="3453157"/>
            <a:ext cx="3147052" cy="21631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DF4EC3-2802-4165-B8B7-3E209643C730}"/>
              </a:ext>
            </a:extLst>
          </p:cNvPr>
          <p:cNvSpPr/>
          <p:nvPr/>
        </p:nvSpPr>
        <p:spPr>
          <a:xfrm>
            <a:off x="7008102" y="3341595"/>
            <a:ext cx="4592169" cy="3811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2C2274-0F42-483F-B4A3-2BE6BC4D1BCF}"/>
              </a:ext>
            </a:extLst>
          </p:cNvPr>
          <p:cNvSpPr/>
          <p:nvPr/>
        </p:nvSpPr>
        <p:spPr>
          <a:xfrm>
            <a:off x="7008102" y="3796716"/>
            <a:ext cx="4592169" cy="3811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F61A8EE-59BA-4A55-812C-580B71CEC540}"/>
              </a:ext>
            </a:extLst>
          </p:cNvPr>
          <p:cNvSpPr/>
          <p:nvPr/>
        </p:nvSpPr>
        <p:spPr>
          <a:xfrm>
            <a:off x="7056260" y="4039290"/>
            <a:ext cx="4592169" cy="3811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7EA55F4-88CA-405D-8EF8-0C0CE1A5CB89}"/>
              </a:ext>
            </a:extLst>
          </p:cNvPr>
          <p:cNvSpPr/>
          <p:nvPr/>
        </p:nvSpPr>
        <p:spPr>
          <a:xfrm>
            <a:off x="7056259" y="4414101"/>
            <a:ext cx="4592169" cy="3028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8CDB2A8-36F0-44D4-8DB5-9E28167B9449}"/>
              </a:ext>
            </a:extLst>
          </p:cNvPr>
          <p:cNvSpPr/>
          <p:nvPr/>
        </p:nvSpPr>
        <p:spPr>
          <a:xfrm>
            <a:off x="7013676" y="4683885"/>
            <a:ext cx="4592169" cy="3028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861BE06-6D9B-4BD1-806B-7729DC275E5D}"/>
              </a:ext>
            </a:extLst>
          </p:cNvPr>
          <p:cNvSpPr/>
          <p:nvPr/>
        </p:nvSpPr>
        <p:spPr>
          <a:xfrm>
            <a:off x="7056259" y="5031182"/>
            <a:ext cx="4592169" cy="3028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40D08BC-58EF-4524-A171-5DB112A4845C}"/>
              </a:ext>
            </a:extLst>
          </p:cNvPr>
          <p:cNvSpPr/>
          <p:nvPr/>
        </p:nvSpPr>
        <p:spPr>
          <a:xfrm>
            <a:off x="7008101" y="5276876"/>
            <a:ext cx="4592169" cy="3811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23">
            <a:extLst>
              <a:ext uri="{FF2B5EF4-FFF2-40B4-BE49-F238E27FC236}">
                <a16:creationId xmlns:a16="http://schemas.microsoft.com/office/drawing/2014/main" id="{E23B2848-A9EF-4EEA-B961-34109A8DA5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8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4314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11" descr="Table is accessible to screenreaders">
            <a:extLst>
              <a:ext uri="{FF2B5EF4-FFF2-40B4-BE49-F238E27FC236}">
                <a16:creationId xmlns:a16="http://schemas.microsoft.com/office/drawing/2014/main" id="{A1CD1BF8-760F-4AB5-A25C-B67ED92BD0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5043377"/>
              </p:ext>
            </p:extLst>
          </p:nvPr>
        </p:nvGraphicFramePr>
        <p:xfrm>
          <a:off x="163606" y="1198429"/>
          <a:ext cx="5825258" cy="20257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352">
                  <a:extLst>
                    <a:ext uri="{9D8B030D-6E8A-4147-A177-3AD203B41FA5}">
                      <a16:colId xmlns:a16="http://schemas.microsoft.com/office/drawing/2014/main" val="2291395637"/>
                    </a:ext>
                  </a:extLst>
                </a:gridCol>
                <a:gridCol w="960176">
                  <a:extLst>
                    <a:ext uri="{9D8B030D-6E8A-4147-A177-3AD203B41FA5}">
                      <a16:colId xmlns:a16="http://schemas.microsoft.com/office/drawing/2014/main" val="2351344977"/>
                    </a:ext>
                  </a:extLst>
                </a:gridCol>
                <a:gridCol w="2279391">
                  <a:extLst>
                    <a:ext uri="{9D8B030D-6E8A-4147-A177-3AD203B41FA5}">
                      <a16:colId xmlns:a16="http://schemas.microsoft.com/office/drawing/2014/main" val="3787133514"/>
                    </a:ext>
                  </a:extLst>
                </a:gridCol>
                <a:gridCol w="848339">
                  <a:extLst>
                    <a:ext uri="{9D8B030D-6E8A-4147-A177-3AD203B41FA5}">
                      <a16:colId xmlns:a16="http://schemas.microsoft.com/office/drawing/2014/main" val="4290838832"/>
                    </a:ext>
                  </a:extLst>
                </a:gridCol>
              </a:tblGrid>
              <a:tr h="28879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Assets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Liabilities and Equity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5991849"/>
                  </a:ext>
                </a:extLst>
              </a:tr>
              <a:tr h="27188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Cash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36,000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Current liabilities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60,000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8212214"/>
                  </a:ext>
                </a:extLst>
              </a:tr>
              <a:tr h="24018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Accounts receivable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42,000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Common</a:t>
                      </a:r>
                      <a:r>
                        <a:rPr lang="en-US" sz="1200" baseline="0" dirty="0">
                          <a:solidFill>
                            <a:srgbClr val="000000"/>
                          </a:solidFill>
                        </a:rPr>
                        <a:t> stock</a:t>
                      </a:r>
                      <a:endParaRPr 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100,000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296586"/>
                  </a:ext>
                </a:extLst>
              </a:tr>
              <a:tr h="36027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Inventory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55,000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Retained</a:t>
                      </a:r>
                      <a:r>
                        <a:rPr lang="en-US" sz="1200" baseline="0" dirty="0">
                          <a:solidFill>
                            <a:srgbClr val="000000"/>
                          </a:solidFill>
                        </a:rPr>
                        <a:t> earnings</a:t>
                      </a:r>
                      <a:endParaRPr 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143,000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9146289"/>
                  </a:ext>
                </a:extLst>
              </a:tr>
              <a:tr h="369764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Property, plant,</a:t>
                      </a:r>
                      <a:r>
                        <a:rPr lang="en-US" sz="1200" baseline="0" dirty="0">
                          <a:solidFill>
                            <a:srgbClr val="000000"/>
                          </a:solidFill>
                        </a:rPr>
                        <a:t> and equipment, net</a:t>
                      </a:r>
                      <a:endParaRPr 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170,000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4277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C00000"/>
                          </a:solidFill>
                        </a:rPr>
                        <a:t>Total assets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u="dbl" baseline="0" dirty="0">
                          <a:solidFill>
                            <a:srgbClr val="C00000"/>
                          </a:solidFill>
                          <a:uFill>
                            <a:solidFill>
                              <a:schemeClr val="tx1"/>
                            </a:solidFill>
                          </a:uFill>
                        </a:rPr>
                        <a:t>303,000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C00000"/>
                          </a:solidFill>
                        </a:rPr>
                        <a:t>Total labilities and equity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u="dbl" baseline="0" dirty="0">
                          <a:solidFill>
                            <a:srgbClr val="C00000"/>
                          </a:solidFill>
                          <a:uFill>
                            <a:solidFill>
                              <a:schemeClr val="tx1"/>
                            </a:solidFill>
                          </a:uFill>
                        </a:rPr>
                        <a:t>303,000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984919"/>
                  </a:ext>
                </a:extLst>
              </a:tr>
            </a:tbl>
          </a:graphicData>
        </a:graphic>
      </p:graphicFrame>
      <p:graphicFrame>
        <p:nvGraphicFramePr>
          <p:cNvPr id="5" name="Content Placeholder 8" descr="Table is accessible to screenreaders">
            <a:extLst>
              <a:ext uri="{FF2B5EF4-FFF2-40B4-BE49-F238E27FC236}">
                <a16:creationId xmlns:a16="http://schemas.microsoft.com/office/drawing/2014/main" id="{E831C008-A1F9-4990-9AD2-6640A0267A6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1114135"/>
              </p:ext>
            </p:extLst>
          </p:nvPr>
        </p:nvGraphicFramePr>
        <p:xfrm>
          <a:off x="6679827" y="902534"/>
          <a:ext cx="4592170" cy="22599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3232">
                  <a:extLst>
                    <a:ext uri="{9D8B030D-6E8A-4147-A177-3AD203B41FA5}">
                      <a16:colId xmlns:a16="http://schemas.microsoft.com/office/drawing/2014/main" val="878874173"/>
                    </a:ext>
                  </a:extLst>
                </a:gridCol>
                <a:gridCol w="1188938">
                  <a:extLst>
                    <a:ext uri="{9D8B030D-6E8A-4147-A177-3AD203B41FA5}">
                      <a16:colId xmlns:a16="http://schemas.microsoft.com/office/drawing/2014/main" val="488637839"/>
                    </a:ext>
                  </a:extLst>
                </a:gridCol>
              </a:tblGrid>
              <a:tr h="431181">
                <a:tc>
                  <a:txBody>
                    <a:bodyPr/>
                    <a:lstStyle/>
                    <a:p>
                      <a:pPr rtl="0"/>
                      <a:r>
                        <a:rPr lang="en-US" sz="1400" b="0" u="none" strike="noStrike" kern="120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Cash</a:t>
                      </a:r>
                      <a:endParaRPr lang="en-US" sz="14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32116" marR="132116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en-US" sz="1400" b="0" u="none" strike="noStrike" kern="120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$  36,000</a:t>
                      </a:r>
                      <a:endParaRPr lang="en-US" sz="14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32116" marR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2267715"/>
                  </a:ext>
                </a:extLst>
              </a:tr>
              <a:tr h="287324">
                <a:tc>
                  <a:txBody>
                    <a:bodyPr/>
                    <a:lstStyle/>
                    <a:p>
                      <a:pPr rtl="0"/>
                      <a:r>
                        <a:rPr lang="en-US" sz="1400" u="none" strike="noStrike" kern="120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Accounts receivable</a:t>
                      </a:r>
                      <a:endParaRPr lang="en-US" sz="14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32116" marR="132116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en-US" sz="1400" u="none" strike="noStrike" kern="120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42,000</a:t>
                      </a:r>
                      <a:endParaRPr lang="en-US" sz="14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32116" marR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9565841"/>
                  </a:ext>
                </a:extLst>
              </a:tr>
              <a:tr h="287324">
                <a:tc>
                  <a:txBody>
                    <a:bodyPr/>
                    <a:lstStyle/>
                    <a:p>
                      <a:pPr rtl="0"/>
                      <a:r>
                        <a:rPr lang="en-US" sz="1400" u="none" strike="noStrike" kern="120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Inventory</a:t>
                      </a:r>
                      <a:endParaRPr lang="en-US" sz="14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32116" marR="132116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en-US" sz="1400" u="none" strike="noStrike" kern="120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86,000</a:t>
                      </a:r>
                      <a:endParaRPr lang="en-US" sz="14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32116" marR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4762926"/>
                  </a:ext>
                </a:extLst>
              </a:tr>
              <a:tr h="287324">
                <a:tc>
                  <a:txBody>
                    <a:bodyPr/>
                    <a:lstStyle/>
                    <a:p>
                      <a:pPr rtl="0"/>
                      <a:r>
                        <a:rPr lang="en-US" sz="1400" u="none" strike="noStrike" kern="120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Property, plant, and equipment, net</a:t>
                      </a:r>
                      <a:endParaRPr lang="en-US" sz="14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32116" marR="132116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en-US" sz="1400" u="none" strike="noStrike" kern="120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210,000</a:t>
                      </a:r>
                      <a:endParaRPr lang="en-US" sz="1400" b="0" i="0" u="none" strike="noStrike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32116" marR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4731567"/>
                  </a:ext>
                </a:extLst>
              </a:tr>
              <a:tr h="296061">
                <a:tc>
                  <a:txBody>
                    <a:bodyPr/>
                    <a:lstStyle/>
                    <a:p>
                      <a:pPr rtl="0"/>
                      <a:r>
                        <a:rPr lang="en-US" sz="1400" u="none" strike="noStrike" kern="1200" baseline="0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Patents</a:t>
                      </a:r>
                      <a:endParaRPr lang="en-US" sz="1400" b="0" i="0" u="none" strike="noStrike" kern="1200" baseline="0" dirty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32116" marR="132116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en-US" sz="1400" u="none" strike="noStrike" kern="1200" baseline="0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20,000</a:t>
                      </a:r>
                      <a:endParaRPr lang="en-US" sz="1400" b="0" i="0" u="none" strike="noStrike" kern="1200" baseline="0" dirty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32116" marR="0"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196843"/>
                  </a:ext>
                </a:extLst>
              </a:tr>
              <a:tr h="287324">
                <a:tc>
                  <a:txBody>
                    <a:bodyPr/>
                    <a:lstStyle/>
                    <a:p>
                      <a:pPr rtl="0"/>
                      <a:r>
                        <a:rPr lang="en-US" sz="1400" u="none" strike="noStrike" kern="120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Liabilities</a:t>
                      </a:r>
                    </a:p>
                  </a:txBody>
                  <a:tcPr marL="132116" marR="132116">
                    <a:lnR w="12700" cmpd="sng">
                      <a:noFill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en-US" sz="1400" u="sng" strike="noStrike" kern="120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 (60,000)</a:t>
                      </a:r>
                    </a:p>
                  </a:txBody>
                  <a:tcPr marL="132116" marR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319685"/>
                  </a:ext>
                </a:extLst>
              </a:tr>
              <a:tr h="232879">
                <a:tc>
                  <a:txBody>
                    <a:bodyPr/>
                    <a:lstStyle/>
                    <a:p>
                      <a:pPr rtl="0"/>
                      <a:r>
                        <a:rPr lang="en-US" sz="1400" b="1" u="none" strike="noStrike" kern="1200" baseline="0" dirty="0">
                          <a:solidFill>
                            <a:srgbClr val="99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Fair value of net assets</a:t>
                      </a:r>
                    </a:p>
                  </a:txBody>
                  <a:tcPr marL="132116" marR="132116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en-US" sz="1400" b="1" u="dbl" strike="noStrike" kern="1200" baseline="0" dirty="0">
                          <a:solidFill>
                            <a:srgbClr val="99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$334,000</a:t>
                      </a:r>
                    </a:p>
                  </a:txBody>
                  <a:tcPr marL="132116" marR="0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2335B1C2-19AF-4772-9955-1EF37DC71E07}"/>
              </a:ext>
            </a:extLst>
          </p:cNvPr>
          <p:cNvSpPr txBox="1">
            <a:spLocks/>
          </p:cNvSpPr>
          <p:nvPr/>
        </p:nvSpPr>
        <p:spPr>
          <a:xfrm>
            <a:off x="8068936" y="235196"/>
            <a:ext cx="1990350" cy="42722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rgbClr val="000000"/>
                </a:solidFill>
                <a:cs typeface="Calibri" panose="020F0502020204030204" pitchFamily="34" charset="0"/>
              </a:rPr>
              <a:t>Fair Values</a:t>
            </a:r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CF76A0FD-71AB-4BD3-8617-0632E7BB6623}"/>
              </a:ext>
            </a:extLst>
          </p:cNvPr>
          <p:cNvSpPr txBox="1">
            <a:spLocks/>
          </p:cNvSpPr>
          <p:nvPr/>
        </p:nvSpPr>
        <p:spPr>
          <a:xfrm>
            <a:off x="-980678" y="137993"/>
            <a:ext cx="8534400" cy="106253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 dirty="0">
                <a:solidFill>
                  <a:srgbClr val="000000"/>
                </a:solidFill>
              </a:rPr>
              <a:t>Drone, Inc.</a:t>
            </a:r>
          </a:p>
          <a:p>
            <a:pPr marL="0" indent="0" algn="ctr">
              <a:buNone/>
            </a:pPr>
            <a:r>
              <a:rPr lang="en-US" sz="1400" b="1" dirty="0">
                <a:solidFill>
                  <a:srgbClr val="000000"/>
                </a:solidFill>
              </a:rPr>
              <a:t>Balance Sheet</a:t>
            </a:r>
          </a:p>
          <a:p>
            <a:pPr marL="0" indent="0" algn="ctr">
              <a:buNone/>
            </a:pPr>
            <a:r>
              <a:rPr lang="en-US" sz="1400" b="1" dirty="0">
                <a:solidFill>
                  <a:srgbClr val="000000"/>
                </a:solidFill>
              </a:rPr>
              <a:t> of December 31, 20X5</a:t>
            </a:r>
          </a:p>
        </p:txBody>
      </p:sp>
      <p:graphicFrame>
        <p:nvGraphicFramePr>
          <p:cNvPr id="8" name="Content Placeholder 7" descr="Table is accessible to screenreaders">
            <a:extLst>
              <a:ext uri="{FF2B5EF4-FFF2-40B4-BE49-F238E27FC236}">
                <a16:creationId xmlns:a16="http://schemas.microsoft.com/office/drawing/2014/main" id="{7E3CAACE-58C8-459D-AB50-3BACD65770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594953"/>
              </p:ext>
            </p:extLst>
          </p:nvPr>
        </p:nvGraphicFramePr>
        <p:xfrm>
          <a:off x="1775012" y="3224176"/>
          <a:ext cx="7824539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4680">
                  <a:extLst>
                    <a:ext uri="{9D8B030D-6E8A-4147-A177-3AD203B41FA5}">
                      <a16:colId xmlns:a16="http://schemas.microsoft.com/office/drawing/2014/main" val="1978819070"/>
                    </a:ext>
                  </a:extLst>
                </a:gridCol>
                <a:gridCol w="1745297">
                  <a:extLst>
                    <a:ext uri="{9D8B030D-6E8A-4147-A177-3AD203B41FA5}">
                      <a16:colId xmlns:a16="http://schemas.microsoft.com/office/drawing/2014/main" val="1818150489"/>
                    </a:ext>
                  </a:extLst>
                </a:gridCol>
                <a:gridCol w="1844562">
                  <a:extLst>
                    <a:ext uri="{9D8B030D-6E8A-4147-A177-3AD203B41FA5}">
                      <a16:colId xmlns:a16="http://schemas.microsoft.com/office/drawing/2014/main" val="1887757859"/>
                    </a:ext>
                  </a:extLst>
                </a:gridCol>
              </a:tblGrid>
              <a:tr h="337417">
                <a:tc>
                  <a:txBody>
                    <a:bodyPr/>
                    <a:lstStyle/>
                    <a:p>
                      <a:r>
                        <a:rPr lang="en-US" sz="2000" b="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Cash</a:t>
                      </a:r>
                    </a:p>
                  </a:txBody>
                  <a:tcPr marL="105061" marR="10506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36,000</a:t>
                      </a:r>
                    </a:p>
                  </a:txBody>
                  <a:tcPr marL="105061" marR="10506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5061" marR="10506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2768411"/>
                  </a:ext>
                </a:extLst>
              </a:tr>
              <a:tr h="337417">
                <a:tc>
                  <a:txBody>
                    <a:bodyPr/>
                    <a:lstStyle/>
                    <a:p>
                      <a:r>
                        <a:rPr lang="en-US" sz="200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Accounts Receivable</a:t>
                      </a:r>
                    </a:p>
                  </a:txBody>
                  <a:tcPr marL="105061" marR="10506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42,000</a:t>
                      </a:r>
                    </a:p>
                  </a:txBody>
                  <a:tcPr marL="105061" marR="10506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5061" marR="10506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393571"/>
                  </a:ext>
                </a:extLst>
              </a:tr>
              <a:tr h="337417">
                <a:tc>
                  <a:txBody>
                    <a:bodyPr/>
                    <a:lstStyle/>
                    <a:p>
                      <a:r>
                        <a:rPr lang="en-US" sz="200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Inventory</a:t>
                      </a:r>
                    </a:p>
                  </a:txBody>
                  <a:tcPr marL="105061" marR="10506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86,000</a:t>
                      </a:r>
                    </a:p>
                  </a:txBody>
                  <a:tcPr marL="105061" marR="10506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5061" marR="10506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4657456"/>
                  </a:ext>
                </a:extLst>
              </a:tr>
              <a:tr h="337417">
                <a:tc>
                  <a:txBody>
                    <a:bodyPr/>
                    <a:lstStyle/>
                    <a:p>
                      <a:r>
                        <a:rPr lang="en-US" sz="200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Property, Plant and Equipment</a:t>
                      </a:r>
                    </a:p>
                  </a:txBody>
                  <a:tcPr marL="105061" marR="10506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210,000</a:t>
                      </a:r>
                    </a:p>
                  </a:txBody>
                  <a:tcPr marL="105061" marR="10506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5061" marR="10506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6709847"/>
                  </a:ext>
                </a:extLst>
              </a:tr>
              <a:tr h="337417">
                <a:tc>
                  <a:txBody>
                    <a:bodyPr/>
                    <a:lstStyle/>
                    <a:p>
                      <a:r>
                        <a:rPr lang="en-US" sz="200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Patents</a:t>
                      </a:r>
                    </a:p>
                  </a:txBody>
                  <a:tcPr marL="105061" marR="10506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20,000</a:t>
                      </a:r>
                    </a:p>
                  </a:txBody>
                  <a:tcPr marL="105061" marR="10506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5061" marR="10506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561677"/>
                  </a:ext>
                </a:extLst>
              </a:tr>
              <a:tr h="337417">
                <a:tc>
                  <a:txBody>
                    <a:bodyPr/>
                    <a:lstStyle/>
                    <a:p>
                      <a:r>
                        <a:rPr lang="en-US" sz="200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Goodwill</a:t>
                      </a:r>
                    </a:p>
                  </a:txBody>
                  <a:tcPr marL="105061" marR="10506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81,000</a:t>
                      </a:r>
                    </a:p>
                  </a:txBody>
                  <a:tcPr marL="105061" marR="10506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5061" marR="10506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5469285"/>
                  </a:ext>
                </a:extLst>
              </a:tr>
              <a:tr h="337417">
                <a:tc>
                  <a:txBody>
                    <a:bodyPr/>
                    <a:lstStyle/>
                    <a:p>
                      <a:pPr marL="342900" indent="0"/>
                      <a:r>
                        <a:rPr lang="en-US" sz="200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Liabilities</a:t>
                      </a:r>
                    </a:p>
                  </a:txBody>
                  <a:tcPr marL="105061" marR="10506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5061" marR="10506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60,000</a:t>
                      </a:r>
                    </a:p>
                  </a:txBody>
                  <a:tcPr marL="105061" marR="10506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2781042"/>
                  </a:ext>
                </a:extLst>
              </a:tr>
              <a:tr h="337417">
                <a:tc>
                  <a:txBody>
                    <a:bodyPr/>
                    <a:lstStyle/>
                    <a:p>
                      <a:pPr marL="342900" indent="0"/>
                      <a:r>
                        <a:rPr lang="en-US" sz="200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Cash</a:t>
                      </a:r>
                    </a:p>
                  </a:txBody>
                  <a:tcPr marL="105061" marR="10506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05061" marR="10506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aseline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415,000</a:t>
                      </a:r>
                    </a:p>
                  </a:txBody>
                  <a:tcPr marL="105061" marR="10506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3609331"/>
                  </a:ext>
                </a:extLst>
              </a:tr>
            </a:tbl>
          </a:graphicData>
        </a:graphic>
      </p:graphicFrame>
      <p:sp>
        <p:nvSpPr>
          <p:cNvPr id="9" name="Oval 8">
            <a:extLst>
              <a:ext uri="{FF2B5EF4-FFF2-40B4-BE49-F238E27FC236}">
                <a16:creationId xmlns:a16="http://schemas.microsoft.com/office/drawing/2014/main" id="{4938CF34-1086-496E-88C3-E42403AD60DC}"/>
              </a:ext>
            </a:extLst>
          </p:cNvPr>
          <p:cNvSpPr/>
          <p:nvPr/>
        </p:nvSpPr>
        <p:spPr>
          <a:xfrm>
            <a:off x="8068936" y="3278525"/>
            <a:ext cx="3778624" cy="21179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Work MCQs and additional questions/lectures</a:t>
            </a:r>
          </a:p>
          <a:p>
            <a:pPr algn="ctr"/>
            <a:r>
              <a:rPr lang="en-US" dirty="0"/>
              <a:t>Impairments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F3CA9F8-EB54-4E59-BCE2-0B3CE592F09A}"/>
              </a:ext>
            </a:extLst>
          </p:cNvPr>
          <p:cNvSpPr/>
          <p:nvPr/>
        </p:nvSpPr>
        <p:spPr>
          <a:xfrm>
            <a:off x="1683067" y="3238444"/>
            <a:ext cx="6136398" cy="325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FC333F-4A81-4E10-ACBE-7DDA5B127D1F}"/>
              </a:ext>
            </a:extLst>
          </p:cNvPr>
          <p:cNvSpPr/>
          <p:nvPr/>
        </p:nvSpPr>
        <p:spPr>
          <a:xfrm>
            <a:off x="1807803" y="3625132"/>
            <a:ext cx="6136398" cy="325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A5C06A4-CB39-4B01-BC4C-6190C009BA08}"/>
              </a:ext>
            </a:extLst>
          </p:cNvPr>
          <p:cNvSpPr/>
          <p:nvPr/>
        </p:nvSpPr>
        <p:spPr>
          <a:xfrm>
            <a:off x="1758204" y="4059456"/>
            <a:ext cx="6136398" cy="325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D2058A-CC20-43EC-81D0-B13663F538BE}"/>
              </a:ext>
            </a:extLst>
          </p:cNvPr>
          <p:cNvSpPr/>
          <p:nvPr/>
        </p:nvSpPr>
        <p:spPr>
          <a:xfrm>
            <a:off x="1886566" y="4467425"/>
            <a:ext cx="6136398" cy="325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09214C-B7CB-4AF2-AE85-E4D480FDAE29}"/>
              </a:ext>
            </a:extLst>
          </p:cNvPr>
          <p:cNvSpPr/>
          <p:nvPr/>
        </p:nvSpPr>
        <p:spPr>
          <a:xfrm>
            <a:off x="1853775" y="4846819"/>
            <a:ext cx="6136398" cy="325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C31D937-D637-4330-AFC8-0BB873CA3D7D}"/>
              </a:ext>
            </a:extLst>
          </p:cNvPr>
          <p:cNvSpPr/>
          <p:nvPr/>
        </p:nvSpPr>
        <p:spPr>
          <a:xfrm>
            <a:off x="2232155" y="6076216"/>
            <a:ext cx="7384203" cy="325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3944730-D5D1-45A9-BEC7-9A14EDFE08B5}"/>
              </a:ext>
            </a:extLst>
          </p:cNvPr>
          <p:cNvSpPr/>
          <p:nvPr/>
        </p:nvSpPr>
        <p:spPr>
          <a:xfrm>
            <a:off x="2185090" y="5675203"/>
            <a:ext cx="7384202" cy="325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5E0AE64-D840-4980-8899-1A3BA9F77EF2}"/>
              </a:ext>
            </a:extLst>
          </p:cNvPr>
          <p:cNvSpPr/>
          <p:nvPr/>
        </p:nvSpPr>
        <p:spPr>
          <a:xfrm>
            <a:off x="1807803" y="5281337"/>
            <a:ext cx="6136398" cy="325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23">
            <a:extLst>
              <a:ext uri="{FF2B5EF4-FFF2-40B4-BE49-F238E27FC236}">
                <a16:creationId xmlns:a16="http://schemas.microsoft.com/office/drawing/2014/main" id="{3EAAA980-D5CC-4C13-BA9D-D73505AC50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8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FBC1BA-F0A1-4A57-9592-BB6592EA948D}"/>
              </a:ext>
            </a:extLst>
          </p:cNvPr>
          <p:cNvSpPr txBox="1"/>
          <p:nvPr/>
        </p:nvSpPr>
        <p:spPr>
          <a:xfrm>
            <a:off x="158439" y="6304449"/>
            <a:ext cx="65856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b="1" dirty="0"/>
              <a:t>What if you purchase price was 300,000?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2981360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3255</TotalTime>
  <Words>314</Words>
  <Application>Microsoft Office PowerPoint</Application>
  <PresentationFormat>Widescreen</PresentationFormat>
  <Paragraphs>107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Comic Sans MS</vt:lpstr>
      <vt:lpstr>Office Theme</vt:lpstr>
      <vt:lpstr>Goodwill (Intermediate Accounting)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</dc:title>
  <dc:creator>mansour farhat</dc:creator>
  <cp:lastModifiedBy>Charbel Khoury</cp:lastModifiedBy>
  <cp:revision>4</cp:revision>
  <dcterms:created xsi:type="dcterms:W3CDTF">2021-12-03T12:49:18Z</dcterms:created>
  <dcterms:modified xsi:type="dcterms:W3CDTF">2021-12-08T02:55:28Z</dcterms:modified>
</cp:coreProperties>
</file>