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05" r:id="rId2"/>
    <p:sldId id="906" r:id="rId3"/>
    <p:sldId id="907" r:id="rId4"/>
    <p:sldId id="90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B405-06B5-4F9C-87D9-6A6966BE0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FB073-3593-49C8-B324-42BDAC49D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5F509-29CC-4E03-9F1D-C63BD4F2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4559A-91D0-4491-84AB-D5855A2A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D1E7D-80E6-4775-9CBE-009014E1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0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4FD2-72E0-4A1D-8AA0-720D63945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56E25-5ABC-4FEA-9082-952A6670D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AD5D9-2A74-435E-9BA8-E9F87D93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6D676-BB07-444D-B149-04F9E67E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B2917-E1E1-40EE-BB43-46D5C16A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26B9-33EC-46AF-BC2D-1FD23C3E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700F-77FE-4062-B882-00E0F1585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F29AA-799F-444A-BE16-74940F9A7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BEA61-FB02-45AA-8597-C275500A5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8F95B-B5C1-4983-93F5-45DCF56F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4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9C76-CBA8-4807-8C21-BB565E75F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96B7-53DC-4EE7-AA67-21BAEB3EE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5BE67-4019-47A8-8A68-27CA837E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3CBA8-6021-4643-84BA-1E4A5541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F8AB9-05A8-473E-BBAF-57821104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1EE9E-2841-495D-9ABF-1075998A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0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D030-5812-407C-9372-C56863A1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41804-3DA8-468A-BB21-55CB81405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E1D58-804E-40F6-B012-7620C38C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E9D79-8DF5-4696-962B-52C68E247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E793BD-EF3A-475D-ABAE-8741E4F19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12CB9-ED8C-4A2E-BB1F-81D45363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258C0A-E626-4308-9534-A278E414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700C9-6CC6-4519-959F-4A0DE713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7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B255A-DB25-422B-A755-1074FB2F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0351D5-E23C-4F1D-94CF-E52CCA73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1BF49-0CE3-438F-B9AB-67EF3230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8AAEB-329B-4719-A8ED-FAD82990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3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C520C-1E85-4802-8415-180C3ADB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8F328-5FD4-472B-8D5B-BBFC67D4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55D18-786E-492A-A98C-C3FA31598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6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88269-DBB2-408B-9188-A8F406D05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4845C-ACC3-4C27-A74F-FBE5458C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6426B-0F70-4078-94F2-606592455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1B319-06AB-4C0D-8D66-1C0E7887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39D62-5607-454C-9D28-D7172794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A3A7F-B4A0-4412-9898-C71685B3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8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91ED-2196-42B6-8782-B62C6450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773CED-EB4E-4DAE-9E2D-EBE3D06AC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9A94E-A6D4-4AB3-9560-C2377DA3E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0AE6C-F3B6-41D1-83D9-A1CFF3B8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1EB44-30D6-46E4-91A4-444AF887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7F032-8EC9-4E8E-83A3-0AEAD5E7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8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D754-BEAE-4A05-930F-27637F92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A0289-2ED3-4BF9-982F-B029D8045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4AE6C-A66B-413A-9CD7-837200C36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59DC3-20E4-4B48-B4F9-C489C525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DF1B6-331A-47E2-A927-A1306C90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4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F42835-EB67-451B-A5C8-45A292A14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A2461-899C-4DAD-8C87-8C9B1F758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6A60D-CC56-47EE-A157-C82387C1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3FDEE-BFDA-47C3-84E2-63E018D3F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68B39-DBFF-40C9-8E6A-FC100EDE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3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BB86E8-4D90-4565-A844-064E2062E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1879E-326B-426B-BD65-390380D1D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0E55D-874F-46CE-A698-0AB8D6CB69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0E433-9D1B-4BE4-A4E5-80E661738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792A3-CCAC-482B-823D-C26F9A78E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0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CFF2-A8BB-4438-9B13-EF0A69B50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Impairment of Intangible Assets other than Goodwill.  Intermediate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3162C-F3A2-47BE-BB7D-0CCE4CF01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171" y="1333314"/>
            <a:ext cx="11389658" cy="5343245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solidFill>
                  <a:srgbClr val="000000"/>
                </a:solidFill>
              </a:rPr>
              <a:t>What is the big idea?</a:t>
            </a:r>
          </a:p>
          <a:p>
            <a:pPr lvl="1"/>
            <a:r>
              <a:rPr lang="en-US" sz="3000" dirty="0">
                <a:solidFill>
                  <a:srgbClr val="000000"/>
                </a:solidFill>
              </a:rPr>
              <a:t>Loss of utility (value)</a:t>
            </a:r>
          </a:p>
          <a:p>
            <a:pPr lvl="1"/>
            <a:r>
              <a:rPr lang="en-US" sz="3000" dirty="0">
                <a:solidFill>
                  <a:srgbClr val="000000"/>
                </a:solidFill>
              </a:rPr>
              <a:t>Matching and conservatism</a:t>
            </a:r>
          </a:p>
          <a:p>
            <a:r>
              <a:rPr lang="en-US" sz="3000" dirty="0">
                <a:solidFill>
                  <a:srgbClr val="000000"/>
                </a:solidFill>
              </a:rPr>
              <a:t>Events that trigger impairments: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>
                <a:solidFill>
                  <a:srgbClr val="000000"/>
                </a:solidFill>
              </a:rPr>
              <a:t>Rapid changes in technology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>
                <a:solidFill>
                  <a:srgbClr val="000000"/>
                </a:solidFill>
              </a:rPr>
              <a:t>New innovations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>
                <a:solidFill>
                  <a:srgbClr val="000000"/>
                </a:solidFill>
              </a:rPr>
              <a:t>Legal decision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>
                <a:solidFill>
                  <a:srgbClr val="000000"/>
                </a:solidFill>
              </a:rPr>
              <a:t>Others</a:t>
            </a:r>
          </a:p>
          <a:p>
            <a:r>
              <a:rPr lang="en-US" sz="3000" dirty="0">
                <a:solidFill>
                  <a:srgbClr val="000000"/>
                </a:solidFill>
              </a:rPr>
              <a:t>2 types of intangibles: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0000"/>
                </a:solidFill>
              </a:rPr>
              <a:t>Limited-Life Intangibles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0000"/>
                </a:solidFill>
              </a:rPr>
              <a:t>Indefinite Life (unlimited life)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FFE8EFB-54E8-419A-B8AF-02A20C2E4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51249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551B8-DCB7-42DC-B4A4-98C48FCE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sz="4400" dirty="0"/>
              <a:t>Limited-Life Intangibles (Same as PPE)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A7207-2494-4F30-AB1A-C03BD8726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41" y="1253331"/>
            <a:ext cx="10515600" cy="4351338"/>
          </a:xfrm>
        </p:spPr>
        <p:txBody>
          <a:bodyPr/>
          <a:lstStyle/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sz="2800" dirty="0">
                <a:solidFill>
                  <a:srgbClr val="000000"/>
                </a:solidFill>
                <a:highlight>
                  <a:srgbClr val="FFFF00"/>
                </a:highlight>
              </a:rPr>
              <a:t>Step 1: recoverability test.</a:t>
            </a:r>
          </a:p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dirty="0">
                <a:solidFill>
                  <a:srgbClr val="000000"/>
                </a:solidFill>
              </a:rPr>
              <a:t>E</a:t>
            </a:r>
            <a:r>
              <a:rPr lang="en-US" sz="2800" dirty="0">
                <a:solidFill>
                  <a:srgbClr val="000000"/>
                </a:solidFill>
              </a:rPr>
              <a:t>xpected future net cash (undiscounted) from the asset &lt; Book or carrying values?</a:t>
            </a:r>
          </a:p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dirty="0">
                <a:solidFill>
                  <a:srgbClr val="000000"/>
                </a:solidFill>
              </a:rPr>
              <a:t>No.  No impairment</a:t>
            </a:r>
          </a:p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dirty="0">
                <a:solidFill>
                  <a:srgbClr val="000000"/>
                </a:solidFill>
              </a:rPr>
              <a:t>Yes.  Step 2</a:t>
            </a:r>
          </a:p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Step 2: </a:t>
            </a:r>
            <a:r>
              <a:rPr lang="en-US" sz="2800" dirty="0">
                <a:solidFill>
                  <a:srgbClr val="000000"/>
                </a:solidFill>
                <a:highlight>
                  <a:srgbClr val="FFFF00"/>
                </a:highlight>
              </a:rPr>
              <a:t>impairment loss</a:t>
            </a:r>
          </a:p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sz="2800" dirty="0">
                <a:solidFill>
                  <a:srgbClr val="000000"/>
                </a:solidFill>
              </a:rPr>
              <a:t>Fair value* of the asset </a:t>
            </a:r>
            <a:r>
              <a:rPr lang="en-US" dirty="0">
                <a:solidFill>
                  <a:srgbClr val="000000"/>
                </a:solidFill>
              </a:rPr>
              <a:t>V</a:t>
            </a:r>
            <a:r>
              <a:rPr lang="en-US" sz="2800" dirty="0">
                <a:solidFill>
                  <a:srgbClr val="000000"/>
                </a:solidFill>
              </a:rPr>
              <a:t>s. Book or carrying values =&gt; Impairment loss.</a:t>
            </a:r>
            <a:endParaRPr lang="en-US" sz="2800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indent="0">
              <a:lnSpc>
                <a:spcPct val="95000"/>
              </a:lnSpc>
              <a:buClr>
                <a:schemeClr val="accent2"/>
              </a:buClr>
              <a:buNone/>
            </a:pPr>
            <a:r>
              <a:rPr lang="en-US" sz="2800" dirty="0">
                <a:solidFill>
                  <a:srgbClr val="000000"/>
                </a:solidFill>
              </a:rPr>
              <a:t>*Present value of expected future net cash flows.</a:t>
            </a:r>
            <a:endParaRPr lang="en-US" sz="2800" b="1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C960764-52E2-48C2-8A08-C9B2FB4F8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421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1B32B-EB4B-4E53-8094-EA4D7BDBF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25424"/>
            <a:ext cx="11645153" cy="4351338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Pharma Co. </a:t>
            </a:r>
            <a:r>
              <a:rPr lang="en-US" sz="2800" dirty="0">
                <a:solidFill>
                  <a:srgbClr val="000000"/>
                </a:solidFill>
              </a:rPr>
              <a:t>has a patent on a drug to treat cholesterol.  </a:t>
            </a:r>
            <a:r>
              <a:rPr lang="en-US" dirty="0">
                <a:solidFill>
                  <a:srgbClr val="000000"/>
                </a:solidFill>
              </a:rPr>
              <a:t>Recently, the FDA approved a better drug from a competitor to treat cholesterol</a:t>
            </a:r>
            <a:r>
              <a:rPr lang="en-US" sz="2800" dirty="0">
                <a:solidFill>
                  <a:srgbClr val="000000"/>
                </a:solidFill>
              </a:rPr>
              <a:t>. Pharma Co. patent has a carrying amount of $50 million. Expected undiscounted cash flow from the patent is $35 million.  Pharma determine that the fair value of the patent based on discounted cash flow is 30 million.</a:t>
            </a:r>
          </a:p>
        </p:txBody>
      </p:sp>
      <p:graphicFrame>
        <p:nvGraphicFramePr>
          <p:cNvPr id="4" name="Content Placeholder 7" descr="Table is accessible to screenreaders">
            <a:extLst>
              <a:ext uri="{FF2B5EF4-FFF2-40B4-BE49-F238E27FC236}">
                <a16:creationId xmlns:a16="http://schemas.microsoft.com/office/drawing/2014/main" id="{F2D49C92-8F3A-4BD7-8F73-D07476EE7C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074006"/>
              </p:ext>
            </p:extLst>
          </p:nvPr>
        </p:nvGraphicFramePr>
        <p:xfrm>
          <a:off x="183777" y="2440118"/>
          <a:ext cx="4986617" cy="1383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5598">
                  <a:extLst>
                    <a:ext uri="{9D8B030D-6E8A-4147-A177-3AD203B41FA5}">
                      <a16:colId xmlns:a16="http://schemas.microsoft.com/office/drawing/2014/main" val="720422256"/>
                    </a:ext>
                  </a:extLst>
                </a:gridCol>
                <a:gridCol w="2111019">
                  <a:extLst>
                    <a:ext uri="{9D8B030D-6E8A-4147-A177-3AD203B41FA5}">
                      <a16:colId xmlns:a16="http://schemas.microsoft.com/office/drawing/2014/main" val="322377637"/>
                    </a:ext>
                  </a:extLst>
                </a:gridCol>
              </a:tblGrid>
              <a:tr h="609668">
                <a:tc>
                  <a:txBody>
                    <a:bodyPr/>
                    <a:lstStyle/>
                    <a:p>
                      <a:pPr marL="117475" indent="0"/>
                      <a:r>
                        <a:rPr lang="en-US" sz="2000" b="0" dirty="0">
                          <a:solidFill>
                            <a:srgbClr val="000000"/>
                          </a:solidFill>
                        </a:rPr>
                        <a:t>Expected future net cash flows</a:t>
                      </a:r>
                      <a:endParaRPr lang="en-US" sz="2000" b="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0" marR="87142" marT="27432" marB="27432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$35,000,000</a:t>
                      </a:r>
                    </a:p>
                  </a:txBody>
                  <a:tcPr marL="5594" marR="5594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849978"/>
                  </a:ext>
                </a:extLst>
              </a:tr>
              <a:tr h="326102">
                <a:tc>
                  <a:txBody>
                    <a:bodyPr/>
                    <a:lstStyle/>
                    <a:p>
                      <a:pPr marL="117475" indent="0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Carrying value</a:t>
                      </a:r>
                    </a:p>
                  </a:txBody>
                  <a:tcPr marL="0" marR="87142" marT="27432" marB="27432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u="sng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  50,000,000</a:t>
                      </a:r>
                    </a:p>
                  </a:txBody>
                  <a:tcPr marL="5594" marR="5594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278964"/>
                  </a:ext>
                </a:extLst>
              </a:tr>
              <a:tr h="326102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b="1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Asset impaired (yes)</a:t>
                      </a:r>
                    </a:p>
                  </a:txBody>
                  <a:tcPr marL="87142" marR="87142" marT="27432" marB="27432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u="dbl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$15,000,000</a:t>
                      </a:r>
                    </a:p>
                  </a:txBody>
                  <a:tcPr marL="5594" marR="5594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64263"/>
                  </a:ext>
                </a:extLst>
              </a:tr>
            </a:tbl>
          </a:graphicData>
        </a:graphic>
      </p:graphicFrame>
      <p:graphicFrame>
        <p:nvGraphicFramePr>
          <p:cNvPr id="5" name="Content Placeholder 7" descr="Table is accessible to screenreaders">
            <a:extLst>
              <a:ext uri="{FF2B5EF4-FFF2-40B4-BE49-F238E27FC236}">
                <a16:creationId xmlns:a16="http://schemas.microsoft.com/office/drawing/2014/main" id="{94D778B3-65A5-4F7B-B8A5-51411D7EAF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919357"/>
              </p:ext>
            </p:extLst>
          </p:nvPr>
        </p:nvGraphicFramePr>
        <p:xfrm>
          <a:off x="5822575" y="2401093"/>
          <a:ext cx="5735169" cy="1461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1296">
                  <a:extLst>
                    <a:ext uri="{9D8B030D-6E8A-4147-A177-3AD203B41FA5}">
                      <a16:colId xmlns:a16="http://schemas.microsoft.com/office/drawing/2014/main" val="720422256"/>
                    </a:ext>
                  </a:extLst>
                </a:gridCol>
                <a:gridCol w="1683873">
                  <a:extLst>
                    <a:ext uri="{9D8B030D-6E8A-4147-A177-3AD203B41FA5}">
                      <a16:colId xmlns:a16="http://schemas.microsoft.com/office/drawing/2014/main" val="322377637"/>
                    </a:ext>
                  </a:extLst>
                </a:gridCol>
              </a:tblGrid>
              <a:tr h="426539">
                <a:tc>
                  <a:txBody>
                    <a:bodyPr/>
                    <a:lstStyle/>
                    <a:p>
                      <a:pPr marL="117475" indent="0"/>
                      <a:r>
                        <a:rPr lang="en-US" sz="2000" b="0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Carrying amount of patent</a:t>
                      </a:r>
                    </a:p>
                  </a:txBody>
                  <a:tcPr marL="0" marR="3760" marT="27432" marB="27432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$50,000,000</a:t>
                      </a:r>
                    </a:p>
                  </a:txBody>
                  <a:tcPr marL="3760" marR="376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84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17475" indent="0"/>
                      <a:r>
                        <a:rPr lang="en-US" sz="2000" b="0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Less: Fair value (based on present value computation) </a:t>
                      </a:r>
                    </a:p>
                  </a:txBody>
                  <a:tcPr marL="0" marR="3760" marT="27432" marB="27432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u="sng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  30,000,000</a:t>
                      </a:r>
                    </a:p>
                  </a:txBody>
                  <a:tcPr marL="3760" marR="376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27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b="1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Loss on impairment</a:t>
                      </a:r>
                    </a:p>
                  </a:txBody>
                  <a:tcPr marL="58581" marR="3760" marT="27432" marB="27432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u="dbl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$20,000,000</a:t>
                      </a:r>
                    </a:p>
                  </a:txBody>
                  <a:tcPr marL="3760" marR="376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64263"/>
                  </a:ext>
                </a:extLst>
              </a:tr>
            </a:tbl>
          </a:graphicData>
        </a:graphic>
      </p:graphicFrame>
      <p:graphicFrame>
        <p:nvGraphicFramePr>
          <p:cNvPr id="6" name="Content Placeholder 34" descr="Table is accessible to screenreaders">
            <a:extLst>
              <a:ext uri="{FF2B5EF4-FFF2-40B4-BE49-F238E27FC236}">
                <a16:creationId xmlns:a16="http://schemas.microsoft.com/office/drawing/2014/main" id="{7B296826-7B28-493B-AC1D-BB8426E8CE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513690"/>
              </p:ext>
            </p:extLst>
          </p:nvPr>
        </p:nvGraphicFramePr>
        <p:xfrm>
          <a:off x="2278533" y="4320171"/>
          <a:ext cx="7437709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5630">
                  <a:extLst>
                    <a:ext uri="{9D8B030D-6E8A-4147-A177-3AD203B41FA5}">
                      <a16:colId xmlns:a16="http://schemas.microsoft.com/office/drawing/2014/main" val="1518609380"/>
                    </a:ext>
                  </a:extLst>
                </a:gridCol>
                <a:gridCol w="3242079">
                  <a:extLst>
                    <a:ext uri="{9D8B030D-6E8A-4147-A177-3AD203B41FA5}">
                      <a16:colId xmlns:a16="http://schemas.microsoft.com/office/drawing/2014/main" val="129599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Loss on Impairment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20,000,000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5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0850" indent="0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Patents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7159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         20,000,000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14351"/>
                  </a:ext>
                </a:extLst>
              </a:tr>
            </a:tbl>
          </a:graphicData>
        </a:graphic>
      </p:graphicFrame>
      <p:sp>
        <p:nvSpPr>
          <p:cNvPr id="7" name="TextBox 23">
            <a:extLst>
              <a:ext uri="{FF2B5EF4-FFF2-40B4-BE49-F238E27FC236}">
                <a16:creationId xmlns:a16="http://schemas.microsoft.com/office/drawing/2014/main" id="{B416E787-E60A-4615-A67D-B99503199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0696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05FF-521A-44D3-9197-E5EF3DFD2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/>
              <a:t>Impairment of Indefinite-Life Intangibles Other than Goodwill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020DD-A6D6-4090-B137-0135C88B6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60" y="1177646"/>
            <a:ext cx="11833412" cy="5142472"/>
          </a:xfrm>
        </p:spPr>
        <p:txBody>
          <a:bodyPr/>
          <a:lstStyle/>
          <a:p>
            <a:pPr marL="291600" indent="-291600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Done annually or as needed.</a:t>
            </a:r>
          </a:p>
          <a:p>
            <a:pPr marL="291600" indent="-291600">
              <a:lnSpc>
                <a:spcPct val="10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sz="2000" b="1" dirty="0">
                <a:solidFill>
                  <a:srgbClr val="0000CC"/>
                </a:solidFill>
              </a:rPr>
              <a:t>Fair value (FV) test ONLY.</a:t>
            </a:r>
            <a:endParaRPr lang="en-US" sz="2000" dirty="0"/>
          </a:p>
          <a:p>
            <a:pPr marL="622800" indent="-3204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If FV  &lt; than carrying amount </a:t>
            </a:r>
            <a:r>
              <a:rPr lang="en-US" sz="2000" dirty="0">
                <a:solidFill>
                  <a:srgbClr val="000000"/>
                </a:solidFill>
                <a:sym typeface="Wingdings" panose="05000000000000000000" pitchFamily="2" charset="2"/>
              </a:rPr>
              <a:t> </a:t>
            </a:r>
            <a:r>
              <a:rPr lang="en-US" sz="2000" dirty="0">
                <a:solidFill>
                  <a:srgbClr val="000000"/>
                </a:solidFill>
              </a:rPr>
              <a:t>an impairment loss for the difference</a:t>
            </a:r>
          </a:p>
          <a:p>
            <a:pPr marL="622800" indent="-3204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NO Recoverability test.  Why not?</a:t>
            </a:r>
          </a:p>
          <a:p>
            <a:pPr marL="622800" indent="-3204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80000"/>
            </a:pPr>
            <a:r>
              <a:rPr lang="en-US" altLang="en-US" sz="2000" dirty="0">
                <a:solidFill>
                  <a:srgbClr val="000000"/>
                </a:solidFill>
              </a:rPr>
              <a:t>Adam Co. purchased a license for $3,000,000 from the federal government to broadcast news. Adam can renew the license with at a minimal cost. Adam expects cash flows to last indefinitely as a results , Adam reports the license as an indefinite-life intangible asset. </a:t>
            </a:r>
          </a:p>
          <a:p>
            <a:pPr marL="622800" indent="-3204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80000"/>
            </a:pPr>
            <a:r>
              <a:rPr lang="en-US" altLang="en-US" sz="2000" dirty="0">
                <a:solidFill>
                  <a:srgbClr val="000000"/>
                </a:solidFill>
              </a:rPr>
              <a:t>Recently the Federal Government auctioned the same license to the highest bidder for 1,800,000.  </a:t>
            </a:r>
            <a:endParaRPr lang="en-US" sz="2000" dirty="0">
              <a:solidFill>
                <a:srgbClr val="000000"/>
              </a:solidFill>
            </a:endParaRPr>
          </a:p>
          <a:p>
            <a:pPr marL="622800" indent="-3204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80000"/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Content Placeholder 7" descr="Table is accessible to screenreaders">
            <a:extLst>
              <a:ext uri="{FF2B5EF4-FFF2-40B4-BE49-F238E27FC236}">
                <a16:creationId xmlns:a16="http://schemas.microsoft.com/office/drawing/2014/main" id="{90CC8940-B10A-4BF0-BF21-9CD7CB549A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432334"/>
              </p:ext>
            </p:extLst>
          </p:nvPr>
        </p:nvGraphicFramePr>
        <p:xfrm>
          <a:off x="104899" y="4541552"/>
          <a:ext cx="4863790" cy="1193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9940">
                  <a:extLst>
                    <a:ext uri="{9D8B030D-6E8A-4147-A177-3AD203B41FA5}">
                      <a16:colId xmlns:a16="http://schemas.microsoft.com/office/drawing/2014/main" val="3195763685"/>
                    </a:ext>
                  </a:extLst>
                </a:gridCol>
                <a:gridCol w="1273850">
                  <a:extLst>
                    <a:ext uri="{9D8B030D-6E8A-4147-A177-3AD203B41FA5}">
                      <a16:colId xmlns:a16="http://schemas.microsoft.com/office/drawing/2014/main" val="2204716086"/>
                    </a:ext>
                  </a:extLst>
                </a:gridCol>
              </a:tblGrid>
              <a:tr h="39787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Carrying amount of broadcast license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$3,000,000</a:t>
                      </a:r>
                    </a:p>
                  </a:txBody>
                  <a:tcP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208917"/>
                  </a:ext>
                </a:extLst>
              </a:tr>
              <a:tr h="39787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Less: Fair value of broadcast license</a:t>
                      </a:r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  1,800,000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3095693"/>
                  </a:ext>
                </a:extLst>
              </a:tr>
              <a:tr h="39787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C00000"/>
                          </a:solidFill>
                        </a:rPr>
                        <a:t>Loss on impairment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u="dbl" baseline="0" dirty="0">
                          <a:solidFill>
                            <a:srgbClr val="C00000"/>
                          </a:solidFill>
                        </a:rPr>
                        <a:t>$  1,200,000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2104519"/>
                  </a:ext>
                </a:extLst>
              </a:tr>
            </a:tbl>
          </a:graphicData>
        </a:graphic>
      </p:graphicFrame>
      <p:graphicFrame>
        <p:nvGraphicFramePr>
          <p:cNvPr id="7" name="Content Placeholder 34" descr="Table is accessible to screenreaders">
            <a:extLst>
              <a:ext uri="{FF2B5EF4-FFF2-40B4-BE49-F238E27FC236}">
                <a16:creationId xmlns:a16="http://schemas.microsoft.com/office/drawing/2014/main" id="{DCC44047-9CEB-426E-B29A-D8A6B924CB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503931"/>
              </p:ext>
            </p:extLst>
          </p:nvPr>
        </p:nvGraphicFramePr>
        <p:xfrm>
          <a:off x="5876364" y="4779400"/>
          <a:ext cx="5901455" cy="900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9026">
                  <a:extLst>
                    <a:ext uri="{9D8B030D-6E8A-4147-A177-3AD203B41FA5}">
                      <a16:colId xmlns:a16="http://schemas.microsoft.com/office/drawing/2014/main" val="1518609380"/>
                    </a:ext>
                  </a:extLst>
                </a:gridCol>
                <a:gridCol w="2572429">
                  <a:extLst>
                    <a:ext uri="{9D8B030D-6E8A-4147-A177-3AD203B41FA5}">
                      <a16:colId xmlns:a16="http://schemas.microsoft.com/office/drawing/2014/main" val="129599042"/>
                    </a:ext>
                  </a:extLst>
                </a:gridCol>
              </a:tblGrid>
              <a:tr h="45047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Loss on Impairment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1,200,000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53793"/>
                  </a:ext>
                </a:extLst>
              </a:tr>
              <a:tr h="450477">
                <a:tc>
                  <a:txBody>
                    <a:bodyPr/>
                    <a:lstStyle/>
                    <a:p>
                      <a:pPr marL="450850" indent="0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Patents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7159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         1,200,000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14351"/>
                  </a:ext>
                </a:extLst>
              </a:tr>
            </a:tbl>
          </a:graphicData>
        </a:graphic>
      </p:graphicFrame>
      <p:sp>
        <p:nvSpPr>
          <p:cNvPr id="8" name="TextBox 23">
            <a:extLst>
              <a:ext uri="{FF2B5EF4-FFF2-40B4-BE49-F238E27FC236}">
                <a16:creationId xmlns:a16="http://schemas.microsoft.com/office/drawing/2014/main" id="{8ECA3935-A8CD-4A31-8A28-620554F30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AF0BC1-6114-4EBF-8F24-F107305849D0}"/>
              </a:ext>
            </a:extLst>
          </p:cNvPr>
          <p:cNvSpPr/>
          <p:nvPr/>
        </p:nvSpPr>
        <p:spPr>
          <a:xfrm>
            <a:off x="7086600" y="2392174"/>
            <a:ext cx="3778624" cy="21179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 MCQs and additional questions/lectures</a:t>
            </a:r>
          </a:p>
          <a:p>
            <a:pPr algn="ctr"/>
            <a:r>
              <a:rPr lang="en-US" dirty="0"/>
              <a:t>Impairments</a:t>
            </a:r>
          </a:p>
        </p:txBody>
      </p:sp>
    </p:spTree>
    <p:extLst>
      <p:ext uri="{BB962C8B-B14F-4D97-AF65-F5344CB8AC3E}">
        <p14:creationId xmlns:p14="http://schemas.microsoft.com/office/powerpoint/2010/main" val="132238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3255</TotalTime>
  <Words>422</Words>
  <Application>Microsoft Office PowerPoint</Application>
  <PresentationFormat>Widescreen</PresentationFormat>
  <Paragraphs>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Wingdings</vt:lpstr>
      <vt:lpstr>Office Theme</vt:lpstr>
      <vt:lpstr>Impairment of Intangible Assets other than Goodwill.  Intermediate Accounting</vt:lpstr>
      <vt:lpstr>Limited-Life Intangibles (Same as PPE) </vt:lpstr>
      <vt:lpstr>PowerPoint Presentation</vt:lpstr>
      <vt:lpstr>Impairment of Indefinite-Life Intangibles Other than Goodwill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Charbel Khoury</cp:lastModifiedBy>
  <cp:revision>3</cp:revision>
  <dcterms:created xsi:type="dcterms:W3CDTF">2021-12-03T12:49:18Z</dcterms:created>
  <dcterms:modified xsi:type="dcterms:W3CDTF">2021-12-08T02:54:59Z</dcterms:modified>
</cp:coreProperties>
</file>