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902" r:id="rId3"/>
    <p:sldId id="900" r:id="rId4"/>
    <p:sldId id="901" r:id="rId5"/>
    <p:sldId id="90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6250A6-AD49-4F41-BEC1-5DD911E2592B}" v="820" dt="2021-12-06T15:22:18.9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8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9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3B405-06B5-4F9C-87D9-6A6966BE0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1FB073-3593-49C8-B324-42BDAC49D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5F509-29CC-4E03-9F1D-C63BD4F2D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4559A-91D0-4491-84AB-D5855A2A8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D1E7D-80E6-4775-9CBE-009014E18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708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04FD2-72E0-4A1D-8AA0-720D63945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56E25-5ABC-4FEA-9082-952A6670D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AD5D9-2A74-435E-9BA8-E9F87D93D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6D676-BB07-444D-B149-04F9E67EE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B2917-E1E1-40EE-BB43-46D5C16A7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078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B26B9-33EC-46AF-BC2D-1FD23C3E6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C7700F-77FE-4062-B882-00E0F1585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F29AA-799F-444A-BE16-74940F9A7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BEA61-FB02-45AA-8597-C275500A5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8F95B-B5C1-4983-93F5-45DCF56FD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64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39C76-CBA8-4807-8C21-BB565E75F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896B7-53DC-4EE7-AA67-21BAEB3EE4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45BE67-4019-47A8-8A68-27CA837ED0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3CBA8-6021-4643-84BA-1E4A5541A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EF8AB9-05A8-473E-BBAF-57821104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21EE9E-2841-495D-9ABF-1075998AB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09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ED030-5812-407C-9372-C56863A12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41804-3DA8-468A-BB21-55CB81405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AE1D58-804E-40F6-B012-7620C38CD0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0E9D79-8DF5-4696-962B-52C68E2476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E793BD-EF3A-475D-ABAE-8741E4F196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712CB9-ED8C-4A2E-BB1F-81D45363A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258C0A-E626-4308-9534-A278E4141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4700C9-6CC6-4519-959F-4A0DE7135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774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B255A-DB25-422B-A755-1074FB2F9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0351D5-E23C-4F1D-94CF-E52CCA73D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A1BF49-0CE3-438F-B9AB-67EF3230E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C8AAEB-329B-4719-A8ED-FAD82990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13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8C520C-1E85-4802-8415-180C3ADB6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A8F328-5FD4-472B-8D5B-BBFC67D49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655D18-786E-492A-A98C-C3FA31598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560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88269-DBB2-408B-9188-A8F406D05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4845C-ACC3-4C27-A74F-FBE5458CA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6426B-0F70-4078-94F2-606592455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C1B319-06AB-4C0D-8D66-1C0E78877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39D62-5607-454C-9D28-D7172794D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A3A7F-B4A0-4412-9898-C71685B39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485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091ED-2196-42B6-8782-B62C64500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773CED-EB4E-4DAE-9E2D-EBE3D06ACB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9A94E-A6D4-4AB3-9560-C2377DA3E6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60AE6C-F3B6-41D1-83D9-A1CFF3B84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D1EB44-30D6-46E4-91A4-444AF887E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67F032-8EC9-4E8E-83A3-0AEAD5E7F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87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3D754-BEAE-4A05-930F-27637F92D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1A0289-2ED3-4BF9-982F-B029D8045B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4AE6C-A66B-413A-9CD7-837200C36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59DC3-20E4-4B48-B4F9-C489C525A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DF1B6-331A-47E2-A927-A1306C90D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644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F42835-EB67-451B-A5C8-45A292A14E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CA2461-899C-4DAD-8C87-8C9B1F7586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6A60D-CC56-47EE-A157-C82387C10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3FDEE-BFDA-47C3-84E2-63E018D3F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68B39-DBFF-40C9-8E6A-FC100EDE1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3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BB86E8-4D90-4565-A844-064E2062E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D1879E-326B-426B-BD65-390380D1D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0E55D-874F-46CE-A698-0AB8D6CB69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0E433-9D1B-4BE4-A4E5-80E661738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792A3-CCAC-482B-823D-C26F9A78E2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306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01C24-F312-4EA6-A816-3129613FE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40" y="-145069"/>
            <a:ext cx="10515600" cy="1325563"/>
          </a:xfrm>
        </p:spPr>
        <p:txBody>
          <a:bodyPr/>
          <a:lstStyle/>
          <a:p>
            <a:r>
              <a:rPr lang="en-US" dirty="0"/>
              <a:t>Intangible Assets (Intermediate Accounting)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ECD53-9A88-4878-AA59-639401B30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929" y="1410498"/>
            <a:ext cx="10515600" cy="4815489"/>
          </a:xfrm>
        </p:spPr>
        <p:txBody>
          <a:bodyPr>
            <a:normAutofit/>
          </a:bodyPr>
          <a:lstStyle/>
          <a:p>
            <a:r>
              <a:rPr lang="en-US" dirty="0"/>
              <a:t>What is the big idea?</a:t>
            </a:r>
          </a:p>
          <a:p>
            <a:pPr lvl="1"/>
            <a:r>
              <a:rPr lang="en-US" dirty="0"/>
              <a:t>Resources that lack physical existence (cannot see or touch)</a:t>
            </a:r>
          </a:p>
          <a:p>
            <a:pPr lvl="1"/>
            <a:r>
              <a:rPr lang="en-US" dirty="0"/>
              <a:t>Not a financial instrument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Long-term asset.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Types (6)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Cost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Amortization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Cost Subsequent to acquisition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Impairments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EC11B156-8203-4F2B-B559-E652C5A25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9300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B9590-FEEE-4FC6-906D-C05C49E6F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446" y="-31366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Type of Intangible assets (except goodwill)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4C173-C0B3-48F7-9E00-DDEBD5CE7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2543" y="650737"/>
            <a:ext cx="12133566" cy="6058603"/>
          </a:xfrm>
        </p:spPr>
        <p:txBody>
          <a:bodyPr>
            <a:noAutofit/>
          </a:bodyPr>
          <a:lstStyle/>
          <a:p>
            <a:pPr marL="403200" indent="-403200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sz="1600" u="sng" dirty="0">
                <a:solidFill>
                  <a:srgbClr val="000000"/>
                </a:solidFill>
              </a:rPr>
              <a:t>Marketing-related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</a:rPr>
              <a:t>Trademarks or trade names, internet domain, non-compete agreement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</a:rPr>
              <a:t>Trademark and trades names legal protection for indefinite 10-year period.  </a:t>
            </a:r>
          </a:p>
          <a:p>
            <a:pPr marL="403200" indent="-403200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sz="1600" u="sng" dirty="0">
                <a:solidFill>
                  <a:srgbClr val="000000"/>
                </a:solidFill>
              </a:rPr>
              <a:t>Customer lists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</a:rPr>
              <a:t>Customer list, production backlogs, contractual customer relationship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</a:rPr>
              <a:t>Limited life</a:t>
            </a:r>
          </a:p>
          <a:p>
            <a:pPr marL="403200" indent="-403200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sz="1600" u="sng" dirty="0">
                <a:solidFill>
                  <a:srgbClr val="000000"/>
                </a:solidFill>
              </a:rPr>
              <a:t>Artistic-related.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</a:rPr>
              <a:t>Plays, literary works, musical works. 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</a:rPr>
              <a:t>Copyright granted for the life of the author plus 70 years</a:t>
            </a:r>
          </a:p>
          <a:p>
            <a:pPr marL="403200" indent="-403200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sz="1600" u="sng" dirty="0">
                <a:solidFill>
                  <a:srgbClr val="000000"/>
                </a:solidFill>
              </a:rPr>
              <a:t>Contract-related.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</a:rPr>
              <a:t>Franchise, broadcast right, construction permit, supply contract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</a:rPr>
              <a:t>Limited or unlimited life</a:t>
            </a:r>
          </a:p>
          <a:p>
            <a:pPr marL="403200" indent="-403200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sz="1600" u="sng" dirty="0">
                <a:solidFill>
                  <a:srgbClr val="000000"/>
                </a:solidFill>
              </a:rPr>
              <a:t>Technology-related.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</a:rPr>
              <a:t>Patent, trade secrets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</a:rPr>
              <a:t>20 years of protection.  Amortize over legal or useful life whichever is shorter</a:t>
            </a:r>
          </a:p>
        </p:txBody>
      </p:sp>
      <p:pic>
        <p:nvPicPr>
          <p:cNvPr id="4" name="Content Placeholder 7" descr=" Merck logo">
            <a:extLst>
              <a:ext uri="{FF2B5EF4-FFF2-40B4-BE49-F238E27FC236}">
                <a16:creationId xmlns:a16="http://schemas.microsoft.com/office/drawing/2014/main" id="{86CB8346-D1ED-4D07-85AF-3CC0DDD76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302" y="6005352"/>
            <a:ext cx="1324888" cy="4181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E1B99C-44C1-425C-B057-B92899C5E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6124" y="776287"/>
            <a:ext cx="2255045" cy="7594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7C4576-AD3B-4F26-8FF3-44AA1A22B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9211" y="600075"/>
            <a:ext cx="1606867" cy="1700212"/>
          </a:xfrm>
          <a:prstGeom prst="rect">
            <a:avLst/>
          </a:prstGeom>
        </p:spPr>
      </p:pic>
      <p:pic>
        <p:nvPicPr>
          <p:cNvPr id="9" name="Content Placeholder 7" descr="The Walt Disney Company">
            <a:extLst>
              <a:ext uri="{FF2B5EF4-FFF2-40B4-BE49-F238E27FC236}">
                <a16:creationId xmlns:a16="http://schemas.microsoft.com/office/drawing/2014/main" id="{E0DD1CFB-DB87-47D6-9040-07AD45FCBA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203" y="2869932"/>
            <a:ext cx="2625450" cy="7572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12E048-A936-47FD-A5F2-50D23082E2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0286" y="3954450"/>
            <a:ext cx="2513986" cy="180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24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046AB-B211-427B-8A54-91D4389DF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88" y="-15097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How to Value?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5DB9B-84FE-4A8B-BEF4-818A60623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194" y="1343181"/>
            <a:ext cx="10515600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b="1" dirty="0">
                <a:solidFill>
                  <a:srgbClr val="000000"/>
                </a:solidFill>
              </a:rPr>
              <a:t>Purchased Intangibles</a:t>
            </a:r>
          </a:p>
          <a:p>
            <a:pPr marL="748800" lvl="1" indent="-291600">
              <a:defRPr/>
            </a:pPr>
            <a:r>
              <a:rPr lang="en-US" dirty="0">
                <a:solidFill>
                  <a:srgbClr val="000000"/>
                </a:solidFill>
              </a:rPr>
              <a:t>Cost </a:t>
            </a:r>
          </a:p>
          <a:p>
            <a:pPr marL="748800" lvl="1" indent="-291600">
              <a:defRPr/>
            </a:pPr>
            <a:r>
              <a:rPr lang="en-US" dirty="0">
                <a:solidFill>
                  <a:srgbClr val="000000"/>
                </a:solidFill>
              </a:rPr>
              <a:t>Includes all costs necessary to get the intangible asset ready for its intended use</a:t>
            </a:r>
          </a:p>
          <a:p>
            <a:pPr marL="1080000" lvl="1" indent="-320400">
              <a:lnSpc>
                <a:spcPct val="100000"/>
              </a:lnSpc>
              <a:buSzPct val="100000"/>
              <a:defRPr/>
            </a:pPr>
            <a:r>
              <a:rPr lang="en-US" dirty="0">
                <a:solidFill>
                  <a:srgbClr val="000000"/>
                </a:solidFill>
              </a:rPr>
              <a:t>Purchase price</a:t>
            </a:r>
          </a:p>
          <a:p>
            <a:pPr marL="1080000" lvl="1" indent="-320400">
              <a:lnSpc>
                <a:spcPct val="100000"/>
              </a:lnSpc>
              <a:buSzPct val="100000"/>
              <a:defRPr/>
            </a:pPr>
            <a:r>
              <a:rPr lang="en-US" dirty="0">
                <a:solidFill>
                  <a:srgbClr val="000000"/>
                </a:solidFill>
              </a:rPr>
              <a:t>Legal fees</a:t>
            </a:r>
          </a:p>
          <a:p>
            <a:pPr marL="1080000" lvl="1" indent="-320400">
              <a:lnSpc>
                <a:spcPct val="100000"/>
              </a:lnSpc>
              <a:buSzPct val="100000"/>
              <a:defRPr/>
            </a:pPr>
            <a:r>
              <a:rPr lang="en-US" dirty="0">
                <a:solidFill>
                  <a:srgbClr val="000000"/>
                </a:solidFill>
              </a:rPr>
              <a:t>Other incidental expenses</a:t>
            </a:r>
          </a:p>
          <a:p>
            <a:pPr>
              <a:spcBef>
                <a:spcPts val="1200"/>
              </a:spcBef>
              <a:defRPr/>
            </a:pPr>
            <a:r>
              <a:rPr lang="en-US" b="1" dirty="0">
                <a:solidFill>
                  <a:srgbClr val="000000"/>
                </a:solidFill>
              </a:rPr>
              <a:t>Internally Created Intangibles</a:t>
            </a:r>
          </a:p>
          <a:p>
            <a:pPr marL="748800" lvl="1" indent="-291600">
              <a:lnSpc>
                <a:spcPct val="100000"/>
              </a:lnSpc>
              <a:buClr>
                <a:schemeClr val="accent2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Generally expensed till you reach technological feasibility </a:t>
            </a:r>
          </a:p>
          <a:p>
            <a:pPr marL="1206000" lvl="2" indent="-291600">
              <a:lnSpc>
                <a:spcPct val="100000"/>
              </a:lnSpc>
              <a:buClr>
                <a:schemeClr val="accent2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Only capitalize direct costs incurred in developing intangible, such as legal costs</a:t>
            </a:r>
          </a:p>
          <a:p>
            <a:pPr marL="622800" indent="-320400">
              <a:lnSpc>
                <a:spcPct val="100000"/>
              </a:lnSpc>
              <a:buSzPct val="100000"/>
              <a:buFont typeface="Arial" panose="020B0604020202020204" pitchFamily="34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49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55B41-66FE-48E0-9B9C-0D7828B57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Amortization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151C0-A0D7-4148-83CE-9920FD3E2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073" y="1343180"/>
            <a:ext cx="11250954" cy="435133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defRPr/>
            </a:pPr>
            <a:r>
              <a:rPr lang="en-US" b="1" dirty="0">
                <a:solidFill>
                  <a:srgbClr val="000000"/>
                </a:solidFill>
              </a:rPr>
              <a:t>Limited-Life Intangibles</a:t>
            </a:r>
          </a:p>
          <a:p>
            <a:pPr marL="748800" lvl="1" indent="-291600">
              <a:spcBef>
                <a:spcPts val="1200"/>
              </a:spcBef>
              <a:defRPr/>
            </a:pPr>
            <a:r>
              <a:rPr lang="en-US" dirty="0">
                <a:solidFill>
                  <a:srgbClr val="000000"/>
                </a:solidFill>
              </a:rPr>
              <a:t>Amortize to expense over 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useful life</a:t>
            </a:r>
          </a:p>
          <a:p>
            <a:pPr marL="1206000" lvl="2" indent="-291600">
              <a:spcBef>
                <a:spcPts val="1200"/>
              </a:spcBef>
              <a:defRPr/>
            </a:pPr>
            <a:r>
              <a:rPr lang="en-US" dirty="0">
                <a:solidFill>
                  <a:srgbClr val="000000"/>
                </a:solidFill>
              </a:rPr>
              <a:t>periods over which the asset will contribute to cash flows</a:t>
            </a:r>
            <a:endParaRPr lang="en-US" dirty="0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marL="748800" lvl="1" indent="-291600">
              <a:spcBef>
                <a:spcPts val="1200"/>
              </a:spcBef>
              <a:defRPr/>
            </a:pPr>
            <a:r>
              <a:rPr lang="en-US" dirty="0">
                <a:solidFill>
                  <a:srgbClr val="000000"/>
                </a:solidFill>
              </a:rPr>
              <a:t>Amortization should be cost less residual value (usually zero)</a:t>
            </a:r>
          </a:p>
          <a:p>
            <a:pPr marL="748800" lvl="1" indent="-291600">
              <a:spcBef>
                <a:spcPts val="1200"/>
              </a:spcBef>
              <a:defRPr/>
            </a:pPr>
            <a:r>
              <a:rPr lang="en-US" dirty="0">
                <a:solidFill>
                  <a:srgbClr val="000000"/>
                </a:solidFill>
              </a:rPr>
              <a:t>Companies should evaluate the limited-life intangibles for impairment</a:t>
            </a:r>
          </a:p>
          <a:p>
            <a:pPr>
              <a:lnSpc>
                <a:spcPct val="100000"/>
              </a:lnSpc>
              <a:spcBef>
                <a:spcPts val="1200"/>
              </a:spcBef>
              <a:defRPr/>
            </a:pPr>
            <a:r>
              <a:rPr lang="en-US" sz="2800" b="1" dirty="0">
                <a:solidFill>
                  <a:srgbClr val="000000"/>
                </a:solidFill>
              </a:rPr>
              <a:t>Indefinite-Life Intangibles</a:t>
            </a:r>
          </a:p>
          <a:p>
            <a:pPr marL="748800" lvl="1" indent="-291600">
              <a:spcBef>
                <a:spcPts val="1200"/>
              </a:spcBef>
              <a:defRPr/>
            </a:pPr>
            <a:r>
              <a:rPr lang="en-US" dirty="0">
                <a:solidFill>
                  <a:srgbClr val="000000"/>
                </a:solidFill>
              </a:rPr>
              <a:t>Useful life (cash flow) is “unknown”. No amortization</a:t>
            </a:r>
          </a:p>
          <a:p>
            <a:pPr marL="748800" lvl="1" indent="-291600">
              <a:spcBef>
                <a:spcPts val="1200"/>
              </a:spcBef>
              <a:defRPr/>
            </a:pPr>
            <a:r>
              <a:rPr lang="en-US" b="1" u="sng" dirty="0">
                <a:solidFill>
                  <a:srgbClr val="000000"/>
                </a:solidFill>
              </a:rPr>
              <a:t>Must</a:t>
            </a:r>
            <a:r>
              <a:rPr lang="en-US" dirty="0">
                <a:solidFill>
                  <a:srgbClr val="000000"/>
                </a:solidFill>
              </a:rPr>
              <a:t> test for impairment at least annually or as needed (circumstances changes)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639735-DE93-4EFF-B77B-51D228E37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73" y="3628357"/>
            <a:ext cx="8007462" cy="316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36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D7B6A-5C89-45CA-A8B9-F385EACB1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242" y="-6816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Cost subsequent to Acquisition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378A6-3EEB-49ED-B7E3-774A96E8C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70" y="1333292"/>
            <a:ext cx="10515600" cy="4351338"/>
          </a:xfrm>
        </p:spPr>
        <p:txBody>
          <a:bodyPr/>
          <a:lstStyle/>
          <a:p>
            <a:r>
              <a:rPr lang="en-US" dirty="0"/>
              <a:t>Legal cost to defend your patent.</a:t>
            </a:r>
          </a:p>
          <a:p>
            <a:pPr lvl="1"/>
            <a:r>
              <a:rPr lang="en-US" dirty="0"/>
              <a:t>If successful </a:t>
            </a:r>
            <a:r>
              <a:rPr lang="en-US" dirty="0">
                <a:sym typeface="Wingdings" panose="05000000000000000000" pitchFamily="2" charset="2"/>
              </a:rPr>
              <a:t></a:t>
            </a:r>
            <a:r>
              <a:rPr lang="en-US" dirty="0"/>
              <a:t> capitalize</a:t>
            </a:r>
          </a:p>
          <a:p>
            <a:pPr lvl="1"/>
            <a:r>
              <a:rPr lang="en-US" dirty="0"/>
              <a:t>If not succuss full </a:t>
            </a:r>
            <a:r>
              <a:rPr lang="en-US" dirty="0">
                <a:sym typeface="Wingdings" panose="05000000000000000000" pitchFamily="2" charset="2"/>
              </a:rPr>
              <a:t></a:t>
            </a:r>
            <a:r>
              <a:rPr lang="en-US" dirty="0"/>
              <a:t> expense</a:t>
            </a:r>
          </a:p>
          <a:p>
            <a:pPr lvl="2"/>
            <a:r>
              <a:rPr lang="en-US" dirty="0"/>
              <a:t>Check for impairment</a:t>
            </a:r>
          </a:p>
          <a:p>
            <a:r>
              <a:rPr lang="en-US" sz="2800" dirty="0">
                <a:solidFill>
                  <a:srgbClr val="000000"/>
                </a:solidFill>
              </a:rPr>
              <a:t>Adam Co. incurs $150,000 in legal costs on January 1, 20X1 to s defend a patent. Adam was successful. The patent’s useful life is 15 years, amortized on a straight-line basis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DD871294-3DB8-407B-9C09-AD859FF1FEAF}"/>
              </a:ext>
            </a:extLst>
          </p:cNvPr>
          <p:cNvSpPr txBox="1">
            <a:spLocks/>
          </p:cNvSpPr>
          <p:nvPr/>
        </p:nvSpPr>
        <p:spPr>
          <a:xfrm>
            <a:off x="576010" y="4214399"/>
            <a:ext cx="927820" cy="3994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Jan. 1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2DB5876A-71CB-44A6-8F1D-A16677490654}"/>
              </a:ext>
            </a:extLst>
          </p:cNvPr>
          <p:cNvSpPr txBox="1">
            <a:spLocks/>
          </p:cNvSpPr>
          <p:nvPr/>
        </p:nvSpPr>
        <p:spPr>
          <a:xfrm>
            <a:off x="2400236" y="4214399"/>
            <a:ext cx="1418392" cy="41275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Patents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D2863B5D-3AF7-4DDB-979F-C8B834CDE416}"/>
              </a:ext>
            </a:extLst>
          </p:cNvPr>
          <p:cNvSpPr txBox="1">
            <a:spLocks/>
          </p:cNvSpPr>
          <p:nvPr/>
        </p:nvSpPr>
        <p:spPr>
          <a:xfrm>
            <a:off x="6057529" y="4235680"/>
            <a:ext cx="1418391" cy="3781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150,000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C6320904-8891-47C0-B40D-496C8ADDC8DB}"/>
              </a:ext>
            </a:extLst>
          </p:cNvPr>
          <p:cNvSpPr txBox="1">
            <a:spLocks/>
          </p:cNvSpPr>
          <p:nvPr/>
        </p:nvSpPr>
        <p:spPr>
          <a:xfrm>
            <a:off x="2817657" y="4669028"/>
            <a:ext cx="1000970" cy="38161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Cash</a:t>
            </a:r>
          </a:p>
        </p:txBody>
      </p:sp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898FC67E-407B-44C9-829A-53DA6EB71563}"/>
              </a:ext>
            </a:extLst>
          </p:cNvPr>
          <p:cNvSpPr txBox="1">
            <a:spLocks/>
          </p:cNvSpPr>
          <p:nvPr/>
        </p:nvSpPr>
        <p:spPr>
          <a:xfrm>
            <a:off x="7668559" y="4661545"/>
            <a:ext cx="1214015" cy="42194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150,000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EDA8E9ED-5A2F-448F-B181-DC3AE60A548A}"/>
              </a:ext>
            </a:extLst>
          </p:cNvPr>
          <p:cNvSpPr txBox="1">
            <a:spLocks/>
          </p:cNvSpPr>
          <p:nvPr/>
        </p:nvSpPr>
        <p:spPr>
          <a:xfrm>
            <a:off x="441454" y="5362724"/>
            <a:ext cx="1076865" cy="44547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200" dirty="0">
                <a:solidFill>
                  <a:srgbClr val="000000"/>
                </a:solidFill>
                <a:latin typeface="Calibri" panose="020F0502020204030204" pitchFamily="34" charset="0"/>
              </a:rPr>
              <a:t>Dec. 31</a:t>
            </a:r>
          </a:p>
        </p:txBody>
      </p:sp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0653E926-57CE-42DE-AB60-D813B204A3D7}"/>
              </a:ext>
            </a:extLst>
          </p:cNvPr>
          <p:cNvSpPr txBox="1">
            <a:spLocks/>
          </p:cNvSpPr>
          <p:nvPr/>
        </p:nvSpPr>
        <p:spPr>
          <a:xfrm>
            <a:off x="2265680" y="5400355"/>
            <a:ext cx="2732219" cy="42619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Amortization Expense</a:t>
            </a:r>
          </a:p>
        </p:txBody>
      </p:sp>
      <p:sp>
        <p:nvSpPr>
          <p:cNvPr id="11" name="Content Placeholder 12">
            <a:extLst>
              <a:ext uri="{FF2B5EF4-FFF2-40B4-BE49-F238E27FC236}">
                <a16:creationId xmlns:a16="http://schemas.microsoft.com/office/drawing/2014/main" id="{7668C4A2-29BA-42A0-B0B0-DDEE879A3E7E}"/>
              </a:ext>
            </a:extLst>
          </p:cNvPr>
          <p:cNvSpPr txBox="1">
            <a:spLocks/>
          </p:cNvSpPr>
          <p:nvPr/>
        </p:nvSpPr>
        <p:spPr>
          <a:xfrm>
            <a:off x="5922974" y="5298949"/>
            <a:ext cx="1138426" cy="4217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10,000</a:t>
            </a:r>
          </a:p>
        </p:txBody>
      </p:sp>
      <p:sp>
        <p:nvSpPr>
          <p:cNvPr id="12" name="Content Placeholder 13">
            <a:extLst>
              <a:ext uri="{FF2B5EF4-FFF2-40B4-BE49-F238E27FC236}">
                <a16:creationId xmlns:a16="http://schemas.microsoft.com/office/drawing/2014/main" id="{C837DEFB-7E2F-4988-A46E-657E30AA0053}"/>
              </a:ext>
            </a:extLst>
          </p:cNvPr>
          <p:cNvSpPr txBox="1">
            <a:spLocks/>
          </p:cNvSpPr>
          <p:nvPr/>
        </p:nvSpPr>
        <p:spPr>
          <a:xfrm>
            <a:off x="2738435" y="5902449"/>
            <a:ext cx="4702439" cy="39566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Patents (or Accumulated Amortization)</a:t>
            </a:r>
          </a:p>
        </p:txBody>
      </p:sp>
      <p:sp>
        <p:nvSpPr>
          <p:cNvPr id="13" name="Content Placeholder 14">
            <a:extLst>
              <a:ext uri="{FF2B5EF4-FFF2-40B4-BE49-F238E27FC236}">
                <a16:creationId xmlns:a16="http://schemas.microsoft.com/office/drawing/2014/main" id="{65F7C06D-0D93-4DF3-A004-AA16DC840968}"/>
              </a:ext>
            </a:extLst>
          </p:cNvPr>
          <p:cNvSpPr txBox="1">
            <a:spLocks/>
          </p:cNvSpPr>
          <p:nvPr/>
        </p:nvSpPr>
        <p:spPr>
          <a:xfrm>
            <a:off x="7767218" y="5935427"/>
            <a:ext cx="1138425" cy="38263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10,000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A6052D-E25C-4E95-98AC-06C77433A3FA}"/>
              </a:ext>
            </a:extLst>
          </p:cNvPr>
          <p:cNvSpPr/>
          <p:nvPr/>
        </p:nvSpPr>
        <p:spPr>
          <a:xfrm>
            <a:off x="7254688" y="820271"/>
            <a:ext cx="3778624" cy="21179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Work MCQs and additional questions/lectures</a:t>
            </a:r>
          </a:p>
          <a:p>
            <a:pPr algn="ctr"/>
            <a:r>
              <a:rPr lang="en-US" dirty="0"/>
              <a:t>Impairments</a:t>
            </a:r>
          </a:p>
        </p:txBody>
      </p:sp>
    </p:spTree>
    <p:extLst>
      <p:ext uri="{BB962C8B-B14F-4D97-AF65-F5344CB8AC3E}">
        <p14:creationId xmlns:p14="http://schemas.microsoft.com/office/powerpoint/2010/main" val="2351609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  <p:bldP spid="8" grpId="0" build="p"/>
      <p:bldP spid="9" grpId="0" build="p"/>
      <p:bldP spid="10" grpId="0" build="p"/>
      <p:bldP spid="11" grpId="0" build="p"/>
      <p:bldP spid="12" grpId="0" build="p"/>
      <p:bldP spid="13" grpId="0" build="p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3254</TotalTime>
  <Words>357</Words>
  <Application>Microsoft Office PowerPoint</Application>
  <PresentationFormat>Widescreen</PresentationFormat>
  <Paragraphs>65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Wingdings</vt:lpstr>
      <vt:lpstr>Office Theme</vt:lpstr>
      <vt:lpstr>Intangible Assets (Intermediate Accounting)</vt:lpstr>
      <vt:lpstr>Type of Intangible assets (except goodwill)</vt:lpstr>
      <vt:lpstr>How to Value?</vt:lpstr>
      <vt:lpstr>Amortization</vt:lpstr>
      <vt:lpstr>Cost subsequent to Acquisition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Charbel Khoury</cp:lastModifiedBy>
  <cp:revision>2</cp:revision>
  <dcterms:created xsi:type="dcterms:W3CDTF">2021-12-03T12:49:18Z</dcterms:created>
  <dcterms:modified xsi:type="dcterms:W3CDTF">2021-12-08T02:54:24Z</dcterms:modified>
</cp:coreProperties>
</file>