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F873D2-142F-D1DE-F992-1301FED8EF6E}" v="2" dt="2026-05-31T07:12:14.8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8" autoAdjust="0"/>
    <p:restoredTop sz="94660"/>
  </p:normalViewPr>
  <p:slideViewPr>
    <p:cSldViewPr snapToGrid="0">
      <p:cViewPr varScale="1">
        <p:scale>
          <a:sx n="69" d="100"/>
          <a:sy n="69" d="100"/>
        </p:scale>
        <p:origin x="57" y="60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1F0DE-C30F-4EFB-9D7E-A94E8DAA4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D5AD1B-C564-4618-ACE7-3D6D295584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D2820-645A-4B56-AE4A-BEDB12203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B5138-AA74-4B80-84C7-95298615D222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EEB72-86AF-4F55-84C7-64BFCFFF5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22754-1D27-4AB0-AAC3-F2FC7658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AE3E5-B077-4C2C-A827-BA33C8008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999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9E506-F473-4883-8705-BE40CF684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2E110-25D5-4964-BE32-13AFCCEE6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EBD86-AD15-445A-9DBE-BD6C59D20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B5138-AA74-4B80-84C7-95298615D222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6D87C-5BD5-4A8C-861E-4CD2DAB59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BC489-4485-48BB-BB91-B6A57094F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AE3E5-B077-4C2C-A827-BA33C8008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257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46805-A06D-4325-9E6C-3F13BB01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F1886C-4787-49A7-953D-D4F7899FDE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5B22E8-AADB-49EF-ACE3-001E8EC60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B5138-AA74-4B80-84C7-95298615D222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D8298-A6D1-45BB-8D91-7A38683D0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1DF748-6BDE-4797-A1DA-26EEB9E54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AE3E5-B077-4C2C-A827-BA33C8008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650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A1D9E-8375-4B33-B727-608B7774E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627A9-664C-4813-B081-54BABEB3B4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A3C1CE-3250-4A19-B9D3-77312F097D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ABB318-0101-4B20-A203-3F4BADAA3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B5138-AA74-4B80-84C7-95298615D222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1E6078-4CE5-4017-B0B5-A29FE9B55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9B2D82-DC60-427B-BABA-5ABD07DAC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AE3E5-B077-4C2C-A827-BA33C8008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133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2C41-08EE-4FEC-8D8D-4986B1C0A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B62B9D-9435-43FF-865C-599E5AD6A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DF6947-E515-458C-8EE8-4E57773A5A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1706C0-5A93-42FC-9156-2C13BF0C8B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A637BB-C140-4BDC-8128-490AF95FCC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29B6EA-9EF9-4CBA-9140-81B91D67D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B5138-AA74-4B80-84C7-95298615D222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4B0F6D-14EB-48FC-A0E8-4130A6111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93DB1E-D2A8-45FD-A41A-9B4503BEA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AE3E5-B077-4C2C-A827-BA33C8008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861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C8185-96A8-49FD-96C3-414711D82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FF9B96-7FEA-4035-880F-E8CAB9AF1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B5138-AA74-4B80-84C7-95298615D222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4BCA9C-C4F7-4204-B1DB-1FED9BF63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6FF1C-A22E-4A04-B9DE-3AF2AA722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AE3E5-B077-4C2C-A827-BA33C8008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110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D21054-0DFB-4EDF-A934-0AF5FECD7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B5138-AA74-4B80-84C7-95298615D222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CC5790-2C8B-4EC6-895A-2C5FB8BDA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4ABF34-9FC2-4F98-9145-B19014C57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AE3E5-B077-4C2C-A827-BA33C8008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86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52743-2D98-4EAC-9CD0-3C3A2A75B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7EAD9-221E-4EB8-947F-3C5BCB9A5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CF2B56-07D3-49B8-9A63-D778AA11E5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D6D40D-536A-4937-BEC2-864F5F911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B5138-AA74-4B80-84C7-95298615D222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5F8125-A504-4E24-9F6B-A8662B335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2977AB-E28E-4909-AACA-D41FF49AB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AE3E5-B077-4C2C-A827-BA33C8008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541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EC72F-821E-48EA-93FC-9C6DDF0E7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A0A876-DB9A-43EC-A2D4-DC504C3C44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73E41-8BFD-4EE7-8FF1-3ADAED6E1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1D4D0B-C59A-4428-9D99-0E0AEB134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B5138-AA74-4B80-84C7-95298615D222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F98623-A527-446E-B123-46A2F65FE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3B08B7-6CED-4484-AF66-C943C621C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AE3E5-B077-4C2C-A827-BA33C8008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28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D79F1-7A59-4E7D-BCEF-B3F99C30C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22F356-9F2F-4ED3-8F4D-E282AFB8F9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CF0D20-1C79-430B-B5D7-4718F2343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B5138-AA74-4B80-84C7-95298615D222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BAE67-69EB-452D-BA84-E4CF0673A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82BA3-1652-44ED-AD5A-21F16D00B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AE3E5-B077-4C2C-A827-BA33C8008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110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EB7323-5E4E-4BB8-8781-505A15ABDB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309C9B-EAEB-4FED-8C26-3A5EE16103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B5974-9973-443C-B2E8-6880E928A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B5138-AA74-4B80-84C7-95298615D222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9DAF5-87A6-45DD-88F9-5A0518597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61BEE-AF03-438D-847D-2CAD1A562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AE3E5-B077-4C2C-A827-BA33C8008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746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3AA773-B6BF-4067-A900-891F61BFF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6490E4-3B9F-4716-A23F-EC075263E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19BFE-AA0E-4118-B9EE-BABF8CEE71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B5138-AA74-4B80-84C7-95298615D222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1C252-B48E-436A-9B2D-B4E136B038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526C33-6246-47C4-A765-7F55CD8503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AE3E5-B077-4C2C-A827-BA33C8008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16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6D075-07C4-44B1-92E6-FBA343E27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Four Costs of 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5CEDE-52F1-404E-890F-97847F8411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I. Cost of good Quality:</a:t>
            </a:r>
          </a:p>
          <a:p>
            <a:pPr marL="457200" lvl="1" indent="0">
              <a:buNone/>
            </a:pPr>
            <a:r>
              <a:rPr lang="en-US" dirty="0"/>
              <a:t>1. Prevention Cost</a:t>
            </a:r>
          </a:p>
          <a:p>
            <a:pPr marL="457200" lvl="1" indent="0">
              <a:buNone/>
            </a:pPr>
            <a:r>
              <a:rPr lang="en-US" dirty="0"/>
              <a:t>2. Appraisal Cost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II. Cost of poor Quality:</a:t>
            </a:r>
          </a:p>
          <a:p>
            <a:pPr marL="457200" lvl="1" indent="0">
              <a:buNone/>
            </a:pPr>
            <a:r>
              <a:rPr lang="en-US" dirty="0">
                <a:sym typeface="Arial"/>
              </a:rPr>
              <a:t>3. Internal Failure Costs</a:t>
            </a:r>
          </a:p>
          <a:p>
            <a:pPr marL="457200" lvl="1" indent="0">
              <a:buNone/>
            </a:pPr>
            <a:r>
              <a:rPr lang="en-US" dirty="0">
                <a:sym typeface="Arial"/>
              </a:rPr>
              <a:t>4. External Failure Costs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3B8323C-F945-4446-897D-19E8AEC50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B7B8E5-CF07-426C-B0D3-9A1E36B2E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3097" y="1576171"/>
            <a:ext cx="5395490" cy="370565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1139DBD-F962-439B-8D4C-BF2A2F5445EA}"/>
              </a:ext>
            </a:extLst>
          </p:cNvPr>
          <p:cNvSpPr/>
          <p:nvPr/>
        </p:nvSpPr>
        <p:spPr>
          <a:xfrm>
            <a:off x="6163097" y="5334000"/>
            <a:ext cx="5647903" cy="7342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https://www.youtube.com/watch?v=kib6uXQsxBA&amp;t=36s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9CA6C8-92BB-4CD0-AF80-165ED4DD59C1}"/>
              </a:ext>
            </a:extLst>
          </p:cNvPr>
          <p:cNvSpPr/>
          <p:nvPr/>
        </p:nvSpPr>
        <p:spPr>
          <a:xfrm>
            <a:off x="8742218" y="6176963"/>
            <a:ext cx="2816369" cy="584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Strong believer of Quality</a:t>
            </a:r>
          </a:p>
        </p:txBody>
      </p:sp>
    </p:spTree>
    <p:extLst>
      <p:ext uri="{BB962C8B-B14F-4D97-AF65-F5344CB8AC3E}">
        <p14:creationId xmlns:p14="http://schemas.microsoft.com/office/powerpoint/2010/main" val="90497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E6904-FD4E-4D58-B51A-8A3C4A8C2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2943"/>
            <a:ext cx="10515600" cy="67004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highlight>
                  <a:srgbClr val="00FF00"/>
                </a:highlight>
              </a:rPr>
              <a:t>Prevention Cost (1 of 4)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2C916-13E3-4F5A-8B5E-5458F63C2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279" y="1127185"/>
            <a:ext cx="10997242" cy="556736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sym typeface="Arial"/>
              </a:rPr>
              <a:t>Activities of cost to reduce (eliminate) the number of defects/poor quality/nonconformance up front</a:t>
            </a:r>
          </a:p>
          <a:p>
            <a:r>
              <a:rPr lang="en-US" sz="2400" dirty="0">
                <a:sym typeface="Arial"/>
              </a:rPr>
              <a:t>Voluntary:  Company chooses to carry those activities</a:t>
            </a:r>
            <a:endParaRPr lang="en-US" sz="2400" dirty="0"/>
          </a:p>
          <a:p>
            <a:r>
              <a:rPr lang="en-US" dirty="0"/>
              <a:t>“An ounce of Prevention is Worth a Pound of Cure” By </a:t>
            </a:r>
            <a:r>
              <a:rPr lang="en-US" dirty="0" err="1"/>
              <a:t>Benajmin</a:t>
            </a:r>
            <a:r>
              <a:rPr lang="en-US" dirty="0"/>
              <a:t> Franklin</a:t>
            </a:r>
          </a:p>
          <a:p>
            <a:pPr lvl="1"/>
            <a:r>
              <a:rPr lang="en-US" dirty="0"/>
              <a:t>Better off preventing by spending money up front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Design Prevention (take your time)</a:t>
            </a:r>
          </a:p>
          <a:p>
            <a:pPr lvl="2"/>
            <a:r>
              <a:rPr lang="en-US" dirty="0"/>
              <a:t>Market research</a:t>
            </a:r>
          </a:p>
          <a:p>
            <a:pPr lvl="2"/>
            <a:r>
              <a:rPr lang="en-US" dirty="0"/>
              <a:t>Design input</a:t>
            </a:r>
          </a:p>
          <a:p>
            <a:pPr lvl="2"/>
            <a:r>
              <a:rPr lang="en-US" dirty="0"/>
              <a:t>Prototype before production</a:t>
            </a:r>
          </a:p>
          <a:p>
            <a:pPr lvl="1"/>
            <a:r>
              <a:rPr lang="en-US" dirty="0"/>
              <a:t>Vet your suppliers</a:t>
            </a:r>
          </a:p>
          <a:p>
            <a:pPr lvl="2"/>
            <a:r>
              <a:rPr lang="en-US" dirty="0"/>
              <a:t>Asses their capability and reputation</a:t>
            </a:r>
          </a:p>
          <a:p>
            <a:pPr lvl="1"/>
            <a:r>
              <a:rPr lang="en-US" dirty="0"/>
              <a:t>Hiring Policy (background checks)</a:t>
            </a:r>
          </a:p>
          <a:p>
            <a:pPr lvl="1"/>
            <a:r>
              <a:rPr lang="en-US" dirty="0"/>
              <a:t>Training and education</a:t>
            </a:r>
          </a:p>
          <a:p>
            <a:pPr lvl="1"/>
            <a:r>
              <a:rPr lang="en-US" dirty="0"/>
              <a:t>Preventive system maintenance</a:t>
            </a:r>
          </a:p>
          <a:p>
            <a:pPr lvl="1"/>
            <a:r>
              <a:rPr lang="en-US" dirty="0"/>
              <a:t>Raw material inspection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0415C52-4D0E-4E2D-A4E9-265E5E30E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09022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1D7CA-2857-41BB-8B8A-5A1C2FD55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691" y="-227222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highlight>
                  <a:srgbClr val="008000"/>
                </a:highlight>
              </a:rPr>
              <a:t>Appraisal Cost (2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C9C64-72C1-4B61-BDBC-C01A78274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089" y="1098341"/>
            <a:ext cx="11376803" cy="541481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3000" dirty="0">
                <a:sym typeface="Arial"/>
              </a:rPr>
              <a:t>Incurred to identify defective products </a:t>
            </a:r>
            <a:r>
              <a:rPr lang="en-US" sz="3000" dirty="0">
                <a:highlight>
                  <a:srgbClr val="FFFF00"/>
                </a:highlight>
                <a:sym typeface="Arial"/>
              </a:rPr>
              <a:t>before </a:t>
            </a:r>
            <a:r>
              <a:rPr lang="en-US" sz="3000" dirty="0">
                <a:sym typeface="Arial"/>
              </a:rPr>
              <a:t>the products are shipped to customers to assure, they meet our specific requirements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3000" dirty="0">
                <a:sym typeface="Arial"/>
              </a:rPr>
              <a:t>      Make sure our product is good!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en-US" sz="3000" dirty="0">
                <a:sym typeface="Arial"/>
              </a:rPr>
              <a:t>Looking for issues/problems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en-US" sz="3000" dirty="0">
                <a:sym typeface="Arial"/>
              </a:rPr>
              <a:t>Voluntary activities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sz="3000" dirty="0">
              <a:sym typeface="Arial"/>
            </a:endParaRPr>
          </a:p>
          <a:p>
            <a:pPr lvl="1">
              <a:lnSpc>
                <a:spcPct val="80000"/>
              </a:lnSpc>
            </a:pPr>
            <a:r>
              <a:rPr lang="en-US" sz="3000" dirty="0">
                <a:sym typeface="Arial"/>
              </a:rPr>
              <a:t>Examples: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sz="3000" dirty="0">
                <a:sym typeface="Arial"/>
              </a:rPr>
              <a:t>Product sampling (2 of 100)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sz="3000" dirty="0">
                <a:sym typeface="Arial"/>
              </a:rPr>
              <a:t>Any quality control testing</a:t>
            </a:r>
          </a:p>
          <a:p>
            <a:pPr lvl="2">
              <a:lnSpc>
                <a:spcPct val="80000"/>
              </a:lnSpc>
              <a:buClr>
                <a:schemeClr val="dk2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3000" dirty="0">
                <a:sym typeface="Arial"/>
              </a:rPr>
              <a:t>Testing and inspecting of  incoming materials</a:t>
            </a:r>
            <a:endParaRPr lang="en-US" sz="3000" dirty="0"/>
          </a:p>
          <a:p>
            <a:pPr lvl="2">
              <a:lnSpc>
                <a:spcPct val="80000"/>
              </a:lnSpc>
              <a:buClr>
                <a:schemeClr val="dk2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3000" dirty="0">
                <a:sym typeface="Arial"/>
              </a:rPr>
              <a:t> Final product testing</a:t>
            </a:r>
            <a:endParaRPr lang="en-US" sz="3000" dirty="0"/>
          </a:p>
          <a:p>
            <a:pPr lvl="2">
              <a:lnSpc>
                <a:spcPct val="80000"/>
              </a:lnSpc>
              <a:buClr>
                <a:schemeClr val="dk2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3000" dirty="0">
                <a:sym typeface="Arial"/>
              </a:rPr>
              <a:t> Depreciation of testing equipment</a:t>
            </a:r>
          </a:p>
          <a:p>
            <a:pPr lvl="2">
              <a:lnSpc>
                <a:spcPct val="80000"/>
              </a:lnSpc>
              <a:buClr>
                <a:schemeClr val="dk2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3000" dirty="0">
                <a:sym typeface="Arial"/>
              </a:rPr>
              <a:t>Calibration of equipment </a:t>
            </a:r>
          </a:p>
          <a:p>
            <a:pPr lvl="2">
              <a:lnSpc>
                <a:spcPct val="80000"/>
              </a:lnSpc>
              <a:buClr>
                <a:schemeClr val="dk2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3000" dirty="0">
                <a:sym typeface="Arial"/>
              </a:rPr>
              <a:t>Bank reconciliation or any type of reconciliation </a:t>
            </a:r>
          </a:p>
          <a:p>
            <a:pPr marR="0" lvl="1">
              <a:lnSpc>
                <a:spcPct val="80000"/>
              </a:lnSpc>
              <a:spcAft>
                <a:spcPts val="0"/>
              </a:spcAft>
              <a:buClr>
                <a:schemeClr val="dk2"/>
              </a:buClr>
              <a:buSzPts val="2000"/>
            </a:pPr>
            <a:endParaRPr lang="en-US" sz="22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A475955-DA55-4DE1-A3A1-D4B89028E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16278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16747-D0B9-479D-B383-8364403E2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Internal Failure Costs (3 of 4)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AD453-0B9F-4688-B1EF-06AE309FE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879" y="1181519"/>
            <a:ext cx="11334848" cy="52123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500" dirty="0">
                <a:sym typeface="Arial"/>
              </a:rPr>
              <a:t>Cost incurred as a result of identifying defects before they are shipped</a:t>
            </a:r>
          </a:p>
          <a:p>
            <a:pPr marL="0" indent="0">
              <a:buNone/>
            </a:pPr>
            <a:r>
              <a:rPr lang="en-US" sz="2500" dirty="0">
                <a:sym typeface="Arial"/>
              </a:rPr>
              <a:t>	Customer is not aware of the issue</a:t>
            </a:r>
          </a:p>
          <a:p>
            <a:pPr marL="457200" lvl="1" indent="0">
              <a:buNone/>
            </a:pPr>
            <a:r>
              <a:rPr lang="en-US" sz="2500" dirty="0">
                <a:sym typeface="Arial"/>
              </a:rPr>
              <a:t>	Involuntary</a:t>
            </a:r>
          </a:p>
          <a:p>
            <a:pPr marL="0" indent="0">
              <a:buNone/>
            </a:pPr>
            <a:r>
              <a:rPr lang="en-US" sz="2500" dirty="0">
                <a:sym typeface="Arial"/>
              </a:rPr>
              <a:t>Examples:</a:t>
            </a:r>
          </a:p>
          <a:p>
            <a:pPr marR="0" lvl="2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500" dirty="0">
                <a:sym typeface="Arial"/>
              </a:rPr>
              <a:t>Scrap (bad product)</a:t>
            </a:r>
            <a:endParaRPr lang="en-US" sz="2500" dirty="0"/>
          </a:p>
          <a:p>
            <a:pPr marR="0" lvl="2">
              <a:spcAft>
                <a:spcPts val="0"/>
              </a:spcAft>
              <a:buClr>
                <a:schemeClr val="dk2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2500" dirty="0">
                <a:sym typeface="Arial"/>
              </a:rPr>
              <a:t>Spoilage (ruined before shipment)</a:t>
            </a:r>
            <a:endParaRPr lang="en-US" sz="2500" dirty="0"/>
          </a:p>
          <a:p>
            <a:pPr marR="0" lvl="2">
              <a:spcAft>
                <a:spcPts val="0"/>
              </a:spcAft>
              <a:buClr>
                <a:schemeClr val="dk2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2500" dirty="0">
                <a:sym typeface="Arial"/>
              </a:rPr>
              <a:t>Rework (repainting the car)</a:t>
            </a:r>
          </a:p>
          <a:p>
            <a:pPr marR="0" lvl="2">
              <a:spcAft>
                <a:spcPts val="0"/>
              </a:spcAft>
              <a:buClr>
                <a:schemeClr val="dk2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2500" dirty="0">
                <a:sym typeface="Arial"/>
              </a:rPr>
              <a:t>Re-inspection</a:t>
            </a:r>
          </a:p>
          <a:p>
            <a:pPr marR="0" lvl="2">
              <a:spcAft>
                <a:spcPts val="0"/>
              </a:spcAft>
              <a:buClr>
                <a:schemeClr val="dk2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2500" dirty="0">
                <a:sym typeface="Arial"/>
              </a:rPr>
              <a:t>Expediting or rushing </a:t>
            </a:r>
          </a:p>
          <a:p>
            <a:pPr lvl="3">
              <a:buClr>
                <a:schemeClr val="dk2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2500" dirty="0">
                <a:sym typeface="Arial"/>
              </a:rPr>
              <a:t>behind schedule</a:t>
            </a:r>
          </a:p>
          <a:p>
            <a:pPr lvl="4">
              <a:buClr>
                <a:schemeClr val="dk2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2500" dirty="0">
                <a:sym typeface="Arial"/>
              </a:rPr>
              <a:t>paid for overtime for employees or </a:t>
            </a:r>
          </a:p>
          <a:p>
            <a:pPr lvl="4">
              <a:buClr>
                <a:schemeClr val="dk2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2500" dirty="0">
                <a:sym typeface="Arial"/>
              </a:rPr>
              <a:t>premium for material needed or </a:t>
            </a:r>
          </a:p>
          <a:p>
            <a:pPr lvl="4">
              <a:buClr>
                <a:schemeClr val="dk2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2500" dirty="0">
                <a:sym typeface="Arial"/>
              </a:rPr>
              <a:t>rushing an order</a:t>
            </a:r>
            <a:endParaRPr lang="en-US" sz="2500" dirty="0"/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F062712-1517-4124-ACD4-B8DE901C0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72628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E71A9-EB76-4C25-9CC9-3B519BAB6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102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dk1"/>
                </a:solidFill>
                <a:highlight>
                  <a:srgbClr val="FF0000"/>
                </a:highlight>
                <a:latin typeface="Arial"/>
                <a:cs typeface="Arial"/>
                <a:sym typeface="Arial"/>
              </a:rPr>
              <a:t>External Failure Costs (4 of 4)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6B7A5-7DF1-4F21-9505-A8C102D86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354" y="1066500"/>
            <a:ext cx="11888637" cy="5478073"/>
          </a:xfrm>
        </p:spPr>
        <p:txBody>
          <a:bodyPr/>
          <a:lstStyle/>
          <a:p>
            <a:pPr marL="0" indent="0">
              <a:buClr>
                <a:schemeClr val="dk2"/>
              </a:buClr>
              <a:buSzPts val="2000"/>
              <a:buNone/>
            </a:pPr>
            <a:r>
              <a:rPr lang="en-US" sz="3200" dirty="0">
                <a:sym typeface="Arial"/>
              </a:rPr>
              <a:t>Cost incurred as a result of defective products being shipped to customers</a:t>
            </a:r>
          </a:p>
          <a:p>
            <a:pPr marL="0" indent="0">
              <a:buClr>
                <a:schemeClr val="dk2"/>
              </a:buClr>
              <a:buSzPts val="2000"/>
              <a:buNone/>
            </a:pPr>
            <a:r>
              <a:rPr lang="en-US" sz="3200" dirty="0">
                <a:sym typeface="Arial"/>
              </a:rPr>
              <a:t>	Most expensive:  lost reputation and goodwill</a:t>
            </a:r>
          </a:p>
          <a:p>
            <a:pPr marL="914400" lvl="2" indent="0">
              <a:buClr>
                <a:schemeClr val="dk2"/>
              </a:buClr>
              <a:buSzPts val="2000"/>
              <a:buNone/>
            </a:pPr>
            <a:r>
              <a:rPr lang="en-US" sz="3200" dirty="0">
                <a:sym typeface="Arial"/>
              </a:rPr>
              <a:t>Unhappy or angry customer asking for remediation.</a:t>
            </a:r>
          </a:p>
          <a:p>
            <a:pPr marL="914400" lvl="2" indent="0">
              <a:buClr>
                <a:schemeClr val="dk2"/>
              </a:buClr>
              <a:buSzPts val="2000"/>
              <a:buNone/>
            </a:pPr>
            <a:r>
              <a:rPr lang="en-US" sz="3200" dirty="0">
                <a:sym typeface="Arial"/>
              </a:rPr>
              <a:t>Involuntary </a:t>
            </a:r>
          </a:p>
          <a:p>
            <a:pPr marL="0" indent="0">
              <a:buClr>
                <a:schemeClr val="dk2"/>
              </a:buClr>
              <a:buSzPts val="2000"/>
              <a:buNone/>
            </a:pPr>
            <a:r>
              <a:rPr lang="en-US" sz="3200" dirty="0">
                <a:sym typeface="Arial"/>
              </a:rPr>
              <a:t>Examples:</a:t>
            </a:r>
          </a:p>
          <a:p>
            <a:pPr lvl="1">
              <a:buClr>
                <a:schemeClr val="dk2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3200" dirty="0">
                <a:sym typeface="Arial"/>
              </a:rPr>
              <a:t>Product return/return</a:t>
            </a:r>
          </a:p>
          <a:p>
            <a:pPr lvl="1">
              <a:buClr>
                <a:schemeClr val="dk2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3200" dirty="0">
                <a:sym typeface="Arial"/>
              </a:rPr>
              <a:t>Cost of field servicing and    handling complaints</a:t>
            </a:r>
            <a:endParaRPr lang="en-US" sz="3200" dirty="0"/>
          </a:p>
          <a:p>
            <a:pPr lvl="1">
              <a:buClr>
                <a:schemeClr val="dk2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3200" dirty="0">
                <a:sym typeface="Arial"/>
              </a:rPr>
              <a:t> Warranty repairs</a:t>
            </a:r>
            <a:endParaRPr lang="en-US" sz="3200" dirty="0"/>
          </a:p>
          <a:p>
            <a:pPr lvl="1">
              <a:buClr>
                <a:schemeClr val="dk2"/>
              </a:buClr>
              <a:buSzPts val="2000"/>
              <a:buFont typeface="Wingdings" panose="05000000000000000000" pitchFamily="2" charset="2"/>
              <a:buChar char="Ø"/>
            </a:pPr>
            <a:r>
              <a:rPr lang="en-US" sz="3200" dirty="0">
                <a:sym typeface="Arial"/>
              </a:rPr>
              <a:t> Lost sales (not on record!)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C12D8A85-15B6-43F6-876E-7F9CE6FCA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3DAE40B-9326-4B7C-A62F-5FCE688DA130}"/>
              </a:ext>
            </a:extLst>
          </p:cNvPr>
          <p:cNvSpPr/>
          <p:nvPr/>
        </p:nvSpPr>
        <p:spPr>
          <a:xfrm>
            <a:off x="1447800" y="6273800"/>
            <a:ext cx="3692236" cy="584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Work MCQs and other resources</a:t>
            </a:r>
          </a:p>
        </p:txBody>
      </p:sp>
    </p:spTree>
    <p:extLst>
      <p:ext uri="{BB962C8B-B14F-4D97-AF65-F5344CB8AC3E}">
        <p14:creationId xmlns:p14="http://schemas.microsoft.com/office/powerpoint/2010/main" val="75987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433</Words>
  <Application>Microsoft Office PowerPoint</Application>
  <PresentationFormat>Widescreen</PresentationFormat>
  <Paragraphs>79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The Four Costs of Quality</vt:lpstr>
      <vt:lpstr>Prevention Cost (1 of 4) </vt:lpstr>
      <vt:lpstr>Appraisal Cost (2 of 4)</vt:lpstr>
      <vt:lpstr>Internal Failure Costs (3 of 4) </vt:lpstr>
      <vt:lpstr>External Failure Costs (4 of 4)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4</cp:revision>
  <dcterms:created xsi:type="dcterms:W3CDTF">2022-01-29T00:40:51Z</dcterms:created>
  <dcterms:modified xsi:type="dcterms:W3CDTF">2026-05-31T07:12:29Z</dcterms:modified>
</cp:coreProperties>
</file>