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47" r:id="rId2"/>
    <p:sldId id="1049" r:id="rId3"/>
    <p:sldId id="1050" r:id="rId4"/>
    <p:sldId id="1051" r:id="rId5"/>
    <p:sldId id="1052" r:id="rId6"/>
    <p:sldId id="105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08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F0A45-5E08-4C51-8931-36ED6CDF1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8DB293-4094-4C86-BB1B-0D95913D1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72C52-6F83-419B-BDB4-95C4A79B1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B7621-4B6E-45EF-9305-96988AA6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41CB2-406B-42C1-8639-E2B6637C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8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266AF-ACB8-4259-A3BA-959E460A1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6B285-58C8-4073-92D5-ECCB22A17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38745-B261-4072-A7DE-20F2B3F54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D4125-989A-4657-80A4-DD7B7475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C6AAB-2CDF-40F7-AC11-513D90B75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0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A0CA7-21E8-4BB1-A9D8-9A8E4F5D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36851-6165-4594-8F9F-88C887590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66393-FDB5-4C58-AB08-57727F965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09BEE-BD8C-402B-B8FA-5BBDF208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4CA5C-EC77-4C4D-9332-CDBA0AFE6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07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4442-499A-48A4-90E9-936A68E2D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B0042-1312-426B-AF50-8C4A92670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06037F-2774-410C-BA9C-92895652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8DD97-2D94-4AB4-A2D1-F5EEA2893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DEBCC-656E-4D98-A2ED-E0BF9069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185D3-2F30-49CC-8E7C-8A773E1F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2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1D27-FE60-4127-A06C-54DC6AAAD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81B7C8-8862-4AED-9382-23A11889D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91511-BCC9-41C3-9EF1-0374814054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9313E4-B254-40BE-A0EE-54674B69F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EF0B9D-7B24-42B4-8403-C082BBB4E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53B154-6586-4B0C-94FD-5BEA2D4F9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4A2A74-D103-4403-A4E1-23DFACAD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05D80D-F30F-4BF7-855F-A52B6BD2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33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3E30-BA32-46ED-87FA-8FD46654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EC4A7F-7334-4690-A171-BB23480E3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0343E0-5720-4433-BECC-91AD0520E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A2FE2A-EAD1-4DE4-B501-2602F633E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89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A9C8B8-8189-477A-AF12-0439A26C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C53B07-D60E-42F0-B2B8-A0AFE5A9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45AF8-980B-47AE-A018-F5EB6D830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3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19F1F-64CB-4794-B192-30B5AAF78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C65B9-50F1-4675-8814-C985A1732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AD320-4607-4D45-B4CD-D39C77D07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9BB34E-3612-40E0-9B20-73A62146B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0403C-76D4-46E5-8AE5-06774484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2CBBB-6751-4C62-86D4-5B9478D8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24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EECDA-C937-4483-8E77-1CCB99A0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FEA067-F4D2-491D-9046-58AFCDE594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D6DB8-9178-4C33-B5D5-DDEC88E3C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FB82C-A331-4A30-9D4B-C1C8E287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C74A6-B903-4DB2-895F-AAD78961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F46B0-F980-42E1-BB24-F0A88801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9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CC552-186D-4275-A976-E121179AF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98E160-AB7D-4942-B385-94EA140B6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18EF0-6988-4CBA-A385-EA8C7C31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B010F-582C-4B7B-9C89-E51805981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9820C-B690-4A39-BAA0-41C95B81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58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A76FB-152B-4D0B-A7BC-443943ACE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BF9687-6F07-4D91-B98A-24636107A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2E144-C680-4127-9516-835264A56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E6678-2FF3-461A-B2D2-1FDC8427F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A6D8F-2DFE-482B-AB15-B821AEEAA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932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952DA-6A04-425A-8C4C-B0355F94D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84886-E270-438C-ADB3-AF8E8BADB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F1984-C99E-4835-AF4C-88FE3C1216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E2865-41C3-45B0-97EC-3E0386CF32F1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B196B-488A-422F-9F51-6001EA200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2F08B-78AB-4C18-AA06-4ECA77014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26994-F113-4D23-ABFE-AC0A8ACE3E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6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C8F0-9437-40A0-AB4F-D6693213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438" y="10527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Cost-Volume-Profit (application)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0DF72-C124-4D6F-8733-824E7A17A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755" y="1253331"/>
            <a:ext cx="10515600" cy="4351338"/>
          </a:xfrm>
        </p:spPr>
        <p:txBody>
          <a:bodyPr/>
          <a:lstStyle/>
          <a:p>
            <a:r>
              <a:rPr lang="en-US" dirty="0"/>
              <a:t>Prior Session:  Contribution Margin and Contribution Margin Ratio (%)</a:t>
            </a:r>
          </a:p>
          <a:p>
            <a:r>
              <a:rPr lang="en-US" dirty="0"/>
              <a:t>Contribution margin income statement</a:t>
            </a:r>
          </a:p>
          <a:p>
            <a:pPr lvl="1"/>
            <a:r>
              <a:rPr lang="en-US" dirty="0"/>
              <a:t>(Sales – Variable Cost) – Fixed Cost = Profit</a:t>
            </a:r>
          </a:p>
          <a:p>
            <a:endParaRPr lang="en-US" dirty="0"/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0A7BF203-6DE6-45A0-9F52-C4945208B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4392E7-0FB7-4504-9162-4FDD15115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577" y="3051774"/>
            <a:ext cx="8839200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39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6F4DB-FD4A-4319-A95E-423AC98BA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5637" y="569343"/>
            <a:ext cx="4958571" cy="2679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Calibri" charset="0"/>
                <a:ea typeface="ＭＳ Ｐゴシック" charset="0"/>
                <a:cs typeface="Arial" charset="0"/>
              </a:rPr>
              <a:t>What is the profit impact if Adam can increase unit sales from 500 to 540 by increasing the monthly advertising budget by $10,000</a:t>
            </a:r>
            <a:r>
              <a:rPr lang="en-US" sz="2800" dirty="0">
                <a:solidFill>
                  <a:schemeClr val="bg1"/>
                </a:solidFill>
                <a:latin typeface="Calibri" charset="0"/>
                <a:ea typeface="ＭＳ Ｐゴシック" charset="0"/>
                <a:cs typeface="Arial" charset="0"/>
              </a:rPr>
              <a:t>?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8CA2EA-AFAF-471E-BD99-A1D3E11A0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82" y="91409"/>
            <a:ext cx="6267450" cy="3076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8A257D-A1B7-4B95-81F6-EA224B2CB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24" y="3844875"/>
            <a:ext cx="7452619" cy="20987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301C1B-F791-4DF0-92E6-50D4E8EF1032}"/>
              </a:ext>
            </a:extLst>
          </p:cNvPr>
          <p:cNvSpPr txBox="1"/>
          <p:nvPr/>
        </p:nvSpPr>
        <p:spPr>
          <a:xfrm>
            <a:off x="7504801" y="3176980"/>
            <a:ext cx="4687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Increase in CM (40 Units X 200) = 8,000</a:t>
            </a:r>
          </a:p>
          <a:p>
            <a:r>
              <a:rPr lang="en-US" dirty="0"/>
              <a:t>Increase in fixed cost = 10,000</a:t>
            </a:r>
          </a:p>
          <a:p>
            <a:r>
              <a:rPr lang="en-US" dirty="0"/>
              <a:t>Overall decrease in operating income of 2,000</a:t>
            </a:r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id="{014E7965-90AC-4F9E-A921-5E8FD1DA5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58296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FFDFB2-F08F-40D2-A5EB-B6F782BCA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67450" cy="30765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04876F-AB88-45B9-8C32-7F98BC1F2ADC}"/>
              </a:ext>
            </a:extLst>
          </p:cNvPr>
          <p:cNvSpPr txBox="1"/>
          <p:nvPr/>
        </p:nvSpPr>
        <p:spPr>
          <a:xfrm>
            <a:off x="6573328" y="229742"/>
            <a:ext cx="53253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en-US" sz="2400" dirty="0"/>
              <a:t>What is the profit impact if Adam can use higher quality raw materials, thus increasing variable costs per unit by $10, to generate an increase in unit sales from 500 to 580?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815B451-B008-4EE1-A940-EAD56B204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50" y="3583979"/>
            <a:ext cx="6524625" cy="23431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5EBD46-C85D-4CE1-A1DC-F70A90302D7B}"/>
              </a:ext>
            </a:extLst>
          </p:cNvPr>
          <p:cNvSpPr txBox="1"/>
          <p:nvPr/>
        </p:nvSpPr>
        <p:spPr>
          <a:xfrm>
            <a:off x="6837870" y="2538229"/>
            <a:ext cx="5060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Increase in sales = 40,000 (80 x 500)</a:t>
            </a:r>
          </a:p>
          <a:p>
            <a:r>
              <a:rPr lang="en-US" dirty="0"/>
              <a:t>Increase in VC     =  29,800 (310 x 80) + (500 x 10)</a:t>
            </a:r>
          </a:p>
          <a:p>
            <a:r>
              <a:rPr lang="en-US" dirty="0"/>
              <a:t>Net increase of </a:t>
            </a:r>
            <a:r>
              <a:rPr lang="en-US" dirty="0">
                <a:highlight>
                  <a:srgbClr val="FFFF00"/>
                </a:highlight>
              </a:rPr>
              <a:t>10,200</a:t>
            </a:r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4439D5B1-43A9-4733-BFF8-44A452F94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41773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882143-B81C-4256-85D2-79275120D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45" y="0"/>
            <a:ext cx="6267450" cy="30765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187375-7657-456B-BEA9-07E02671518F}"/>
              </a:ext>
            </a:extLst>
          </p:cNvPr>
          <p:cNvSpPr txBox="1"/>
          <p:nvPr/>
        </p:nvSpPr>
        <p:spPr>
          <a:xfrm>
            <a:off x="6758652" y="96757"/>
            <a:ext cx="5226315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1800" dirty="0">
                <a:latin typeface="+mn-lt"/>
                <a:cs typeface="+mn-cs"/>
              </a:rPr>
              <a:t>What is the profit impact if Adam: </a:t>
            </a:r>
          </a:p>
          <a:p>
            <a:pPr marL="514350" indent="-51435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sz="1800" dirty="0">
                <a:latin typeface="+mn-lt"/>
                <a:cs typeface="+mn-cs"/>
              </a:rPr>
              <a:t>cuts its selling price $20 per unit</a:t>
            </a:r>
          </a:p>
          <a:p>
            <a:pPr marL="514350" indent="-51435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sz="1800" dirty="0">
                <a:latin typeface="+mn-lt"/>
                <a:cs typeface="+mn-cs"/>
              </a:rPr>
              <a:t>increases its advertising budget by $15,000 per month, and </a:t>
            </a:r>
          </a:p>
          <a:p>
            <a:pPr marL="514350" indent="-51435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sz="1800" dirty="0">
                <a:latin typeface="+mn-lt"/>
                <a:cs typeface="+mn-cs"/>
              </a:rPr>
              <a:t>increases sales from 500 to 650 units per month?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1A3603-6F58-4A4A-8A4D-DBFF34302B5B}"/>
              </a:ext>
            </a:extLst>
          </p:cNvPr>
          <p:cNvSpPr txBox="1"/>
          <p:nvPr/>
        </p:nvSpPr>
        <p:spPr>
          <a:xfrm>
            <a:off x="7539487" y="2702943"/>
            <a:ext cx="4123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650 x $480 = 312,000 increase by 62,000</a:t>
            </a:r>
          </a:p>
          <a:p>
            <a:r>
              <a:rPr lang="en-US" dirty="0"/>
              <a:t>650 x 300 = 195,000 increase  = 45,000</a:t>
            </a:r>
          </a:p>
          <a:p>
            <a:r>
              <a:rPr lang="en-US" dirty="0"/>
              <a:t>Fixed cost increase by 15,000</a:t>
            </a:r>
          </a:p>
          <a:p>
            <a:r>
              <a:rPr lang="en-US" dirty="0"/>
              <a:t>Net increase of 2,000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673A4E-3FEF-4693-9045-A037270FA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382" y="3608898"/>
            <a:ext cx="6648450" cy="2324100"/>
          </a:xfrm>
          <a:prstGeom prst="rect">
            <a:avLst/>
          </a:prstGeom>
        </p:spPr>
      </p:pic>
      <p:sp>
        <p:nvSpPr>
          <p:cNvPr id="10" name="TextBox 23">
            <a:extLst>
              <a:ext uri="{FF2B5EF4-FFF2-40B4-BE49-F238E27FC236}">
                <a16:creationId xmlns:a16="http://schemas.microsoft.com/office/drawing/2014/main" id="{4ACD116C-DB2B-4337-AB44-355DB3A64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15596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2ADED9-71E0-42AF-A5E8-A55AE8AED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267450" cy="30765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76418C-EEA7-431F-B52E-E46B8DE86719}"/>
              </a:ext>
            </a:extLst>
          </p:cNvPr>
          <p:cNvSpPr txBox="1"/>
          <p:nvPr/>
        </p:nvSpPr>
        <p:spPr>
          <a:xfrm>
            <a:off x="6165011" y="471371"/>
            <a:ext cx="61305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1800" dirty="0">
                <a:latin typeface="+mn-lt"/>
                <a:cs typeface="+mn-cs"/>
              </a:rPr>
              <a:t>What is the profit impact if Adam: </a:t>
            </a:r>
          </a:p>
          <a:p>
            <a:pPr marL="514350" indent="-51435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sz="1800" dirty="0">
                <a:latin typeface="+mn-lt"/>
                <a:cs typeface="+mn-cs"/>
              </a:rPr>
              <a:t>pays a $15 sales commission per </a:t>
            </a:r>
            <a:r>
              <a:rPr lang="en-US" altLang="en-US" dirty="0"/>
              <a:t>tablet</a:t>
            </a:r>
            <a:r>
              <a:rPr lang="en-US" altLang="en-US" sz="1800" dirty="0">
                <a:latin typeface="+mn-lt"/>
                <a:cs typeface="+mn-cs"/>
              </a:rPr>
              <a:t> sold instead of paying salespersons flat salaries that currently total $6,000 per month, and </a:t>
            </a:r>
          </a:p>
          <a:p>
            <a:pPr marL="514350" indent="-51435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altLang="en-US" sz="1800" dirty="0">
                <a:latin typeface="+mn-lt"/>
                <a:cs typeface="+mn-cs"/>
              </a:rPr>
              <a:t>increases unit sales from 500 to 575 </a:t>
            </a:r>
            <a:r>
              <a:rPr lang="en-US" altLang="en-US" dirty="0"/>
              <a:t>tablets</a:t>
            </a:r>
            <a:r>
              <a:rPr lang="en-US" altLang="en-US" sz="1800" dirty="0">
                <a:latin typeface="+mn-lt"/>
                <a:cs typeface="+mn-cs"/>
              </a:rPr>
              <a:t>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0AF6C9-2029-4D0A-93BF-B8EFAD960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18" y="3547946"/>
            <a:ext cx="6505575" cy="22383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FC4AA3-D707-40BB-BBF2-9F2F95C74CC2}"/>
              </a:ext>
            </a:extLst>
          </p:cNvPr>
          <p:cNvSpPr txBox="1"/>
          <p:nvPr/>
        </p:nvSpPr>
        <p:spPr>
          <a:xfrm>
            <a:off x="6691745" y="2697068"/>
            <a:ext cx="544849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Sales increase to 287,500 (575 x 500) </a:t>
            </a:r>
          </a:p>
          <a:p>
            <a:r>
              <a:rPr lang="en-US" sz="2000" dirty="0"/>
              <a:t>Variable expense increase to 181,125 (575 x 315)</a:t>
            </a:r>
          </a:p>
          <a:p>
            <a:r>
              <a:rPr lang="en-US" sz="2000" dirty="0"/>
              <a:t>Contribution margin = 106,375</a:t>
            </a:r>
          </a:p>
          <a:p>
            <a:r>
              <a:rPr lang="en-US" sz="2000" dirty="0"/>
              <a:t>Deduct 74,000 of fixed expense</a:t>
            </a:r>
          </a:p>
          <a:p>
            <a:r>
              <a:rPr lang="en-US" sz="2000" dirty="0"/>
              <a:t>Equal = 32,375</a:t>
            </a:r>
          </a:p>
          <a:p>
            <a:endParaRPr lang="en-US" dirty="0"/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669BB512-A5B0-4D6C-A36B-729954193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73840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29A51-26D8-4C6F-AFE6-E34616B0C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F16ED0-966C-4186-B072-88503EF9D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450" y="-43132"/>
            <a:ext cx="6267450" cy="30765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A35845-EA83-4FC8-B210-D159069F6595}"/>
              </a:ext>
            </a:extLst>
          </p:cNvPr>
          <p:cNvSpPr txBox="1"/>
          <p:nvPr/>
        </p:nvSpPr>
        <p:spPr>
          <a:xfrm>
            <a:off x="6665343" y="732338"/>
            <a:ext cx="524566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500" dirty="0">
                <a:latin typeface="+mn-lt"/>
                <a:cs typeface="+mn-cs"/>
              </a:rPr>
              <a:t>If </a:t>
            </a:r>
            <a:r>
              <a:rPr lang="en-US" altLang="en-US" sz="2500" dirty="0"/>
              <a:t>Adam</a:t>
            </a:r>
            <a:r>
              <a:rPr lang="en-US" altLang="en-US" sz="2500" dirty="0">
                <a:latin typeface="+mn-lt"/>
                <a:cs typeface="+mn-cs"/>
              </a:rPr>
              <a:t> has an opportunity to sell 150 t</a:t>
            </a:r>
            <a:r>
              <a:rPr lang="en-US" altLang="en-US" sz="2500" dirty="0"/>
              <a:t>ablets</a:t>
            </a:r>
            <a:r>
              <a:rPr lang="en-US" altLang="en-US" sz="2500" dirty="0">
                <a:latin typeface="+mn-lt"/>
                <a:cs typeface="+mn-cs"/>
              </a:rPr>
              <a:t> to a wholesaler without disturbing sales to other customers or fixed expenses, what price would it quote to the wholesaler if it wants to increase monthly profits by $3,000?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5CD03C-B6CC-4DE2-A30E-73261EE40D22}"/>
              </a:ext>
            </a:extLst>
          </p:cNvPr>
          <p:cNvSpPr txBox="1"/>
          <p:nvPr/>
        </p:nvSpPr>
        <p:spPr>
          <a:xfrm>
            <a:off x="7752271" y="3611592"/>
            <a:ext cx="3260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3,000/150 = 20 per tablet</a:t>
            </a:r>
          </a:p>
          <a:p>
            <a:r>
              <a:rPr lang="en-US" dirty="0"/>
              <a:t>VC = 300/unit</a:t>
            </a:r>
          </a:p>
          <a:p>
            <a:r>
              <a:rPr lang="en-US" dirty="0"/>
              <a:t>I need to sell each tablet for 320.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3C2182-EA18-4148-AB6B-53A80E111B3D}"/>
              </a:ext>
            </a:extLst>
          </p:cNvPr>
          <p:cNvSpPr txBox="1"/>
          <p:nvPr/>
        </p:nvSpPr>
        <p:spPr>
          <a:xfrm>
            <a:off x="1647645" y="3723735"/>
            <a:ext cx="3260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 tablets x 320 = 48,000</a:t>
            </a:r>
          </a:p>
          <a:p>
            <a:r>
              <a:rPr lang="en-US" dirty="0"/>
              <a:t>150 tablet x 300 = 45,000</a:t>
            </a:r>
          </a:p>
          <a:p>
            <a:r>
              <a:rPr lang="en-US" dirty="0"/>
              <a:t>Net profit of 3,000.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52D510B4-DD37-4986-B4C5-874AB0813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776EC35-04FC-4DBD-B763-0D00CEB5A5F4}"/>
              </a:ext>
            </a:extLst>
          </p:cNvPr>
          <p:cNvSpPr/>
          <p:nvPr/>
        </p:nvSpPr>
        <p:spPr>
          <a:xfrm>
            <a:off x="2403764" y="6273800"/>
            <a:ext cx="2701637" cy="584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MCQs</a:t>
            </a:r>
          </a:p>
        </p:txBody>
      </p:sp>
    </p:spTree>
    <p:extLst>
      <p:ext uri="{BB962C8B-B14F-4D97-AF65-F5344CB8AC3E}">
        <p14:creationId xmlns:p14="http://schemas.microsoft.com/office/powerpoint/2010/main" val="414700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3977</TotalTime>
  <Words>417</Words>
  <Application>Microsoft Office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Cost-Volume-Profit (application)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Charbel E. Khoury</cp:lastModifiedBy>
  <cp:revision>4</cp:revision>
  <dcterms:created xsi:type="dcterms:W3CDTF">2022-03-06T14:58:30Z</dcterms:created>
  <dcterms:modified xsi:type="dcterms:W3CDTF">2022-04-22T11:46:00Z</dcterms:modified>
</cp:coreProperties>
</file>