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43" r:id="rId2"/>
    <p:sldId id="1044" r:id="rId3"/>
    <p:sldId id="1045" r:id="rId4"/>
    <p:sldId id="104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0008" autoAdjust="0"/>
    <p:restoredTop sz="94660"/>
  </p:normalViewPr>
  <p:slideViewPr>
    <p:cSldViewPr snapToGrid="0">
      <p:cViewPr varScale="1">
        <p:scale>
          <a:sx n="86" d="100"/>
          <a:sy n="86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F0A45-5E08-4C51-8931-36ED6CDF1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8DB293-4094-4C86-BB1B-0D95913D1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72C52-6F83-419B-BDB4-95C4A79B1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B7621-4B6E-45EF-9305-96988AA6B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41CB2-406B-42C1-8639-E2B6637CC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8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266AF-ACB8-4259-A3BA-959E460A1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6B285-58C8-4073-92D5-ECCB22A17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38745-B261-4072-A7DE-20F2B3F54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D4125-989A-4657-80A4-DD7B7475F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C6AAB-2CDF-40F7-AC11-513D90B75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100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A0CA7-21E8-4BB1-A9D8-9A8E4F5DE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E36851-6165-4594-8F9F-88C887590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66393-FDB5-4C58-AB08-57727F965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09BEE-BD8C-402B-B8FA-5BBDF208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4CA5C-EC77-4C4D-9332-CDBA0AFE6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07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34442-499A-48A4-90E9-936A68E2D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B0042-1312-426B-AF50-8C4A92670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06037F-2774-410C-BA9C-92895652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88DD97-2D94-4AB4-A2D1-F5EEA2893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DEBCC-656E-4D98-A2ED-E0BF90699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C185D3-2F30-49CC-8E7C-8A773E1F2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26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41D27-FE60-4127-A06C-54DC6AAAD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81B7C8-8862-4AED-9382-23A11889D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91511-BCC9-41C3-9EF1-0374814054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9313E4-B254-40BE-A0EE-54674B69F3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EF0B9D-7B24-42B4-8403-C082BBB4E6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53B154-6586-4B0C-94FD-5BEA2D4F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4A2A74-D103-4403-A4E1-23DFACADC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05D80D-F30F-4BF7-855F-A52B6BD21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233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83E30-BA32-46ED-87FA-8FD466546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EC4A7F-7334-4690-A171-BB23480E3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0343E0-5720-4433-BECC-91AD0520E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A2FE2A-EAD1-4DE4-B501-2602F633E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89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A9C8B8-8189-477A-AF12-0439A26C5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C53B07-D60E-42F0-B2B8-A0AFE5A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D45AF8-980B-47AE-A018-F5EB6D830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33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19F1F-64CB-4794-B192-30B5AAF78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C65B9-50F1-4675-8814-C985A1732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AD320-4607-4D45-B4CD-D39C77D07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9BB34E-3612-40E0-9B20-73A62146B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0403C-76D4-46E5-8AE5-06774484E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02CBBB-6751-4C62-86D4-5B9478D8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124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EECDA-C937-4483-8E77-1CCB99A07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FEA067-F4D2-491D-9046-58AFCDE594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D6DB8-9178-4C33-B5D5-DDEC88E3C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1FB82C-A331-4A30-9D4B-C1C8E2876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FC74A6-B903-4DB2-895F-AAD789613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F46B0-F980-42E1-BB24-F0A88801E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92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CC552-186D-4275-A976-E121179AF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98E160-AB7D-4942-B385-94EA140B6F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18EF0-6988-4CBA-A385-EA8C7C31F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B010F-582C-4B7B-9C89-E51805981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9820C-B690-4A39-BAA0-41C95B818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158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EA76FB-152B-4D0B-A7BC-443943ACEB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BF9687-6F07-4D91-B98A-24636107A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2E144-C680-4127-9516-835264A5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E6678-2FF3-461A-B2D2-1FDC8427F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A6D8F-2DFE-482B-AB15-B821AEEAA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932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0952DA-6A04-425A-8C4C-B0355F94D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84886-E270-438C-ADB3-AF8E8BADB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F1984-C99E-4835-AF4C-88FE3C1216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B196B-488A-422F-9F51-6001EA200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2F08B-78AB-4C18-AA06-4ECA770148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76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2CEC1-F0D0-49D2-871F-A928BA60B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0522"/>
            <a:ext cx="10515600" cy="1325563"/>
          </a:xfrm>
        </p:spPr>
        <p:txBody>
          <a:bodyPr/>
          <a:lstStyle/>
          <a:p>
            <a:r>
              <a:rPr lang="en-US" dirty="0"/>
              <a:t>                 Contribution Margin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9715B-AE44-4652-94AF-FB443E591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834" y="1046381"/>
            <a:ext cx="10515600" cy="4351338"/>
          </a:xfrm>
        </p:spPr>
        <p:txBody>
          <a:bodyPr/>
          <a:lstStyle/>
          <a:p>
            <a:r>
              <a:rPr lang="en-US" dirty="0"/>
              <a:t>What is the contribution margin?</a:t>
            </a:r>
          </a:p>
          <a:p>
            <a:r>
              <a:rPr lang="en-US" dirty="0"/>
              <a:t>Selling price – Variable Cost = Contribution margin</a:t>
            </a:r>
          </a:p>
          <a:p>
            <a:r>
              <a:rPr lang="en-US" dirty="0"/>
              <a:t>Contribution margin ratio = contribution margin/sales.   Comparable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5A8398-E7E4-4DFF-9BB7-00B112CACB26}"/>
              </a:ext>
            </a:extLst>
          </p:cNvPr>
          <p:cNvSpPr/>
          <p:nvPr/>
        </p:nvSpPr>
        <p:spPr>
          <a:xfrm>
            <a:off x="8185030" y="4113327"/>
            <a:ext cx="2461404" cy="3692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Variable expense ratio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AED6F6-153A-4922-9D1F-A08C0119B781}"/>
              </a:ext>
            </a:extLst>
          </p:cNvPr>
          <p:cNvSpPr/>
          <p:nvPr/>
        </p:nvSpPr>
        <p:spPr>
          <a:xfrm>
            <a:off x="8148816" y="4532928"/>
            <a:ext cx="2684253" cy="234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Contribution Margin ration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47299D-B03B-4145-A041-FF4456719E02}"/>
              </a:ext>
            </a:extLst>
          </p:cNvPr>
          <p:cNvSpPr txBox="1"/>
          <p:nvPr/>
        </p:nvSpPr>
        <p:spPr>
          <a:xfrm>
            <a:off x="8023824" y="5035524"/>
            <a:ext cx="376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Each $1 increase in sale results in total contribution increase of 40 cents</a:t>
            </a: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7242BDB5-C4FA-403D-9B7A-24345AA93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C62768-1AA1-497D-934A-6BCCBF843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74" y="2570132"/>
            <a:ext cx="7524750" cy="30289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A6D050F-5819-4D4D-8B84-6413485F1462}"/>
              </a:ext>
            </a:extLst>
          </p:cNvPr>
          <p:cNvSpPr txBox="1"/>
          <p:nvPr/>
        </p:nvSpPr>
        <p:spPr>
          <a:xfrm>
            <a:off x="8023824" y="5868291"/>
            <a:ext cx="376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can we use this information?</a:t>
            </a:r>
          </a:p>
        </p:txBody>
      </p:sp>
    </p:spTree>
    <p:extLst>
      <p:ext uri="{BB962C8B-B14F-4D97-AF65-F5344CB8AC3E}">
        <p14:creationId xmlns:p14="http://schemas.microsoft.com/office/powerpoint/2010/main" val="254828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43AEA-4A43-4F07-AF4A-C9327D7FB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226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How Can we use contribution ratio?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89FED-B05C-475B-81AE-3C1B5522F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362" y="1100032"/>
            <a:ext cx="10515600" cy="4351338"/>
          </a:xfrm>
        </p:spPr>
        <p:txBody>
          <a:bodyPr/>
          <a:lstStyle/>
          <a:p>
            <a:r>
              <a:rPr lang="en-US" dirty="0"/>
              <a:t>What if tablet sales increase from 400 to 500 units.  </a:t>
            </a:r>
          </a:p>
          <a:p>
            <a:r>
              <a:rPr lang="en-US" dirty="0"/>
              <a:t>An increase of 100 units.</a:t>
            </a:r>
          </a:p>
          <a:p>
            <a:r>
              <a:rPr lang="en-US" dirty="0"/>
              <a:t>100 units X $500 = $50,000 increase in sales</a:t>
            </a:r>
          </a:p>
          <a:p>
            <a:r>
              <a:rPr lang="en-US" dirty="0"/>
              <a:t>50,000 x 40% = 20,000 (should flow to the bottom line)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069A31-33EB-430D-99B7-6D8C39C27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37" y="3108923"/>
            <a:ext cx="6457950" cy="24574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F800A7-8936-4476-89E8-AEFE3583888E}"/>
              </a:ext>
            </a:extLst>
          </p:cNvPr>
          <p:cNvSpPr/>
          <p:nvPr/>
        </p:nvSpPr>
        <p:spPr>
          <a:xfrm>
            <a:off x="4218317" y="3243008"/>
            <a:ext cx="1500997" cy="2208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C382FD-5847-4BD2-8563-81D98958F316}"/>
              </a:ext>
            </a:extLst>
          </p:cNvPr>
          <p:cNvSpPr/>
          <p:nvPr/>
        </p:nvSpPr>
        <p:spPr>
          <a:xfrm>
            <a:off x="5775852" y="3243008"/>
            <a:ext cx="1500997" cy="2208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72FA02BF-CE6D-4637-B7DE-54E2E1940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1395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E777A-C292-4C13-9115-E89C64652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036" y="-36730"/>
            <a:ext cx="10515600" cy="1325563"/>
          </a:xfrm>
        </p:spPr>
        <p:txBody>
          <a:bodyPr/>
          <a:lstStyle/>
          <a:p>
            <a:r>
              <a:rPr lang="en-US" dirty="0"/>
              <a:t>Contribution Margin Ratio using Equation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CA176-F6F5-4C3C-977D-3C38FE829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710" y="1098261"/>
            <a:ext cx="10515600" cy="4914612"/>
          </a:xfrm>
        </p:spPr>
        <p:txBody>
          <a:bodyPr/>
          <a:lstStyle/>
          <a:p>
            <a:r>
              <a:rPr lang="en-US" dirty="0"/>
              <a:t>Profit = (CM ratio x sales) – Fixed expenses.</a:t>
            </a:r>
          </a:p>
          <a:p>
            <a:r>
              <a:rPr lang="en-US" dirty="0"/>
              <a:t>Or</a:t>
            </a:r>
          </a:p>
          <a:p>
            <a:r>
              <a:rPr lang="en-US" dirty="0"/>
              <a:t>Profit = (Unit CM x Q) – fixed cost</a:t>
            </a:r>
          </a:p>
          <a:p>
            <a:r>
              <a:rPr lang="en-US" dirty="0"/>
              <a:t>What do we expect the profit to be if sales is 600 tablets at $500 per tablets and $</a:t>
            </a:r>
            <a:r>
              <a:rPr lang="en-US"/>
              <a:t>300 variable cost? </a:t>
            </a:r>
            <a:endParaRPr lang="en-US" dirty="0"/>
          </a:p>
          <a:p>
            <a:r>
              <a:rPr lang="en-US" dirty="0"/>
              <a:t>Given CM ratio of 40%.</a:t>
            </a:r>
          </a:p>
          <a:p>
            <a:r>
              <a:rPr lang="en-US" dirty="0"/>
              <a:t>(40% x 300,000) – 80,000 = $40,000 or</a:t>
            </a:r>
          </a:p>
          <a:p>
            <a:r>
              <a:rPr lang="en-US" dirty="0"/>
              <a:t>($200 X 600) -80,000 = 40,000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415EE36-A5B7-461A-8EE1-49F556DB1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66624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B8205-01CA-475C-B947-7105F0CBF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521" y="109268"/>
            <a:ext cx="11956211" cy="7073660"/>
          </a:xfrm>
        </p:spPr>
        <p:txBody>
          <a:bodyPr>
            <a:normAutofit fontScale="55000" lnSpcReduction="20000"/>
          </a:bodyPr>
          <a:lstStyle/>
          <a:p>
            <a:pPr marL="0" indent="0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300" b="0" i="0" u="none" strike="noStrike" dirty="0" err="1">
                <a:effectLst/>
                <a:latin typeface="Times New Roman" panose="02020603050405020304" pitchFamily="18" charset="0"/>
              </a:rPr>
              <a:t>Zintalk</a:t>
            </a:r>
            <a:r>
              <a:rPr lang="en-US" sz="3300" b="0" i="0" u="none" strike="noStrike" dirty="0">
                <a:effectLst/>
                <a:latin typeface="Times New Roman" panose="02020603050405020304" pitchFamily="18" charset="0"/>
              </a:rPr>
              <a:t> Company manufactures and sells a single product, has provided the following data concerning its most recent month of operations:</a:t>
            </a:r>
            <a:endParaRPr lang="en-US" sz="3300" b="0" dirty="0">
              <a:effectLst/>
            </a:endParaRPr>
          </a:p>
          <a:p>
            <a:pPr marL="457200" lvl="1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3300" b="0" i="0" u="none" strike="noStrike" dirty="0">
              <a:effectLst/>
              <a:latin typeface="Times New Roman" panose="02020603050405020304" pitchFamily="18" charset="0"/>
            </a:endParaRPr>
          </a:p>
          <a:p>
            <a:pPr marL="457200" lvl="1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300" b="0" i="0" u="none" strike="noStrike" dirty="0">
                <a:effectLst/>
                <a:latin typeface="Times New Roman" panose="02020603050405020304" pitchFamily="18" charset="0"/>
              </a:rPr>
              <a:t> Sales (6,300 units) $415,800</a:t>
            </a:r>
            <a:endParaRPr lang="en-US" sz="3300" b="0" dirty="0">
              <a:effectLst/>
            </a:endParaRPr>
          </a:p>
          <a:p>
            <a:pPr marL="457200" lvl="1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300" b="0" i="0" u="none" strike="noStrike" dirty="0">
                <a:effectLst/>
                <a:latin typeface="Times New Roman" panose="02020603050405020304" pitchFamily="18" charset="0"/>
              </a:rPr>
              <a:t>Variable expenses 289,800</a:t>
            </a:r>
            <a:endParaRPr lang="en-US" sz="3300" b="0" dirty="0">
              <a:effectLst/>
            </a:endParaRPr>
          </a:p>
          <a:p>
            <a:pPr marL="457200" lvl="1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300" b="0" i="0" u="none" strike="noStrike" dirty="0">
                <a:effectLst/>
                <a:latin typeface="Times New Roman" panose="02020603050405020304" pitchFamily="18" charset="0"/>
              </a:rPr>
              <a:t>Contribution margin 126,000</a:t>
            </a:r>
            <a:endParaRPr lang="en-US" sz="3300" b="0" dirty="0">
              <a:effectLst/>
            </a:endParaRPr>
          </a:p>
          <a:p>
            <a:pPr marL="457200" lvl="1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300" b="0" i="0" u="none" strike="noStrike" dirty="0">
                <a:effectLst/>
                <a:latin typeface="Times New Roman" panose="02020603050405020304" pitchFamily="18" charset="0"/>
              </a:rPr>
              <a:t>Fixed expenses 98,500</a:t>
            </a:r>
            <a:endParaRPr lang="en-US" sz="3300" b="0" dirty="0">
              <a:effectLst/>
            </a:endParaRPr>
          </a:p>
          <a:p>
            <a:pPr marL="457200" lvl="1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300" b="0" i="0" u="none" strike="noStrike" dirty="0">
                <a:effectLst/>
                <a:latin typeface="Times New Roman" panose="02020603050405020304" pitchFamily="18" charset="0"/>
              </a:rPr>
              <a:t>Net operating income $27,500</a:t>
            </a:r>
            <a:endParaRPr lang="en-US" sz="33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1000"/>
              </a:spcAft>
              <a:buNone/>
            </a:pPr>
            <a:endParaRPr lang="en-US" sz="3300" dirty="0">
              <a:latin typeface="Times New Roman" panose="02020603050405020304" pitchFamily="18" charset="0"/>
            </a:endParaRPr>
          </a:p>
          <a:p>
            <a:pPr marL="0" indent="0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300" b="0" i="0" u="none" strike="noStrike" dirty="0">
                <a:effectLst/>
                <a:latin typeface="Times New Roman" panose="02020603050405020304" pitchFamily="18" charset="0"/>
              </a:rPr>
              <a:t>If the company sells 6,100 units, what is the net operating income?  </a:t>
            </a:r>
            <a:endParaRPr lang="en-US" sz="33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300" b="0" i="0" u="none" strike="noStrike" dirty="0">
                <a:effectLst/>
                <a:latin typeface="Times New Roman" panose="02020603050405020304" pitchFamily="18" charset="0"/>
              </a:rPr>
              <a:t>A)   $27,500 </a:t>
            </a:r>
            <a:endParaRPr lang="en-US" sz="33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300" b="0" i="0" u="none" strike="noStrike" dirty="0">
                <a:effectLst/>
                <a:latin typeface="Times New Roman" panose="02020603050405020304" pitchFamily="18" charset="0"/>
              </a:rPr>
              <a:t>B)   $23,500</a:t>
            </a:r>
            <a:endParaRPr lang="en-US" sz="33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300" b="0" i="0" u="none" strike="noStrike" dirty="0">
                <a:effectLst/>
                <a:latin typeface="Times New Roman" panose="02020603050405020304" pitchFamily="18" charset="0"/>
              </a:rPr>
              <a:t>C)   $122,000</a:t>
            </a:r>
            <a:endParaRPr lang="en-US" sz="33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300" b="0" i="0" u="none" strike="noStrike" dirty="0">
                <a:effectLst/>
                <a:latin typeface="Times New Roman" panose="02020603050405020304" pitchFamily="18" charset="0"/>
              </a:rPr>
              <a:t>D)   $17,400</a:t>
            </a:r>
          </a:p>
          <a:p>
            <a:pPr marL="0" indent="0" rtl="0">
              <a:spcBef>
                <a:spcPts val="0"/>
              </a:spcBef>
              <a:spcAft>
                <a:spcPts val="1000"/>
              </a:spcAft>
              <a:buNone/>
            </a:pPr>
            <a:endParaRPr lang="en-US" sz="27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1000"/>
              </a:spcAft>
            </a:pPr>
            <a:r>
              <a:rPr lang="en-US" sz="2400" b="0" i="0" u="none" strike="noStrike" dirty="0">
                <a:effectLst/>
                <a:latin typeface="Times New Roman" panose="02020603050405020304" pitchFamily="18" charset="0"/>
              </a:rPr>
              <a:t>Selling price per unit = Sales ÷ Quantity sold = $415,800 ÷ 6,300 units = $66 per unit</a:t>
            </a:r>
            <a:endParaRPr lang="en-US" sz="2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1000"/>
              </a:spcAft>
            </a:pPr>
            <a:r>
              <a:rPr lang="en-US" sz="2400" b="0" i="0" u="none" strike="noStrike" dirty="0">
                <a:effectLst/>
                <a:latin typeface="Times New Roman" panose="02020603050405020304" pitchFamily="18" charset="0"/>
              </a:rPr>
              <a:t>Variable expenses per unit = Variable expenses ÷ Quantity sold = $289,800 ÷ 6,300 units = $46 per unit</a:t>
            </a:r>
            <a:endParaRPr lang="en-US" sz="2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1000"/>
              </a:spcAft>
            </a:pPr>
            <a:r>
              <a:rPr lang="en-US" sz="2400" b="0" i="0" u="none" strike="noStrike" dirty="0">
                <a:effectLst/>
                <a:latin typeface="Times New Roman" panose="02020603050405020304" pitchFamily="18" charset="0"/>
              </a:rPr>
              <a:t>Unit contribution margin = Selling price per unit − Variable expenses per unit</a:t>
            </a:r>
            <a:endParaRPr lang="en-US" sz="2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1000"/>
              </a:spcAft>
            </a:pPr>
            <a:r>
              <a:rPr lang="en-US" sz="2400" b="0" i="0" u="none" strike="noStrike" dirty="0">
                <a:effectLst/>
                <a:latin typeface="Times New Roman" panose="02020603050405020304" pitchFamily="18" charset="0"/>
              </a:rPr>
              <a:t>= $66 per unit − $46 per unit = $20 per unit</a:t>
            </a:r>
            <a:endParaRPr lang="en-US" sz="2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1000"/>
              </a:spcAft>
            </a:pPr>
            <a:r>
              <a:rPr lang="en-US" sz="2400" b="0" i="0" u="none" strike="noStrike" dirty="0">
                <a:effectLst/>
                <a:latin typeface="Times New Roman" panose="02020603050405020304" pitchFamily="18" charset="0"/>
              </a:rPr>
              <a:t>Profit = (Unit contribution margin × Q) − Fixed expenses</a:t>
            </a:r>
            <a:endParaRPr lang="en-US" sz="2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1000"/>
              </a:spcAft>
            </a:pPr>
            <a:r>
              <a:rPr lang="en-US" sz="2400" b="0" i="0" u="none" strike="noStrike" dirty="0">
                <a:effectLst/>
                <a:latin typeface="Times New Roman" panose="02020603050405020304" pitchFamily="18" charset="0"/>
              </a:rPr>
              <a:t>= ($20 per unit × 6,100 units) − $98,500= $122,000 − $98,500 =$23,500</a:t>
            </a:r>
            <a:endParaRPr lang="en-US" sz="2400" b="0" dirty="0">
              <a:effectLst/>
            </a:endParaRP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41D86188-2C0B-41F7-AB08-AF5BA7CAF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7EACC423-6C7A-46DD-AEF0-7BDCE14BD682}"/>
              </a:ext>
            </a:extLst>
          </p:cNvPr>
          <p:cNvSpPr/>
          <p:nvPr/>
        </p:nvSpPr>
        <p:spPr>
          <a:xfrm>
            <a:off x="2403764" y="6273800"/>
            <a:ext cx="2701637" cy="584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6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3977</TotalTime>
  <Words>400</Words>
  <Application>Microsoft Office PowerPoint</Application>
  <PresentationFormat>Widescreen</PresentationFormat>
  <Paragraphs>50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Times New Roman</vt:lpstr>
      <vt:lpstr>Office Theme</vt:lpstr>
      <vt:lpstr>                 Contribution Margin Ratio</vt:lpstr>
      <vt:lpstr>How Can we use contribution ratio?</vt:lpstr>
      <vt:lpstr>Contribution Margin Ratio using Equation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Charbel E. Khoury</cp:lastModifiedBy>
  <cp:revision>3</cp:revision>
  <dcterms:created xsi:type="dcterms:W3CDTF">2022-03-06T14:58:30Z</dcterms:created>
  <dcterms:modified xsi:type="dcterms:W3CDTF">2022-04-22T11:45:21Z</dcterms:modified>
</cp:coreProperties>
</file>