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27D105F-E8C5-4ABD-8EDD-94918AAA428C}" v="523" dt="2022-03-26T21:29:22.9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8" autoAdjust="0"/>
    <p:restoredTop sz="94660"/>
  </p:normalViewPr>
  <p:slideViewPr>
    <p:cSldViewPr snapToGrid="0">
      <p:cViewPr varScale="1">
        <p:scale>
          <a:sx n="47" d="100"/>
          <a:sy n="47" d="100"/>
        </p:scale>
        <p:origin x="54" y="9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F0A45-5E08-4C51-8931-36ED6CDF11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8DB293-4094-4C86-BB1B-0D95913D17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A72C52-6F83-419B-BDB4-95C4A79B1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E2865-41C3-45B0-97EC-3E0386CF32F1}" type="datetimeFigureOut">
              <a:rPr lang="en-US" smtClean="0"/>
              <a:t>4/22/2022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7B7621-4B6E-45EF-9305-96988AA6B3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241CB2-406B-42C1-8639-E2B6637CC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26994-F113-4D23-ABFE-AC0A8ACE3E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48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266AF-ACB8-4259-A3BA-959E460A1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66B285-58C8-4073-92D5-ECCB22A17E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938745-B261-4072-A7DE-20F2B3F54C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E2865-41C3-45B0-97EC-3E0386CF32F1}" type="datetimeFigureOut">
              <a:rPr lang="en-US" smtClean="0"/>
              <a:t>4/22/2022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DD4125-989A-4657-80A4-DD7B7475F2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8C6AAB-2CDF-40F7-AC11-513D90B75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26994-F113-4D23-ABFE-AC0A8ACE3E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100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A0CA7-21E8-4BB1-A9D8-9A8E4F5DE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E36851-6165-4594-8F9F-88C8875902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E66393-FDB5-4C58-AB08-57727F9652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E2865-41C3-45B0-97EC-3E0386CF32F1}" type="datetimeFigureOut">
              <a:rPr lang="en-US" smtClean="0"/>
              <a:t>4/22/2022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A09BEE-BD8C-402B-B8FA-5BBDF208F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F4CA5C-EC77-4C4D-9332-CDBA0AFE64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26994-F113-4D23-ABFE-AC0A8ACE3E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2075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234442-499A-48A4-90E9-936A68E2D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1B0042-1312-426B-AF50-8C4A926701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06037F-2774-410C-BA9C-928956525C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88DD97-2D94-4AB4-A2D1-F5EEA2893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E2865-41C3-45B0-97EC-3E0386CF32F1}" type="datetimeFigureOut">
              <a:rPr lang="en-US" smtClean="0"/>
              <a:t>4/22/2022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2DEBCC-656E-4D98-A2ED-E0BF90699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C185D3-2F30-49CC-8E7C-8A773E1F2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26994-F113-4D23-ABFE-AC0A8ACE3E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3267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41D27-FE60-4127-A06C-54DC6AAAD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81B7C8-8862-4AED-9382-23A11889DD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891511-BCC9-41C3-9EF1-0374814054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9313E4-B254-40BE-A0EE-54674B69F3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5EF0B9D-7B24-42B4-8403-C082BBB4E6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B53B154-6586-4B0C-94FD-5BEA2D4F9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E2865-41C3-45B0-97EC-3E0386CF32F1}" type="datetimeFigureOut">
              <a:rPr lang="en-US" smtClean="0"/>
              <a:t>4/22/2022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A4A2A74-D103-4403-A4E1-23DFACADC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205D80D-F30F-4BF7-855F-A52B6BD21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26994-F113-4D23-ABFE-AC0A8ACE3E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233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83E30-BA32-46ED-87FA-8FD4665463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EC4A7F-7334-4690-A171-BB23480E3B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E2865-41C3-45B0-97EC-3E0386CF32F1}" type="datetimeFigureOut">
              <a:rPr lang="en-US" smtClean="0"/>
              <a:t>4/22/2022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0343E0-5720-4433-BECC-91AD0520E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A2FE2A-EAD1-4DE4-B501-2602F633E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26994-F113-4D23-ABFE-AC0A8ACE3E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89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4A9C8B8-8189-477A-AF12-0439A26C5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E2865-41C3-45B0-97EC-3E0386CF32F1}" type="datetimeFigureOut">
              <a:rPr lang="en-US" smtClean="0"/>
              <a:t>4/22/2022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C53B07-D60E-42F0-B2B8-A0AFE5A93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D45AF8-980B-47AE-A018-F5EB6D830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26994-F113-4D23-ABFE-AC0A8ACE3E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0335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019F1F-64CB-4794-B192-30B5AAF78A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4C65B9-50F1-4675-8814-C985A1732E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AAD320-4607-4D45-B4CD-D39C77D074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9BB34E-3612-40E0-9B20-73A62146B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E2865-41C3-45B0-97EC-3E0386CF32F1}" type="datetimeFigureOut">
              <a:rPr lang="en-US" smtClean="0"/>
              <a:t>4/22/2022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60403C-76D4-46E5-8AE5-06774484E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02CBBB-6751-4C62-86D4-5B9478D8D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26994-F113-4D23-ABFE-AC0A8ACE3E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124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EECDA-C937-4483-8E77-1CCB99A071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DFEA067-F4D2-491D-9046-58AFCDE594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1D6DB8-9178-4C33-B5D5-DDEC88E3C3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1FB82C-A331-4A30-9D4B-C1C8E2876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E2865-41C3-45B0-97EC-3E0386CF32F1}" type="datetimeFigureOut">
              <a:rPr lang="en-US" smtClean="0"/>
              <a:t>4/22/2022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FC74A6-B903-4DB2-895F-AAD789613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1F46B0-F980-42E1-BB24-F0A88801E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26994-F113-4D23-ABFE-AC0A8ACE3E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892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3CC552-186D-4275-A976-E121179AF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98E160-AB7D-4942-B385-94EA140B6F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118EF0-6988-4CBA-A385-EA8C7C31F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E2865-41C3-45B0-97EC-3E0386CF32F1}" type="datetimeFigureOut">
              <a:rPr lang="en-US" smtClean="0"/>
              <a:t>4/22/2022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B010F-582C-4B7B-9C89-E51805981C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89820C-B690-4A39-BAA0-41C95B818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26994-F113-4D23-ABFE-AC0A8ACE3E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158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0EA76FB-152B-4D0B-A7BC-443943ACEB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FBF9687-6F07-4D91-B98A-24636107A9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2E144-C680-4127-9516-835264A56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E2865-41C3-45B0-97EC-3E0386CF32F1}" type="datetimeFigureOut">
              <a:rPr lang="en-US" smtClean="0"/>
              <a:t>4/22/2022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9E6678-2FF3-461A-B2D2-1FDC8427F5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FA6D8F-2DFE-482B-AB15-B821AEEAAA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26994-F113-4D23-ABFE-AC0A8ACE3E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9320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E0952DA-6A04-425A-8C4C-B0355F94DD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A84886-E270-438C-ADB3-AF8E8BADB7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CF1984-C99E-4835-AF4C-88FE3C1216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9E2865-41C3-45B0-97EC-3E0386CF32F1}" type="datetimeFigureOut">
              <a:rPr lang="en-US" smtClean="0"/>
              <a:t>4/22/2022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DB196B-488A-422F-9F51-6001EA2004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D2F08B-78AB-4C18-AA06-4ECA770148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026994-F113-4D23-ABFE-AC0A8ACE3E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760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gadgetsin.com/archos-arnova-9-g2-android-tablet.htm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7D607-4077-4206-8E37-0F60AB8E5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Introduction to Cost-Volume -Profit Analysis (CPV)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11C8C0-608C-47A1-9468-5F4B884C4D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 is Cost-Volume-profit Analysis?  Tool!</a:t>
            </a:r>
          </a:p>
          <a:p>
            <a:r>
              <a:rPr lang="en-US" dirty="0"/>
              <a:t>Cost?</a:t>
            </a:r>
          </a:p>
          <a:p>
            <a:pPr lvl="1"/>
            <a:r>
              <a:rPr lang="en-US" dirty="0"/>
              <a:t>Variable cost (VC) and Fixed Cost (FC)</a:t>
            </a:r>
          </a:p>
          <a:p>
            <a:r>
              <a:rPr lang="en-US" dirty="0"/>
              <a:t>Volume?</a:t>
            </a:r>
          </a:p>
          <a:p>
            <a:pPr lvl="1"/>
            <a:r>
              <a:rPr lang="en-US" dirty="0"/>
              <a:t>Quantity (Q) of units sold</a:t>
            </a:r>
          </a:p>
          <a:p>
            <a:r>
              <a:rPr lang="en-US" dirty="0"/>
              <a:t>Profit?`</a:t>
            </a:r>
          </a:p>
          <a:p>
            <a:pPr lvl="1"/>
            <a:r>
              <a:rPr lang="en-US" dirty="0"/>
              <a:t>Sales (selling price x Q) – Variable Cost (VC x Q) – fixed cost = Profit</a:t>
            </a:r>
          </a:p>
        </p:txBody>
      </p:sp>
      <p:sp>
        <p:nvSpPr>
          <p:cNvPr id="4" name="Right Brace 3">
            <a:extLst>
              <a:ext uri="{FF2B5EF4-FFF2-40B4-BE49-F238E27FC236}">
                <a16:creationId xmlns:a16="http://schemas.microsoft.com/office/drawing/2014/main" id="{C4944124-A180-452E-BEA7-76DBFCD2B974}"/>
              </a:ext>
            </a:extLst>
          </p:cNvPr>
          <p:cNvSpPr/>
          <p:nvPr/>
        </p:nvSpPr>
        <p:spPr>
          <a:xfrm rot="5400000">
            <a:off x="3993500" y="2357535"/>
            <a:ext cx="1051250" cy="5865847"/>
          </a:xfrm>
          <a:prstGeom prst="rightBrace">
            <a:avLst>
              <a:gd name="adj1" fmla="val 8333"/>
              <a:gd name="adj2" fmla="val 51409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5C9971-9028-4216-A415-089A450CA62E}"/>
              </a:ext>
            </a:extLst>
          </p:cNvPr>
          <p:cNvSpPr txBox="1"/>
          <p:nvPr/>
        </p:nvSpPr>
        <p:spPr>
          <a:xfrm>
            <a:off x="4603103" y="5389591"/>
            <a:ext cx="3912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Contribution Margin (CM)</a:t>
            </a:r>
          </a:p>
        </p:txBody>
      </p:sp>
      <p:sp>
        <p:nvSpPr>
          <p:cNvPr id="6" name="Arrow: Left 5">
            <a:extLst>
              <a:ext uri="{FF2B5EF4-FFF2-40B4-BE49-F238E27FC236}">
                <a16:creationId xmlns:a16="http://schemas.microsoft.com/office/drawing/2014/main" id="{11DF7467-3EA3-4147-BD95-27E8A3692CCF}"/>
              </a:ext>
            </a:extLst>
          </p:cNvPr>
          <p:cNvSpPr/>
          <p:nvPr/>
        </p:nvSpPr>
        <p:spPr>
          <a:xfrm rot="18854327">
            <a:off x="7109926" y="3655425"/>
            <a:ext cx="2158482" cy="27369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F46BC9C-9998-4A08-93A8-70F01D4A4978}"/>
              </a:ext>
            </a:extLst>
          </p:cNvPr>
          <p:cNvSpPr/>
          <p:nvPr/>
        </p:nvSpPr>
        <p:spPr>
          <a:xfrm>
            <a:off x="7850155" y="2093167"/>
            <a:ext cx="4018384" cy="8304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Contribution margin Income statement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EFEAEBA-959C-409D-B453-A461920B54A8}"/>
              </a:ext>
            </a:extLst>
          </p:cNvPr>
          <p:cNvSpPr txBox="1"/>
          <p:nvPr/>
        </p:nvSpPr>
        <p:spPr>
          <a:xfrm>
            <a:off x="1216091" y="5924179"/>
            <a:ext cx="6774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Profit = (CM X Q) – Fixed cost</a:t>
            </a:r>
          </a:p>
        </p:txBody>
      </p:sp>
      <p:sp>
        <p:nvSpPr>
          <p:cNvPr id="9" name="TextBox 23">
            <a:extLst>
              <a:ext uri="{FF2B5EF4-FFF2-40B4-BE49-F238E27FC236}">
                <a16:creationId xmlns:a16="http://schemas.microsoft.com/office/drawing/2014/main" id="{96287564-C57A-423F-854F-FD8996EFBB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8" y="6273800"/>
            <a:ext cx="33956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78829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 animBg="1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9BBFEB2-F440-492C-8ADA-89181A1740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46" y="360301"/>
            <a:ext cx="8278968" cy="342471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123501A-C158-4DAF-B84D-1503E0858346}"/>
              </a:ext>
            </a:extLst>
          </p:cNvPr>
          <p:cNvSpPr txBox="1"/>
          <p:nvPr/>
        </p:nvSpPr>
        <p:spPr>
          <a:xfrm>
            <a:off x="211344" y="4001849"/>
            <a:ext cx="91346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Contribution margin is needed for Adam id cover his fixed expenses.  Otherwise, no profit!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8D4F1FA-6B00-422F-8C7E-D9D4461F8483}"/>
              </a:ext>
            </a:extLst>
          </p:cNvPr>
          <p:cNvSpPr txBox="1"/>
          <p:nvPr/>
        </p:nvSpPr>
        <p:spPr>
          <a:xfrm>
            <a:off x="211344" y="4388477"/>
            <a:ext cx="91346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Contribution margin per unit = 200. This is important to understand.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014B34A-C1D8-424F-B342-F1FEEA247EA1}"/>
              </a:ext>
            </a:extLst>
          </p:cNvPr>
          <p:cNvSpPr txBox="1"/>
          <p:nvPr/>
        </p:nvSpPr>
        <p:spPr>
          <a:xfrm>
            <a:off x="211344" y="4775105"/>
            <a:ext cx="91346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Need to fill the fixed cost bucket before the CM pours into the profit bucket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60A7C07-D89B-4744-8268-49F9E2AB28AE}"/>
              </a:ext>
            </a:extLst>
          </p:cNvPr>
          <p:cNvSpPr txBox="1"/>
          <p:nvPr/>
        </p:nvSpPr>
        <p:spPr>
          <a:xfrm>
            <a:off x="211344" y="5129467"/>
            <a:ext cx="91346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How many units do you need to sell to fill the fixed cost bucket? 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77D30EF-89BD-4A4F-8D8B-01BAD3237636}"/>
              </a:ext>
            </a:extLst>
          </p:cNvPr>
          <p:cNvSpPr txBox="1"/>
          <p:nvPr/>
        </p:nvSpPr>
        <p:spPr>
          <a:xfrm>
            <a:off x="211344" y="5483829"/>
            <a:ext cx="91346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80,000/200 Cm/Unit = 400 Tablets</a:t>
            </a:r>
          </a:p>
        </p:txBody>
      </p:sp>
      <p:sp>
        <p:nvSpPr>
          <p:cNvPr id="14" name="TextBox 23">
            <a:extLst>
              <a:ext uri="{FF2B5EF4-FFF2-40B4-BE49-F238E27FC236}">
                <a16:creationId xmlns:a16="http://schemas.microsoft.com/office/drawing/2014/main" id="{45FFE970-4B6A-4776-89AE-CFA76A23A5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8" y="6273800"/>
            <a:ext cx="33956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  <p:pic>
        <p:nvPicPr>
          <p:cNvPr id="16" name="Picture 15" descr="A picture containing text, electronics, display&#10;&#10;Description automatically generated">
            <a:extLst>
              <a:ext uri="{FF2B5EF4-FFF2-40B4-BE49-F238E27FC236}">
                <a16:creationId xmlns:a16="http://schemas.microsoft.com/office/drawing/2014/main" id="{C0A49E85-3323-478D-889A-1673F369BA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9428252" y="198472"/>
            <a:ext cx="1874187" cy="1874187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30044327-4055-4DF6-91EC-C5B843DEB461}"/>
              </a:ext>
            </a:extLst>
          </p:cNvPr>
          <p:cNvSpPr/>
          <p:nvPr/>
        </p:nvSpPr>
        <p:spPr>
          <a:xfrm>
            <a:off x="284813" y="1713563"/>
            <a:ext cx="7877331" cy="359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8EEA950-4EF3-4D6C-948B-6C7F03C0716C}"/>
              </a:ext>
            </a:extLst>
          </p:cNvPr>
          <p:cNvSpPr/>
          <p:nvPr/>
        </p:nvSpPr>
        <p:spPr>
          <a:xfrm>
            <a:off x="283264" y="2134202"/>
            <a:ext cx="7877331" cy="359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FD64069-DD12-4522-A0D9-61405CCABB6C}"/>
              </a:ext>
            </a:extLst>
          </p:cNvPr>
          <p:cNvSpPr/>
          <p:nvPr/>
        </p:nvSpPr>
        <p:spPr>
          <a:xfrm>
            <a:off x="283263" y="2550960"/>
            <a:ext cx="7877331" cy="359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1C3549A-2523-4BEE-BC5F-8F753A9642EA}"/>
              </a:ext>
            </a:extLst>
          </p:cNvPr>
          <p:cNvSpPr/>
          <p:nvPr/>
        </p:nvSpPr>
        <p:spPr>
          <a:xfrm>
            <a:off x="283264" y="2931543"/>
            <a:ext cx="7877331" cy="359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A31A2B8-5031-440A-89AF-01C92A9A2A9D}"/>
              </a:ext>
            </a:extLst>
          </p:cNvPr>
          <p:cNvSpPr/>
          <p:nvPr/>
        </p:nvSpPr>
        <p:spPr>
          <a:xfrm>
            <a:off x="283263" y="3348301"/>
            <a:ext cx="7877331" cy="359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066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1" grpId="0"/>
      <p:bldP spid="12" grpId="0"/>
      <p:bldP spid="13" grpId="0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7AD1E1A-3FC9-4782-AC75-2370183063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024" y="238374"/>
            <a:ext cx="6848475" cy="30099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B46193C-F03E-4318-9E9D-ABF4AF253BC8}"/>
              </a:ext>
            </a:extLst>
          </p:cNvPr>
          <p:cNvSpPr txBox="1"/>
          <p:nvPr/>
        </p:nvSpPr>
        <p:spPr>
          <a:xfrm>
            <a:off x="225458" y="3260551"/>
            <a:ext cx="57805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Break-even:  Profit = 0</a:t>
            </a:r>
          </a:p>
          <a:p>
            <a:r>
              <a:rPr lang="en-US" sz="2200" dirty="0"/>
              <a:t>CM = Fixed Cost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2B8E7B5-409D-4DBC-B12D-BDFB36894300}"/>
              </a:ext>
            </a:extLst>
          </p:cNvPr>
          <p:cNvSpPr txBox="1"/>
          <p:nvPr/>
        </p:nvSpPr>
        <p:spPr>
          <a:xfrm>
            <a:off x="135520" y="4029992"/>
            <a:ext cx="578059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What happens if we sell one tablet about 400?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135EAB2-F515-43C5-9128-C6315EF43C98}"/>
              </a:ext>
            </a:extLst>
          </p:cNvPr>
          <p:cNvSpPr txBox="1"/>
          <p:nvPr/>
        </p:nvSpPr>
        <p:spPr>
          <a:xfrm>
            <a:off x="135519" y="4460879"/>
            <a:ext cx="57805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For each additional tablet, we make a profit of $200.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BCC8DEA-66B0-4409-9EA6-BE3AE5ED97E9}"/>
              </a:ext>
            </a:extLst>
          </p:cNvPr>
          <p:cNvSpPr txBox="1"/>
          <p:nvPr/>
        </p:nvSpPr>
        <p:spPr>
          <a:xfrm>
            <a:off x="135520" y="5116057"/>
            <a:ext cx="578059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What is my profit if Adam sells 440 tablets?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CD857AE-EEC5-4D01-BC94-ECBF3467DC8A}"/>
              </a:ext>
            </a:extLst>
          </p:cNvPr>
          <p:cNvSpPr txBox="1"/>
          <p:nvPr/>
        </p:nvSpPr>
        <p:spPr>
          <a:xfrm>
            <a:off x="225458" y="5610475"/>
            <a:ext cx="57805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40 X 200 = 8,000.  No need for contribution income statement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184759F-4498-4B2C-A295-A62BAB191257}"/>
              </a:ext>
            </a:extLst>
          </p:cNvPr>
          <p:cNvSpPr txBox="1"/>
          <p:nvPr/>
        </p:nvSpPr>
        <p:spPr>
          <a:xfrm>
            <a:off x="6652835" y="4114706"/>
            <a:ext cx="677402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Profit = (CM X Q) – Fixed cost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74006FD-5139-4E61-9F3F-C08173ED392D}"/>
              </a:ext>
            </a:extLst>
          </p:cNvPr>
          <p:cNvSpPr txBox="1"/>
          <p:nvPr/>
        </p:nvSpPr>
        <p:spPr>
          <a:xfrm>
            <a:off x="6525419" y="4842793"/>
            <a:ext cx="677402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Profit = (440 X 200) – 80,000 = 8,000.</a:t>
            </a:r>
          </a:p>
        </p:txBody>
      </p:sp>
      <p:sp>
        <p:nvSpPr>
          <p:cNvPr id="15" name="TextBox 23">
            <a:extLst>
              <a:ext uri="{FF2B5EF4-FFF2-40B4-BE49-F238E27FC236}">
                <a16:creationId xmlns:a16="http://schemas.microsoft.com/office/drawing/2014/main" id="{4A30743F-0F30-4EDE-8B00-32878971BB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8" y="6273800"/>
            <a:ext cx="33956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2844315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1" grpId="0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425CF-0E9C-432F-9D78-181975762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Assumptions (SIMPLIFYING)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AAA76B-03E8-44B6-A2ED-0A6477F23D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500" dirty="0"/>
              <a:t>Selling price does not change with volume</a:t>
            </a:r>
          </a:p>
          <a:p>
            <a:r>
              <a:rPr lang="en-US" sz="4500" dirty="0"/>
              <a:t>Costs are strictly variable and fixed. </a:t>
            </a:r>
          </a:p>
          <a:p>
            <a:r>
              <a:rPr lang="en-US" sz="4500" dirty="0"/>
              <a:t>In multi-product companies the sales mix is constant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619FAB8E-D38B-4A4D-A751-71300B6B89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8" y="6273800"/>
            <a:ext cx="33956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2442435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3975</TotalTime>
  <Words>288</Words>
  <Application>Microsoft Office PowerPoint</Application>
  <PresentationFormat>Widescreen</PresentationFormat>
  <Paragraphs>36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Comic Sans MS</vt:lpstr>
      <vt:lpstr>Office Theme</vt:lpstr>
      <vt:lpstr>Introduction to Cost-Volume -Profit Analysis (CPV)</vt:lpstr>
      <vt:lpstr>PowerPoint Presentation</vt:lpstr>
      <vt:lpstr>PowerPoint Presentation</vt:lpstr>
      <vt:lpstr>Assumptions (SIMPLIFYING)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mansour farhat</dc:creator>
  <cp:lastModifiedBy>Charbel E. Khoury</cp:lastModifiedBy>
  <cp:revision>2</cp:revision>
  <dcterms:created xsi:type="dcterms:W3CDTF">2022-03-06T14:58:30Z</dcterms:created>
  <dcterms:modified xsi:type="dcterms:W3CDTF">2022-04-22T11:44:02Z</dcterms:modified>
</cp:coreProperties>
</file>