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  <p:embeddedFont>
      <p:font typeface="Calibri Light" panose="020F0302020204030204" pitchFamily="34" charset="0"/>
      <p:regular r:id="rId8"/>
      <p: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90" d="100"/>
          <a:sy n="90" d="100"/>
        </p:scale>
        <p:origin x="87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viewProps" Target="viewProps.xml"/><Relationship Id="rId5" Type="http://schemas.openxmlformats.org/officeDocument/2006/relationships/font" Target="fonts/font2.fntdata"/><Relationship Id="rId10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648ED-9CDF-A76F-524B-9A0745E720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86608E-8C84-48D7-1EEC-15A6598E1F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7F83A9-FD40-B134-3413-48E720A97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6AE3-5BE8-4351-8D5C-B52FC333F30B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1A64D-037B-9FCA-3A03-8D1A9005E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99BE2-D9BB-B690-70FA-C45FD1ECD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3A407-7D20-45B6-A58B-68389ED8E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8468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C0FFDE-00A8-4191-78B4-42F4D71BB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525AF-604C-D567-F39E-4E4FD6E8C2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962A-8E74-ABEE-DA82-467307D434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6AE3-5BE8-4351-8D5C-B52FC333F30B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31906D-D158-77A6-E6ED-D411BE2C4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A3886E-EDC0-4D9E-6A01-12E4D6BF1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3A407-7D20-45B6-A58B-68389ED8E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5198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86B8E8-F642-F956-BADC-CD42F54BB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45728B-624A-2B0E-C595-90A3DC14F8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69D127-4E6E-D93A-E8DF-97D396B2FF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6AE3-5BE8-4351-8D5C-B52FC333F30B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9C7262-550D-6F89-7E32-E1A0F5153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EFE2C0-E3FD-82CE-41E7-85356744A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3A407-7D20-45B6-A58B-68389ED8E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3771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BAB15-1D7C-3E93-F2FC-778AF90CF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7DE01-4D7C-64E3-9B11-F62132D9C3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8DA7C9-6D42-B4C4-E045-1835BDB9E8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5E533-DAEC-FCD3-8BDA-73B8B7625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6AE3-5BE8-4351-8D5C-B52FC333F30B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FEF5A1-37E3-9385-FDE8-764F554A6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E4CB0A-3484-CE61-9D00-D06A1BDB07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3A407-7D20-45B6-A58B-68389ED8E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4810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82023-B724-CC94-E578-6F0052A9B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E9A1AD-8A8E-B80C-39C0-67A724E9C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83513-E657-E7FA-EDC2-03984E8E8F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D64A10-B1E9-D7AA-B9EA-BE43C5136A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76BFC2-7D7B-65CC-9A54-5D94A86A84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D7A4D9-24C6-943A-68F4-1D54C466C5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6AE3-5BE8-4351-8D5C-B52FC333F30B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0E9CF7-28F7-FA0A-7FA6-DA6DEF9CB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7C4577-5DD5-DB03-85D0-14A869B1D8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3A407-7D20-45B6-A58B-68389ED8E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458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72E12-F870-D795-2033-13FF032DC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C5121CE-DB72-9D51-9EB4-9C47AF466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6AE3-5BE8-4351-8D5C-B52FC333F30B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8A5423-CB48-A309-F740-79F70825C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AA094EC-73CB-3ADD-D13C-ED96B9A9A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3A407-7D20-45B6-A58B-68389ED8E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929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6B7B979-BD6F-4445-1A42-CDF1C05E6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6AE3-5BE8-4351-8D5C-B52FC333F30B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9C0F8F5-5FD4-AA31-D19F-030A0E9F5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8C63B4F-2908-C43E-A417-E36DD3717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3A407-7D20-45B6-A58B-68389ED8E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955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F4CD6-AAE9-2F23-0B7D-828D7193A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DEBE11-F81A-7374-8DD7-784456353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2794C8-02D6-13C5-DC6F-FAC27B8FF4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704D00-CE6E-DFDE-0752-35CC351B2C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6AE3-5BE8-4351-8D5C-B52FC333F30B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E736A5-12B7-6A20-C527-C699502FB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8FB680-29B0-B792-76E5-B3BDE7CA3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3A407-7D20-45B6-A58B-68389ED8E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9553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910ED-6998-26B8-F55D-12111F3E23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FDD694-A002-861B-02E3-99084D57F2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2D9BA-8FEA-C7BD-3FBA-C04FAA109E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854A0CA-EC9C-0878-557B-20094D1198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6AE3-5BE8-4351-8D5C-B52FC333F30B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1CC9EA-886B-EF64-C3B9-C7FA7F74D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7EB7598-0DE2-9873-D7D7-FC4DD4B52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3A407-7D20-45B6-A58B-68389ED8E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335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FC15E0-E4E2-7E03-1C06-25D6BD7DC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91D9E2C-C524-51D5-8664-947E00BEA0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CE02A7-0FAB-2D9E-EA6B-BB012257F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6AE3-5BE8-4351-8D5C-B52FC333F30B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60CE41-0969-78DE-DD09-A585AF9A3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7EDDD-FDD9-B1EA-99DB-1757F647C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3A407-7D20-45B6-A58B-68389ED8E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558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9AA853A-FA9F-BF79-8D82-424E974DAA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113B3A-2AF2-D961-AD45-BA36C7850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0220BF-8AAE-5393-2BCD-F46074DFA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F6AE3-5BE8-4351-8D5C-B52FC333F30B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97B9D-A891-4C6C-A357-4C2704E4D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4485D1-0697-0B2A-A88D-C9722E5FC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3A407-7D20-45B6-A58B-68389ED8E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1782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599E4D-B387-DB53-118E-381A34D20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2C7FB-2BB0-0A60-6F50-3D42A26764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9FF05A-71DA-86BD-EDAA-A161664BA54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8F6AE3-5BE8-4351-8D5C-B52FC333F30B}" type="datetimeFigureOut">
              <a:rPr lang="en-US" smtClean="0"/>
              <a:t>11/2/2022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0CB2EA-C4DE-36A9-1A16-65FC76A703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AFB81A-C22D-A391-378B-75824A6DEC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3A407-7D20-45B6-A58B-68389ED8EA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743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9CEE1-1C4E-1214-AA84-859CEFBB48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99148F6-7383-CB8A-8212-FE17C1C5DD2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6776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B64A3-67D6-01A9-3C57-135DB2CC04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5301" y="0"/>
            <a:ext cx="11451265" cy="6176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On January 1, year 4, Adam Inc decided to sell an operating segment classified as discontinued operation.  The sale took place in year 4.  The sale resulted in a gain of 500,000.  The operating segment reported a loss in year 4 of $125,000 and a loss of $100,000 in year 3.  The ongoing tax rate for both periods is 21%.  How should this information be reported in a comparative income statement for year 4 and year 3 under discontinued operation: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lphaLcParenR"/>
            </a:pPr>
            <a:r>
              <a:rPr lang="en-US" dirty="0"/>
              <a:t>296,250             (79,000)</a:t>
            </a:r>
          </a:p>
          <a:p>
            <a:pPr marL="514350" indent="-514350">
              <a:buAutoNum type="alphaLcParenR"/>
            </a:pPr>
            <a:r>
              <a:rPr lang="en-US" dirty="0"/>
              <a:t>296,250		0</a:t>
            </a:r>
          </a:p>
          <a:p>
            <a:pPr marL="514350" indent="-514350">
              <a:buAutoNum type="alphaLcParenR"/>
            </a:pPr>
            <a:r>
              <a:rPr lang="en-US" dirty="0"/>
              <a:t>(125,000)	(79,000)	</a:t>
            </a:r>
          </a:p>
          <a:p>
            <a:pPr marL="514350" indent="-514350">
              <a:buAutoNum type="alphaLcParenR"/>
            </a:pPr>
            <a:r>
              <a:rPr lang="en-US" dirty="0"/>
              <a:t>500,000		0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15B447-75E1-5A3D-E874-C5E196ABBD12}"/>
              </a:ext>
            </a:extLst>
          </p:cNvPr>
          <p:cNvSpPr txBox="1"/>
          <p:nvPr/>
        </p:nvSpPr>
        <p:spPr>
          <a:xfrm>
            <a:off x="916527" y="2826871"/>
            <a:ext cx="1491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Year 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D7883D9-1710-E054-EE41-E5717674C4D0}"/>
              </a:ext>
            </a:extLst>
          </p:cNvPr>
          <p:cNvSpPr txBox="1"/>
          <p:nvPr/>
        </p:nvSpPr>
        <p:spPr>
          <a:xfrm>
            <a:off x="3014685" y="2838339"/>
            <a:ext cx="1491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Year 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51E420F-54C6-EE4F-E4BA-2BAF23236C47}"/>
              </a:ext>
            </a:extLst>
          </p:cNvPr>
          <p:cNvSpPr txBox="1"/>
          <p:nvPr/>
        </p:nvSpPr>
        <p:spPr>
          <a:xfrm>
            <a:off x="4476308" y="6211669"/>
            <a:ext cx="3848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CPA Candidate or Student?</a:t>
            </a:r>
          </a:p>
          <a:p>
            <a:pPr algn="ctr"/>
            <a:r>
              <a:rPr lang="en-US" dirty="0">
                <a:solidFill>
                  <a:srgbClr val="FF0000"/>
                </a:solidFill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1831498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124</Words>
  <Application>Microsoft Office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Calibri</vt:lpstr>
      <vt:lpstr>Calibri Light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mansour farhat</dc:creator>
  <cp:lastModifiedBy>mansour farhat</cp:lastModifiedBy>
  <cp:revision>2</cp:revision>
  <dcterms:created xsi:type="dcterms:W3CDTF">2022-11-02T13:09:41Z</dcterms:created>
  <dcterms:modified xsi:type="dcterms:W3CDTF">2022-11-02T13:10:49Z</dcterms:modified>
</cp:coreProperties>
</file>