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7" r:id="rId8"/>
    <p:sldId id="263" r:id="rId9"/>
    <p:sldId id="264" r:id="rId10"/>
    <p:sldId id="265" r:id="rId11"/>
    <p:sldId id="268" r:id="rId12"/>
    <p:sldId id="269" r:id="rId13"/>
    <p:sldId id="270" r:id="rId14"/>
    <p:sldId id="27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818813-564F-4195-9EB1-5640EAADDFEC}" v="8" dt="2023-04-10T18:10:54.5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62" d="100"/>
          <a:sy n="62" d="100"/>
        </p:scale>
        <p:origin x="57" y="73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4F818813-564F-4195-9EB1-5640EAADDFEC}"/>
    <pc:docChg chg="modSld">
      <pc:chgData name="mansour farhat" userId="bed7c5799dc45719" providerId="LiveId" clId="{4F818813-564F-4195-9EB1-5640EAADDFEC}" dt="2023-04-10T18:10:54.579" v="7" actId="20577"/>
      <pc:docMkLst>
        <pc:docMk/>
      </pc:docMkLst>
      <pc:sldChg chg="modSp">
        <pc:chgData name="mansour farhat" userId="bed7c5799dc45719" providerId="LiveId" clId="{4F818813-564F-4195-9EB1-5640EAADDFEC}" dt="2023-04-10T18:10:54.579" v="7" actId="20577"/>
        <pc:sldMkLst>
          <pc:docMk/>
          <pc:sldMk cId="1764093317" sldId="260"/>
        </pc:sldMkLst>
        <pc:spChg chg="mod">
          <ac:chgData name="mansour farhat" userId="bed7c5799dc45719" providerId="LiveId" clId="{4F818813-564F-4195-9EB1-5640EAADDFEC}" dt="2023-04-10T18:10:54.579" v="7" actId="20577"/>
          <ac:spMkLst>
            <pc:docMk/>
            <pc:sldMk cId="1764093317" sldId="260"/>
            <ac:spMk id="3" creationId="{F82C5A78-BAA4-0ACF-E950-056D85B8387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A1DA5-E26E-A798-F9F3-8B6DF5C6FA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71FD68-3206-1353-8397-19BD9DC181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1451A6-9035-2ADF-9B73-065551A8C496}"/>
              </a:ext>
            </a:extLst>
          </p:cNvPr>
          <p:cNvSpPr>
            <a:spLocks noGrp="1"/>
          </p:cNvSpPr>
          <p:nvPr>
            <p:ph type="dt" sz="half" idx="10"/>
          </p:nvPr>
        </p:nvSpPr>
        <p:spPr/>
        <p:txBody>
          <a:bodyPr/>
          <a:lstStyle/>
          <a:p>
            <a:fld id="{1BE69E67-3CAB-4683-8692-D6E87A3AF603}" type="datetimeFigureOut">
              <a:rPr lang="en-US" smtClean="0"/>
              <a:t>4/9/2023</a:t>
            </a:fld>
            <a:endParaRPr lang="en-US"/>
          </a:p>
        </p:txBody>
      </p:sp>
      <p:sp>
        <p:nvSpPr>
          <p:cNvPr id="5" name="Footer Placeholder 4">
            <a:extLst>
              <a:ext uri="{FF2B5EF4-FFF2-40B4-BE49-F238E27FC236}">
                <a16:creationId xmlns:a16="http://schemas.microsoft.com/office/drawing/2014/main" id="{34347019-7A7C-4B97-6657-B679F9BE13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041F33-8998-152B-634D-6927EFCAB74F}"/>
              </a:ext>
            </a:extLst>
          </p:cNvPr>
          <p:cNvSpPr>
            <a:spLocks noGrp="1"/>
          </p:cNvSpPr>
          <p:nvPr>
            <p:ph type="sldNum" sz="quarter" idx="12"/>
          </p:nvPr>
        </p:nvSpPr>
        <p:spPr/>
        <p:txBody>
          <a:bodyPr/>
          <a:lstStyle/>
          <a:p>
            <a:fld id="{01A8F9EB-1733-44CD-B599-6DE66ADE8FE8}" type="slidenum">
              <a:rPr lang="en-US" smtClean="0"/>
              <a:t>‹#›</a:t>
            </a:fld>
            <a:endParaRPr lang="en-US"/>
          </a:p>
        </p:txBody>
      </p:sp>
    </p:spTree>
    <p:extLst>
      <p:ext uri="{BB962C8B-B14F-4D97-AF65-F5344CB8AC3E}">
        <p14:creationId xmlns:p14="http://schemas.microsoft.com/office/powerpoint/2010/main" val="2262578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BB7B8-09F9-691B-A86D-EAE6AE944E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923AFC-C597-B41F-B9B4-9720BDCA34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553644-5A01-63EB-F4DE-D3FB5A7045F6}"/>
              </a:ext>
            </a:extLst>
          </p:cNvPr>
          <p:cNvSpPr>
            <a:spLocks noGrp="1"/>
          </p:cNvSpPr>
          <p:nvPr>
            <p:ph type="dt" sz="half" idx="10"/>
          </p:nvPr>
        </p:nvSpPr>
        <p:spPr/>
        <p:txBody>
          <a:bodyPr/>
          <a:lstStyle/>
          <a:p>
            <a:fld id="{1BE69E67-3CAB-4683-8692-D6E87A3AF603}" type="datetimeFigureOut">
              <a:rPr lang="en-US" smtClean="0"/>
              <a:t>4/9/2023</a:t>
            </a:fld>
            <a:endParaRPr lang="en-US"/>
          </a:p>
        </p:txBody>
      </p:sp>
      <p:sp>
        <p:nvSpPr>
          <p:cNvPr id="5" name="Footer Placeholder 4">
            <a:extLst>
              <a:ext uri="{FF2B5EF4-FFF2-40B4-BE49-F238E27FC236}">
                <a16:creationId xmlns:a16="http://schemas.microsoft.com/office/drawing/2014/main" id="{53314135-D043-093B-E195-59CCEC8566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B8C25B-C73A-C1B0-905C-933EDA179B88}"/>
              </a:ext>
            </a:extLst>
          </p:cNvPr>
          <p:cNvSpPr>
            <a:spLocks noGrp="1"/>
          </p:cNvSpPr>
          <p:nvPr>
            <p:ph type="sldNum" sz="quarter" idx="12"/>
          </p:nvPr>
        </p:nvSpPr>
        <p:spPr/>
        <p:txBody>
          <a:bodyPr/>
          <a:lstStyle/>
          <a:p>
            <a:fld id="{01A8F9EB-1733-44CD-B599-6DE66ADE8FE8}" type="slidenum">
              <a:rPr lang="en-US" smtClean="0"/>
              <a:t>‹#›</a:t>
            </a:fld>
            <a:endParaRPr lang="en-US"/>
          </a:p>
        </p:txBody>
      </p:sp>
    </p:spTree>
    <p:extLst>
      <p:ext uri="{BB962C8B-B14F-4D97-AF65-F5344CB8AC3E}">
        <p14:creationId xmlns:p14="http://schemas.microsoft.com/office/powerpoint/2010/main" val="3775756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2C103-A4FD-16DF-89FD-63E1A58BE7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6AB230F-79AA-7BA9-C883-95EE6BE2C5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5AC7D8-7A08-2397-816E-5BD14A55B1B2}"/>
              </a:ext>
            </a:extLst>
          </p:cNvPr>
          <p:cNvSpPr>
            <a:spLocks noGrp="1"/>
          </p:cNvSpPr>
          <p:nvPr>
            <p:ph type="dt" sz="half" idx="10"/>
          </p:nvPr>
        </p:nvSpPr>
        <p:spPr/>
        <p:txBody>
          <a:bodyPr/>
          <a:lstStyle/>
          <a:p>
            <a:fld id="{1BE69E67-3CAB-4683-8692-D6E87A3AF603}" type="datetimeFigureOut">
              <a:rPr lang="en-US" smtClean="0"/>
              <a:t>4/9/2023</a:t>
            </a:fld>
            <a:endParaRPr lang="en-US"/>
          </a:p>
        </p:txBody>
      </p:sp>
      <p:sp>
        <p:nvSpPr>
          <p:cNvPr id="5" name="Footer Placeholder 4">
            <a:extLst>
              <a:ext uri="{FF2B5EF4-FFF2-40B4-BE49-F238E27FC236}">
                <a16:creationId xmlns:a16="http://schemas.microsoft.com/office/drawing/2014/main" id="{8AD9198C-B727-80E6-4219-FE1AF1E27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A65F4-01C1-FDF9-17AF-43619049A564}"/>
              </a:ext>
            </a:extLst>
          </p:cNvPr>
          <p:cNvSpPr>
            <a:spLocks noGrp="1"/>
          </p:cNvSpPr>
          <p:nvPr>
            <p:ph type="sldNum" sz="quarter" idx="12"/>
          </p:nvPr>
        </p:nvSpPr>
        <p:spPr/>
        <p:txBody>
          <a:bodyPr/>
          <a:lstStyle/>
          <a:p>
            <a:fld id="{01A8F9EB-1733-44CD-B599-6DE66ADE8FE8}" type="slidenum">
              <a:rPr lang="en-US" smtClean="0"/>
              <a:t>‹#›</a:t>
            </a:fld>
            <a:endParaRPr lang="en-US"/>
          </a:p>
        </p:txBody>
      </p:sp>
    </p:spTree>
    <p:extLst>
      <p:ext uri="{BB962C8B-B14F-4D97-AF65-F5344CB8AC3E}">
        <p14:creationId xmlns:p14="http://schemas.microsoft.com/office/powerpoint/2010/main" val="1293463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BE43-D4D6-23FE-1F3E-2E73BA771F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34309F-EB04-C916-6ACE-B33B8DA955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3FAAD60-BDE7-8CA7-5D33-C268A8143B8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65029A-4CE3-EE25-6334-AEED4AE0C904}"/>
              </a:ext>
            </a:extLst>
          </p:cNvPr>
          <p:cNvSpPr>
            <a:spLocks noGrp="1"/>
          </p:cNvSpPr>
          <p:nvPr>
            <p:ph type="dt" sz="half" idx="10"/>
          </p:nvPr>
        </p:nvSpPr>
        <p:spPr/>
        <p:txBody>
          <a:bodyPr/>
          <a:lstStyle/>
          <a:p>
            <a:fld id="{1BE69E67-3CAB-4683-8692-D6E87A3AF603}" type="datetimeFigureOut">
              <a:rPr lang="en-US" smtClean="0"/>
              <a:t>4/9/2023</a:t>
            </a:fld>
            <a:endParaRPr lang="en-US"/>
          </a:p>
        </p:txBody>
      </p:sp>
      <p:sp>
        <p:nvSpPr>
          <p:cNvPr id="6" name="Footer Placeholder 5">
            <a:extLst>
              <a:ext uri="{FF2B5EF4-FFF2-40B4-BE49-F238E27FC236}">
                <a16:creationId xmlns:a16="http://schemas.microsoft.com/office/drawing/2014/main" id="{3569A7A7-9DD0-290C-AAB7-D9FF3AD9F3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C37700-EE3B-3B2F-6F92-C9E54DBE3B4F}"/>
              </a:ext>
            </a:extLst>
          </p:cNvPr>
          <p:cNvSpPr>
            <a:spLocks noGrp="1"/>
          </p:cNvSpPr>
          <p:nvPr>
            <p:ph type="sldNum" sz="quarter" idx="12"/>
          </p:nvPr>
        </p:nvSpPr>
        <p:spPr/>
        <p:txBody>
          <a:bodyPr/>
          <a:lstStyle/>
          <a:p>
            <a:fld id="{01A8F9EB-1733-44CD-B599-6DE66ADE8FE8}" type="slidenum">
              <a:rPr lang="en-US" smtClean="0"/>
              <a:t>‹#›</a:t>
            </a:fld>
            <a:endParaRPr lang="en-US"/>
          </a:p>
        </p:txBody>
      </p:sp>
    </p:spTree>
    <p:extLst>
      <p:ext uri="{BB962C8B-B14F-4D97-AF65-F5344CB8AC3E}">
        <p14:creationId xmlns:p14="http://schemas.microsoft.com/office/powerpoint/2010/main" val="2447153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EAABC-B1D7-941A-BCF0-E8DDC3B16E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11824A-5B94-4251-69C8-077A23E892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7A50F8-C789-3BA8-DB05-074915C50F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561810-B253-AA1B-2922-046D2A5FEA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EB6339-A1F4-DB09-10E8-51E3740B3D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07909A1-95A1-09FF-A204-C97188A13FFE}"/>
              </a:ext>
            </a:extLst>
          </p:cNvPr>
          <p:cNvSpPr>
            <a:spLocks noGrp="1"/>
          </p:cNvSpPr>
          <p:nvPr>
            <p:ph type="dt" sz="half" idx="10"/>
          </p:nvPr>
        </p:nvSpPr>
        <p:spPr/>
        <p:txBody>
          <a:bodyPr/>
          <a:lstStyle/>
          <a:p>
            <a:fld id="{1BE69E67-3CAB-4683-8692-D6E87A3AF603}" type="datetimeFigureOut">
              <a:rPr lang="en-US" smtClean="0"/>
              <a:t>4/9/2023</a:t>
            </a:fld>
            <a:endParaRPr lang="en-US"/>
          </a:p>
        </p:txBody>
      </p:sp>
      <p:sp>
        <p:nvSpPr>
          <p:cNvPr id="8" name="Footer Placeholder 7">
            <a:extLst>
              <a:ext uri="{FF2B5EF4-FFF2-40B4-BE49-F238E27FC236}">
                <a16:creationId xmlns:a16="http://schemas.microsoft.com/office/drawing/2014/main" id="{32832776-7179-6790-A940-D751D5DC29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8CDADC-951C-D818-690F-951A5B186752}"/>
              </a:ext>
            </a:extLst>
          </p:cNvPr>
          <p:cNvSpPr>
            <a:spLocks noGrp="1"/>
          </p:cNvSpPr>
          <p:nvPr>
            <p:ph type="sldNum" sz="quarter" idx="12"/>
          </p:nvPr>
        </p:nvSpPr>
        <p:spPr/>
        <p:txBody>
          <a:bodyPr/>
          <a:lstStyle/>
          <a:p>
            <a:fld id="{01A8F9EB-1733-44CD-B599-6DE66ADE8FE8}" type="slidenum">
              <a:rPr lang="en-US" smtClean="0"/>
              <a:t>‹#›</a:t>
            </a:fld>
            <a:endParaRPr lang="en-US"/>
          </a:p>
        </p:txBody>
      </p:sp>
    </p:spTree>
    <p:extLst>
      <p:ext uri="{BB962C8B-B14F-4D97-AF65-F5344CB8AC3E}">
        <p14:creationId xmlns:p14="http://schemas.microsoft.com/office/powerpoint/2010/main" val="408958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134C8-1A7D-3FE1-6544-93CF2D29FD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1E200F-8B64-1A5B-D199-7586C4CB4AAC}"/>
              </a:ext>
            </a:extLst>
          </p:cNvPr>
          <p:cNvSpPr>
            <a:spLocks noGrp="1"/>
          </p:cNvSpPr>
          <p:nvPr>
            <p:ph type="dt" sz="half" idx="10"/>
          </p:nvPr>
        </p:nvSpPr>
        <p:spPr/>
        <p:txBody>
          <a:bodyPr/>
          <a:lstStyle/>
          <a:p>
            <a:fld id="{1BE69E67-3CAB-4683-8692-D6E87A3AF603}" type="datetimeFigureOut">
              <a:rPr lang="en-US" smtClean="0"/>
              <a:t>4/9/2023</a:t>
            </a:fld>
            <a:endParaRPr lang="en-US"/>
          </a:p>
        </p:txBody>
      </p:sp>
      <p:sp>
        <p:nvSpPr>
          <p:cNvPr id="4" name="Footer Placeholder 3">
            <a:extLst>
              <a:ext uri="{FF2B5EF4-FFF2-40B4-BE49-F238E27FC236}">
                <a16:creationId xmlns:a16="http://schemas.microsoft.com/office/drawing/2014/main" id="{DA7FF9FC-5BFE-291E-E1E0-B9A4398DE1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10C6A0-39B7-AF51-EAAE-489B3269DEED}"/>
              </a:ext>
            </a:extLst>
          </p:cNvPr>
          <p:cNvSpPr>
            <a:spLocks noGrp="1"/>
          </p:cNvSpPr>
          <p:nvPr>
            <p:ph type="sldNum" sz="quarter" idx="12"/>
          </p:nvPr>
        </p:nvSpPr>
        <p:spPr/>
        <p:txBody>
          <a:bodyPr/>
          <a:lstStyle/>
          <a:p>
            <a:fld id="{01A8F9EB-1733-44CD-B599-6DE66ADE8FE8}" type="slidenum">
              <a:rPr lang="en-US" smtClean="0"/>
              <a:t>‹#›</a:t>
            </a:fld>
            <a:endParaRPr lang="en-US"/>
          </a:p>
        </p:txBody>
      </p:sp>
    </p:spTree>
    <p:extLst>
      <p:ext uri="{BB962C8B-B14F-4D97-AF65-F5344CB8AC3E}">
        <p14:creationId xmlns:p14="http://schemas.microsoft.com/office/powerpoint/2010/main" val="2657259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EFA322-31DD-AD34-2527-49623C553733}"/>
              </a:ext>
            </a:extLst>
          </p:cNvPr>
          <p:cNvSpPr>
            <a:spLocks noGrp="1"/>
          </p:cNvSpPr>
          <p:nvPr>
            <p:ph type="dt" sz="half" idx="10"/>
          </p:nvPr>
        </p:nvSpPr>
        <p:spPr/>
        <p:txBody>
          <a:bodyPr/>
          <a:lstStyle/>
          <a:p>
            <a:fld id="{1BE69E67-3CAB-4683-8692-D6E87A3AF603}" type="datetimeFigureOut">
              <a:rPr lang="en-US" smtClean="0"/>
              <a:t>4/9/2023</a:t>
            </a:fld>
            <a:endParaRPr lang="en-US"/>
          </a:p>
        </p:txBody>
      </p:sp>
      <p:sp>
        <p:nvSpPr>
          <p:cNvPr id="3" name="Footer Placeholder 2">
            <a:extLst>
              <a:ext uri="{FF2B5EF4-FFF2-40B4-BE49-F238E27FC236}">
                <a16:creationId xmlns:a16="http://schemas.microsoft.com/office/drawing/2014/main" id="{B58087B9-DE3B-D9E1-C5E5-F304A224650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436B78E-6B5A-72DB-2304-2F50DB3476C0}"/>
              </a:ext>
            </a:extLst>
          </p:cNvPr>
          <p:cNvSpPr>
            <a:spLocks noGrp="1"/>
          </p:cNvSpPr>
          <p:nvPr>
            <p:ph type="sldNum" sz="quarter" idx="12"/>
          </p:nvPr>
        </p:nvSpPr>
        <p:spPr/>
        <p:txBody>
          <a:bodyPr/>
          <a:lstStyle/>
          <a:p>
            <a:fld id="{01A8F9EB-1733-44CD-B599-6DE66ADE8FE8}" type="slidenum">
              <a:rPr lang="en-US" smtClean="0"/>
              <a:t>‹#›</a:t>
            </a:fld>
            <a:endParaRPr lang="en-US"/>
          </a:p>
        </p:txBody>
      </p:sp>
    </p:spTree>
    <p:extLst>
      <p:ext uri="{BB962C8B-B14F-4D97-AF65-F5344CB8AC3E}">
        <p14:creationId xmlns:p14="http://schemas.microsoft.com/office/powerpoint/2010/main" val="2944193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CDB52-DB03-C6B3-FB07-51EFF9737D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573223-EEE1-8998-FD6A-8B04BBB22F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9EA3E3-05B0-0E7D-8C66-2C0F065DEE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105E66-F5AB-135A-E0BB-526C28C19CA2}"/>
              </a:ext>
            </a:extLst>
          </p:cNvPr>
          <p:cNvSpPr>
            <a:spLocks noGrp="1"/>
          </p:cNvSpPr>
          <p:nvPr>
            <p:ph type="dt" sz="half" idx="10"/>
          </p:nvPr>
        </p:nvSpPr>
        <p:spPr/>
        <p:txBody>
          <a:bodyPr/>
          <a:lstStyle/>
          <a:p>
            <a:fld id="{1BE69E67-3CAB-4683-8692-D6E87A3AF603}" type="datetimeFigureOut">
              <a:rPr lang="en-US" smtClean="0"/>
              <a:t>4/9/2023</a:t>
            </a:fld>
            <a:endParaRPr lang="en-US"/>
          </a:p>
        </p:txBody>
      </p:sp>
      <p:sp>
        <p:nvSpPr>
          <p:cNvPr id="6" name="Footer Placeholder 5">
            <a:extLst>
              <a:ext uri="{FF2B5EF4-FFF2-40B4-BE49-F238E27FC236}">
                <a16:creationId xmlns:a16="http://schemas.microsoft.com/office/drawing/2014/main" id="{FE6D7A3E-BE49-F300-60E3-F6CAAAA713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932C6A-A24E-5F9D-1E04-506168D12E7A}"/>
              </a:ext>
            </a:extLst>
          </p:cNvPr>
          <p:cNvSpPr>
            <a:spLocks noGrp="1"/>
          </p:cNvSpPr>
          <p:nvPr>
            <p:ph type="sldNum" sz="quarter" idx="12"/>
          </p:nvPr>
        </p:nvSpPr>
        <p:spPr/>
        <p:txBody>
          <a:bodyPr/>
          <a:lstStyle/>
          <a:p>
            <a:fld id="{01A8F9EB-1733-44CD-B599-6DE66ADE8FE8}" type="slidenum">
              <a:rPr lang="en-US" smtClean="0"/>
              <a:t>‹#›</a:t>
            </a:fld>
            <a:endParaRPr lang="en-US"/>
          </a:p>
        </p:txBody>
      </p:sp>
    </p:spTree>
    <p:extLst>
      <p:ext uri="{BB962C8B-B14F-4D97-AF65-F5344CB8AC3E}">
        <p14:creationId xmlns:p14="http://schemas.microsoft.com/office/powerpoint/2010/main" val="214913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784CA-6D0F-6535-8FC9-8FC8036563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67F27A-639E-06BE-5870-1856F59E53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7058AB-E093-6352-C73F-6D0C9E4D05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DF1427-4B7D-ABD2-3BC1-EF54D4A1DCA0}"/>
              </a:ext>
            </a:extLst>
          </p:cNvPr>
          <p:cNvSpPr>
            <a:spLocks noGrp="1"/>
          </p:cNvSpPr>
          <p:nvPr>
            <p:ph type="dt" sz="half" idx="10"/>
          </p:nvPr>
        </p:nvSpPr>
        <p:spPr/>
        <p:txBody>
          <a:bodyPr/>
          <a:lstStyle/>
          <a:p>
            <a:fld id="{1BE69E67-3CAB-4683-8692-D6E87A3AF603}" type="datetimeFigureOut">
              <a:rPr lang="en-US" smtClean="0"/>
              <a:t>4/9/2023</a:t>
            </a:fld>
            <a:endParaRPr lang="en-US"/>
          </a:p>
        </p:txBody>
      </p:sp>
      <p:sp>
        <p:nvSpPr>
          <p:cNvPr id="6" name="Footer Placeholder 5">
            <a:extLst>
              <a:ext uri="{FF2B5EF4-FFF2-40B4-BE49-F238E27FC236}">
                <a16:creationId xmlns:a16="http://schemas.microsoft.com/office/drawing/2014/main" id="{D4EE6AC2-95E8-5E21-4D4D-2D826185B0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213A57-4604-1962-4298-7E4B8E058BA6}"/>
              </a:ext>
            </a:extLst>
          </p:cNvPr>
          <p:cNvSpPr>
            <a:spLocks noGrp="1"/>
          </p:cNvSpPr>
          <p:nvPr>
            <p:ph type="sldNum" sz="quarter" idx="12"/>
          </p:nvPr>
        </p:nvSpPr>
        <p:spPr/>
        <p:txBody>
          <a:bodyPr/>
          <a:lstStyle/>
          <a:p>
            <a:fld id="{01A8F9EB-1733-44CD-B599-6DE66ADE8FE8}" type="slidenum">
              <a:rPr lang="en-US" smtClean="0"/>
              <a:t>‹#›</a:t>
            </a:fld>
            <a:endParaRPr lang="en-US"/>
          </a:p>
        </p:txBody>
      </p:sp>
    </p:spTree>
    <p:extLst>
      <p:ext uri="{BB962C8B-B14F-4D97-AF65-F5344CB8AC3E}">
        <p14:creationId xmlns:p14="http://schemas.microsoft.com/office/powerpoint/2010/main" val="3560383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6303A-4090-2653-DF6E-1E11EC643F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5140FD-3E1A-071E-33A0-4D18D1F41F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CEEFB1-B095-F377-00AA-F89F09D7914B}"/>
              </a:ext>
            </a:extLst>
          </p:cNvPr>
          <p:cNvSpPr>
            <a:spLocks noGrp="1"/>
          </p:cNvSpPr>
          <p:nvPr>
            <p:ph type="dt" sz="half" idx="10"/>
          </p:nvPr>
        </p:nvSpPr>
        <p:spPr/>
        <p:txBody>
          <a:bodyPr/>
          <a:lstStyle/>
          <a:p>
            <a:fld id="{1BE69E67-3CAB-4683-8692-D6E87A3AF603}" type="datetimeFigureOut">
              <a:rPr lang="en-US" smtClean="0"/>
              <a:t>4/9/2023</a:t>
            </a:fld>
            <a:endParaRPr lang="en-US"/>
          </a:p>
        </p:txBody>
      </p:sp>
      <p:sp>
        <p:nvSpPr>
          <p:cNvPr id="5" name="Footer Placeholder 4">
            <a:extLst>
              <a:ext uri="{FF2B5EF4-FFF2-40B4-BE49-F238E27FC236}">
                <a16:creationId xmlns:a16="http://schemas.microsoft.com/office/drawing/2014/main" id="{5017B436-8E69-190F-0F31-1B33A99FAD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654A5-2399-3B4B-E929-DA147D483BED}"/>
              </a:ext>
            </a:extLst>
          </p:cNvPr>
          <p:cNvSpPr>
            <a:spLocks noGrp="1"/>
          </p:cNvSpPr>
          <p:nvPr>
            <p:ph type="sldNum" sz="quarter" idx="12"/>
          </p:nvPr>
        </p:nvSpPr>
        <p:spPr/>
        <p:txBody>
          <a:bodyPr/>
          <a:lstStyle/>
          <a:p>
            <a:fld id="{01A8F9EB-1733-44CD-B599-6DE66ADE8FE8}" type="slidenum">
              <a:rPr lang="en-US" smtClean="0"/>
              <a:t>‹#›</a:t>
            </a:fld>
            <a:endParaRPr lang="en-US"/>
          </a:p>
        </p:txBody>
      </p:sp>
    </p:spTree>
    <p:extLst>
      <p:ext uri="{BB962C8B-B14F-4D97-AF65-F5344CB8AC3E}">
        <p14:creationId xmlns:p14="http://schemas.microsoft.com/office/powerpoint/2010/main" val="3746034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491AC1-56D3-6344-B1E3-7D2C447C64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73CF89-FF15-0296-0234-77CEF15C06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0C11CD-B578-9AA8-D0B5-456EB8E71D27}"/>
              </a:ext>
            </a:extLst>
          </p:cNvPr>
          <p:cNvSpPr>
            <a:spLocks noGrp="1"/>
          </p:cNvSpPr>
          <p:nvPr>
            <p:ph type="dt" sz="half" idx="10"/>
          </p:nvPr>
        </p:nvSpPr>
        <p:spPr/>
        <p:txBody>
          <a:bodyPr/>
          <a:lstStyle/>
          <a:p>
            <a:fld id="{1BE69E67-3CAB-4683-8692-D6E87A3AF603}" type="datetimeFigureOut">
              <a:rPr lang="en-US" smtClean="0"/>
              <a:t>4/9/2023</a:t>
            </a:fld>
            <a:endParaRPr lang="en-US"/>
          </a:p>
        </p:txBody>
      </p:sp>
      <p:sp>
        <p:nvSpPr>
          <p:cNvPr id="5" name="Footer Placeholder 4">
            <a:extLst>
              <a:ext uri="{FF2B5EF4-FFF2-40B4-BE49-F238E27FC236}">
                <a16:creationId xmlns:a16="http://schemas.microsoft.com/office/drawing/2014/main" id="{71970C34-9B72-00E6-27D2-AF8CBA7EBA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2F558-9187-783A-F0AB-BAE6E3ADD664}"/>
              </a:ext>
            </a:extLst>
          </p:cNvPr>
          <p:cNvSpPr>
            <a:spLocks noGrp="1"/>
          </p:cNvSpPr>
          <p:nvPr>
            <p:ph type="sldNum" sz="quarter" idx="12"/>
          </p:nvPr>
        </p:nvSpPr>
        <p:spPr/>
        <p:txBody>
          <a:bodyPr/>
          <a:lstStyle/>
          <a:p>
            <a:fld id="{01A8F9EB-1733-44CD-B599-6DE66ADE8FE8}" type="slidenum">
              <a:rPr lang="en-US" smtClean="0"/>
              <a:t>‹#›</a:t>
            </a:fld>
            <a:endParaRPr lang="en-US"/>
          </a:p>
        </p:txBody>
      </p:sp>
    </p:spTree>
    <p:extLst>
      <p:ext uri="{BB962C8B-B14F-4D97-AF65-F5344CB8AC3E}">
        <p14:creationId xmlns:p14="http://schemas.microsoft.com/office/powerpoint/2010/main" val="1906797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09DBE0-12E2-723C-1876-1A12E0BDB9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98AEE4-D142-0A9F-DD56-CA0B9EB739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81D2F7-DCD0-4AFC-AAB5-C6633E22F0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E69E67-3CAB-4683-8692-D6E87A3AF603}" type="datetimeFigureOut">
              <a:rPr lang="en-US" smtClean="0"/>
              <a:t>4/9/2023</a:t>
            </a:fld>
            <a:endParaRPr lang="en-US"/>
          </a:p>
        </p:txBody>
      </p:sp>
      <p:sp>
        <p:nvSpPr>
          <p:cNvPr id="5" name="Footer Placeholder 4">
            <a:extLst>
              <a:ext uri="{FF2B5EF4-FFF2-40B4-BE49-F238E27FC236}">
                <a16:creationId xmlns:a16="http://schemas.microsoft.com/office/drawing/2014/main" id="{810EE37A-719F-3A36-FC91-8A6E5903B8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DEE64A3-10C7-9D7B-B01B-18950B2DC7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A8F9EB-1733-44CD-B599-6DE66ADE8FE8}" type="slidenum">
              <a:rPr lang="en-US" smtClean="0"/>
              <a:t>‹#›</a:t>
            </a:fld>
            <a:endParaRPr lang="en-US"/>
          </a:p>
        </p:txBody>
      </p:sp>
    </p:spTree>
    <p:extLst>
      <p:ext uri="{BB962C8B-B14F-4D97-AF65-F5344CB8AC3E}">
        <p14:creationId xmlns:p14="http://schemas.microsoft.com/office/powerpoint/2010/main" val="18277515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3A051-AF97-A506-B0F7-C2E7754FE485}"/>
              </a:ext>
            </a:extLst>
          </p:cNvPr>
          <p:cNvSpPr>
            <a:spLocks noGrp="1"/>
          </p:cNvSpPr>
          <p:nvPr>
            <p:ph type="title"/>
          </p:nvPr>
        </p:nvSpPr>
        <p:spPr>
          <a:xfrm>
            <a:off x="838200" y="-159488"/>
            <a:ext cx="10515600" cy="1325563"/>
          </a:xfrm>
        </p:spPr>
        <p:txBody>
          <a:bodyPr/>
          <a:lstStyle/>
          <a:p>
            <a:pPr algn="ctr"/>
            <a:r>
              <a:rPr lang="en-US" dirty="0"/>
              <a:t>What is Fund Accounting?</a:t>
            </a:r>
          </a:p>
        </p:txBody>
      </p:sp>
      <p:sp>
        <p:nvSpPr>
          <p:cNvPr id="3" name="Content Placeholder 2">
            <a:extLst>
              <a:ext uri="{FF2B5EF4-FFF2-40B4-BE49-F238E27FC236}">
                <a16:creationId xmlns:a16="http://schemas.microsoft.com/office/drawing/2014/main" id="{EF670896-56ED-AAFE-89BB-4EF624048B77}"/>
              </a:ext>
            </a:extLst>
          </p:cNvPr>
          <p:cNvSpPr>
            <a:spLocks noGrp="1"/>
          </p:cNvSpPr>
          <p:nvPr>
            <p:ph idx="1"/>
          </p:nvPr>
        </p:nvSpPr>
        <p:spPr>
          <a:xfrm>
            <a:off x="0" y="1015409"/>
            <a:ext cx="11743660" cy="5778796"/>
          </a:xfrm>
        </p:spPr>
        <p:txBody>
          <a:bodyPr>
            <a:normAutofit/>
          </a:bodyPr>
          <a:lstStyle/>
          <a:p>
            <a:pPr>
              <a:spcBef>
                <a:spcPts val="500"/>
              </a:spcBef>
            </a:pPr>
            <a:r>
              <a:rPr lang="en-US" sz="2400" dirty="0">
                <a:latin typeface="Arial" pitchFamily="34" charset="0"/>
                <a:cs typeface="Arial" pitchFamily="34" charset="0"/>
              </a:rPr>
              <a:t>Fund accounting is a specialized accounting system used by nonprofit organizations, government agencies, and other entities that aim to track financial resources based on their intended purposes, restrictions, or requirements. </a:t>
            </a:r>
          </a:p>
          <a:p>
            <a:pPr lvl="1"/>
            <a:r>
              <a:rPr lang="en-US" dirty="0">
                <a:latin typeface="Arial" pitchFamily="34" charset="0"/>
                <a:cs typeface="Arial" pitchFamily="34" charset="0"/>
              </a:rPr>
              <a:t>Unlike traditional for-profit accounting that focuses on profitability and shareholder value, fund accounting focuses on accountability (internal control mechanism), transparency, and compliance with legal and regulatory requirements.</a:t>
            </a:r>
          </a:p>
          <a:p>
            <a:pPr lvl="1">
              <a:buFont typeface="Arial" panose="020B0604020202020204" pitchFamily="34" charset="0"/>
              <a:buChar char="•"/>
            </a:pPr>
            <a:r>
              <a:rPr lang="en-US" sz="2400" dirty="0">
                <a:latin typeface="Arial" pitchFamily="34" charset="0"/>
                <a:cs typeface="Arial" pitchFamily="34" charset="0"/>
              </a:rPr>
              <a:t>Each fund is like its own “entity”</a:t>
            </a:r>
          </a:p>
          <a:p>
            <a:pPr lvl="2">
              <a:buFont typeface="Arial" panose="020B0604020202020204" pitchFamily="34" charset="0"/>
              <a:buChar char="•"/>
            </a:pPr>
            <a:r>
              <a:rPr lang="en-US" sz="2400" dirty="0">
                <a:latin typeface="Arial" pitchFamily="34" charset="0"/>
                <a:cs typeface="Arial" pitchFamily="34" charset="0"/>
              </a:rPr>
              <a:t>In other words, a fund is an entity with its own set of books  (i.e., chart of accounts, general journal, general ledger, trial balances, and financial statements)</a:t>
            </a:r>
          </a:p>
          <a:p>
            <a:pPr lvl="2">
              <a:buFont typeface="Arial" panose="020B0604020202020204" pitchFamily="34" charset="0"/>
              <a:buChar char="•"/>
            </a:pPr>
            <a:r>
              <a:rPr lang="en-US" sz="2400" dirty="0">
                <a:latin typeface="Arial" pitchFamily="34" charset="0"/>
                <a:cs typeface="Arial" pitchFamily="34" charset="0"/>
              </a:rPr>
              <a:t>Fund (Checkbook) for police department, elementary school, government hospital etc.</a:t>
            </a:r>
          </a:p>
          <a:p>
            <a:endParaRPr lang="en-US" dirty="0"/>
          </a:p>
        </p:txBody>
      </p:sp>
      <p:sp>
        <p:nvSpPr>
          <p:cNvPr id="4" name="TextBox 23">
            <a:extLst>
              <a:ext uri="{FF2B5EF4-FFF2-40B4-BE49-F238E27FC236}">
                <a16:creationId xmlns:a16="http://schemas.microsoft.com/office/drawing/2014/main" id="{91847C7E-8147-43B6-DDE7-97649E966774}"/>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6A71D05D-2E31-0F41-3897-67A9692DBC2E}"/>
              </a:ext>
            </a:extLst>
          </p:cNvPr>
          <p:cNvPicPr>
            <a:picLocks noChangeAspect="1"/>
          </p:cNvPicPr>
          <p:nvPr/>
        </p:nvPicPr>
        <p:blipFill>
          <a:blip r:embed="rId2"/>
          <a:stretch>
            <a:fillRect/>
          </a:stretch>
        </p:blipFill>
        <p:spPr>
          <a:xfrm>
            <a:off x="8465246" y="5308294"/>
            <a:ext cx="3200423" cy="1485911"/>
          </a:xfrm>
          <a:prstGeom prst="rect">
            <a:avLst/>
          </a:prstGeom>
        </p:spPr>
      </p:pic>
    </p:spTree>
    <p:extLst>
      <p:ext uri="{BB962C8B-B14F-4D97-AF65-F5344CB8AC3E}">
        <p14:creationId xmlns:p14="http://schemas.microsoft.com/office/powerpoint/2010/main" val="154932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A2BDB-C672-64AD-7963-F4EE5B664216}"/>
              </a:ext>
            </a:extLst>
          </p:cNvPr>
          <p:cNvSpPr>
            <a:spLocks noGrp="1"/>
          </p:cNvSpPr>
          <p:nvPr>
            <p:ph type="title"/>
          </p:nvPr>
        </p:nvSpPr>
        <p:spPr>
          <a:xfrm>
            <a:off x="838200" y="-65494"/>
            <a:ext cx="10515600" cy="1325563"/>
          </a:xfrm>
        </p:spPr>
        <p:txBody>
          <a:bodyPr/>
          <a:lstStyle/>
          <a:p>
            <a:pPr algn="ctr"/>
            <a:r>
              <a:rPr lang="en-US" dirty="0"/>
              <a:t>Types of Fund Accounting</a:t>
            </a:r>
          </a:p>
        </p:txBody>
      </p:sp>
      <p:sp>
        <p:nvSpPr>
          <p:cNvPr id="3" name="Content Placeholder 2">
            <a:extLst>
              <a:ext uri="{FF2B5EF4-FFF2-40B4-BE49-F238E27FC236}">
                <a16:creationId xmlns:a16="http://schemas.microsoft.com/office/drawing/2014/main" id="{571A35D4-EEAB-2A44-D15A-634C4EA7534B}"/>
              </a:ext>
            </a:extLst>
          </p:cNvPr>
          <p:cNvSpPr>
            <a:spLocks noGrp="1"/>
          </p:cNvSpPr>
          <p:nvPr>
            <p:ph idx="1"/>
          </p:nvPr>
        </p:nvSpPr>
        <p:spPr>
          <a:xfrm>
            <a:off x="350874" y="972879"/>
            <a:ext cx="11440633" cy="5225349"/>
          </a:xfrm>
        </p:spPr>
        <p:txBody>
          <a:bodyPr>
            <a:normAutofit lnSpcReduction="10000"/>
          </a:bodyPr>
          <a:lstStyle/>
          <a:p>
            <a:r>
              <a:rPr lang="en-US" b="0" i="0" dirty="0">
                <a:solidFill>
                  <a:srgbClr val="374151"/>
                </a:solidFill>
                <a:effectLst/>
                <a:latin typeface="Söhne"/>
              </a:rPr>
              <a:t>3 Categories:</a:t>
            </a:r>
          </a:p>
          <a:p>
            <a:pPr lvl="1"/>
            <a:r>
              <a:rPr lang="en-US" b="0" i="0" dirty="0">
                <a:solidFill>
                  <a:srgbClr val="374151"/>
                </a:solidFill>
                <a:effectLst/>
                <a:latin typeface="Söhne"/>
              </a:rPr>
              <a:t>1) Governmental Funds (modified Accrual)</a:t>
            </a:r>
          </a:p>
          <a:p>
            <a:pPr marL="1371600" lvl="2" indent="-457200">
              <a:buFont typeface="+mj-lt"/>
              <a:buAutoNum type="arabicPeriod"/>
            </a:pPr>
            <a:r>
              <a:rPr lang="en-US" dirty="0">
                <a:solidFill>
                  <a:srgbClr val="374151"/>
                </a:solidFill>
                <a:latin typeface="Söhne"/>
              </a:rPr>
              <a:t>General Fund</a:t>
            </a:r>
          </a:p>
          <a:p>
            <a:pPr marL="1371600" lvl="2" indent="-457200">
              <a:buFont typeface="+mj-lt"/>
              <a:buAutoNum type="arabicPeriod"/>
            </a:pPr>
            <a:r>
              <a:rPr lang="en-US" b="0" i="0" dirty="0">
                <a:solidFill>
                  <a:srgbClr val="374151"/>
                </a:solidFill>
                <a:effectLst/>
                <a:latin typeface="Söhne"/>
              </a:rPr>
              <a:t>Special Revenue Funds</a:t>
            </a:r>
          </a:p>
          <a:p>
            <a:pPr marL="1371600" lvl="2" indent="-457200">
              <a:buFont typeface="+mj-lt"/>
              <a:buAutoNum type="arabicPeriod"/>
            </a:pPr>
            <a:r>
              <a:rPr lang="en-US" dirty="0">
                <a:solidFill>
                  <a:srgbClr val="374151"/>
                </a:solidFill>
                <a:latin typeface="Söhne"/>
              </a:rPr>
              <a:t>Capital project Funds</a:t>
            </a:r>
          </a:p>
          <a:p>
            <a:pPr marL="1371600" lvl="2" indent="-457200">
              <a:buFont typeface="+mj-lt"/>
              <a:buAutoNum type="arabicPeriod"/>
            </a:pPr>
            <a:r>
              <a:rPr lang="en-US" b="0" i="0" dirty="0">
                <a:solidFill>
                  <a:srgbClr val="374151"/>
                </a:solidFill>
                <a:effectLst/>
                <a:latin typeface="Söhne"/>
              </a:rPr>
              <a:t>Debt Funds</a:t>
            </a:r>
          </a:p>
          <a:p>
            <a:pPr marL="1371600" lvl="2" indent="-457200">
              <a:buFont typeface="+mj-lt"/>
              <a:buAutoNum type="arabicPeriod"/>
            </a:pPr>
            <a:r>
              <a:rPr lang="en-US" b="0" i="0" dirty="0">
                <a:solidFill>
                  <a:srgbClr val="374151"/>
                </a:solidFill>
                <a:effectLst/>
                <a:latin typeface="Söhne"/>
              </a:rPr>
              <a:t>Permanent Funds</a:t>
            </a:r>
          </a:p>
          <a:p>
            <a:pPr lvl="1"/>
            <a:r>
              <a:rPr lang="en-US" dirty="0">
                <a:solidFill>
                  <a:srgbClr val="374151"/>
                </a:solidFill>
                <a:latin typeface="Söhne"/>
              </a:rPr>
              <a:t>2) Proprietary </a:t>
            </a:r>
            <a:r>
              <a:rPr lang="en-US" b="0" i="0" dirty="0">
                <a:solidFill>
                  <a:srgbClr val="374151"/>
                </a:solidFill>
                <a:effectLst/>
                <a:latin typeface="Söhne"/>
              </a:rPr>
              <a:t> Funds (Accrual)</a:t>
            </a:r>
          </a:p>
          <a:p>
            <a:pPr marL="1371600" lvl="2" indent="-457200">
              <a:buFont typeface="+mj-lt"/>
              <a:buAutoNum type="arabicPeriod"/>
            </a:pPr>
            <a:r>
              <a:rPr lang="en-US" b="0" i="0" dirty="0">
                <a:solidFill>
                  <a:srgbClr val="374151"/>
                </a:solidFill>
                <a:effectLst/>
                <a:latin typeface="Söhne"/>
              </a:rPr>
              <a:t>Enterprise Funds</a:t>
            </a:r>
          </a:p>
          <a:p>
            <a:pPr marL="1371600" lvl="2" indent="-457200">
              <a:buFont typeface="+mj-lt"/>
              <a:buAutoNum type="arabicPeriod"/>
            </a:pPr>
            <a:r>
              <a:rPr lang="en-US" dirty="0">
                <a:solidFill>
                  <a:srgbClr val="374151"/>
                </a:solidFill>
                <a:latin typeface="Söhne"/>
              </a:rPr>
              <a:t>Internal Service Funds</a:t>
            </a:r>
            <a:endParaRPr lang="en-US" b="0" i="0" dirty="0">
              <a:solidFill>
                <a:srgbClr val="374151"/>
              </a:solidFill>
              <a:effectLst/>
              <a:latin typeface="Söhne"/>
            </a:endParaRPr>
          </a:p>
          <a:p>
            <a:pPr lvl="1"/>
            <a:r>
              <a:rPr lang="en-US" dirty="0">
                <a:solidFill>
                  <a:srgbClr val="374151"/>
                </a:solidFill>
                <a:latin typeface="Söhne"/>
              </a:rPr>
              <a:t>3) Fiduciary Funds (Accrual)</a:t>
            </a:r>
          </a:p>
          <a:p>
            <a:pPr marL="1371600" lvl="2" indent="-457200">
              <a:buFont typeface="+mj-lt"/>
              <a:buAutoNum type="arabicPeriod"/>
            </a:pPr>
            <a:r>
              <a:rPr lang="en-US" b="0" i="0" dirty="0">
                <a:solidFill>
                  <a:srgbClr val="374151"/>
                </a:solidFill>
                <a:effectLst/>
                <a:latin typeface="Söhne"/>
              </a:rPr>
              <a:t>Custodial Funds</a:t>
            </a:r>
          </a:p>
          <a:p>
            <a:pPr marL="1371600" lvl="2" indent="-457200">
              <a:buFont typeface="+mj-lt"/>
              <a:buAutoNum type="arabicPeriod"/>
            </a:pPr>
            <a:r>
              <a:rPr lang="en-US" b="0" i="0" dirty="0">
                <a:solidFill>
                  <a:srgbClr val="374151"/>
                </a:solidFill>
                <a:effectLst/>
                <a:latin typeface="Söhne"/>
              </a:rPr>
              <a:t>Private Purpose trust Funds</a:t>
            </a:r>
          </a:p>
          <a:p>
            <a:pPr marL="1371600" lvl="2" indent="-457200">
              <a:buFont typeface="+mj-lt"/>
              <a:buAutoNum type="arabicPeriod"/>
            </a:pPr>
            <a:r>
              <a:rPr lang="en-US" b="0" i="0" dirty="0">
                <a:solidFill>
                  <a:srgbClr val="374151"/>
                </a:solidFill>
                <a:effectLst/>
                <a:latin typeface="Söhne"/>
              </a:rPr>
              <a:t>Pension Trust Funds</a:t>
            </a:r>
          </a:p>
          <a:p>
            <a:pPr marL="1371600" lvl="2" indent="-457200">
              <a:buFont typeface="+mj-lt"/>
              <a:buAutoNum type="arabicPeriod"/>
            </a:pPr>
            <a:r>
              <a:rPr lang="en-US" dirty="0">
                <a:solidFill>
                  <a:srgbClr val="374151"/>
                </a:solidFill>
                <a:latin typeface="Söhne"/>
              </a:rPr>
              <a:t>Investment Trust Funds</a:t>
            </a:r>
            <a:endParaRPr lang="en-US" b="0" i="0" dirty="0">
              <a:solidFill>
                <a:srgbClr val="374151"/>
              </a:solidFill>
              <a:effectLst/>
              <a:latin typeface="Söhne"/>
            </a:endParaRPr>
          </a:p>
        </p:txBody>
      </p:sp>
      <p:sp>
        <p:nvSpPr>
          <p:cNvPr id="4" name="TextBox 23">
            <a:extLst>
              <a:ext uri="{FF2B5EF4-FFF2-40B4-BE49-F238E27FC236}">
                <a16:creationId xmlns:a16="http://schemas.microsoft.com/office/drawing/2014/main" id="{8DDB1C37-516E-31DC-9587-D5FA45683614}"/>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4EABD9A5-CBFB-0DE7-4988-F0491B05D31D}"/>
              </a:ext>
            </a:extLst>
          </p:cNvPr>
          <p:cNvPicPr>
            <a:picLocks noChangeAspect="1"/>
          </p:cNvPicPr>
          <p:nvPr/>
        </p:nvPicPr>
        <p:blipFill>
          <a:blip r:embed="rId2"/>
          <a:stretch>
            <a:fillRect/>
          </a:stretch>
        </p:blipFill>
        <p:spPr>
          <a:xfrm>
            <a:off x="6489392" y="1728813"/>
            <a:ext cx="4690442" cy="4000670"/>
          </a:xfrm>
          <a:prstGeom prst="rect">
            <a:avLst/>
          </a:prstGeom>
        </p:spPr>
      </p:pic>
    </p:spTree>
    <p:extLst>
      <p:ext uri="{BB962C8B-B14F-4D97-AF65-F5344CB8AC3E}">
        <p14:creationId xmlns:p14="http://schemas.microsoft.com/office/powerpoint/2010/main" val="27761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28CCC-4DCD-9541-8765-466FD7D92E7F}"/>
              </a:ext>
            </a:extLst>
          </p:cNvPr>
          <p:cNvSpPr>
            <a:spLocks noGrp="1"/>
          </p:cNvSpPr>
          <p:nvPr>
            <p:ph type="title"/>
          </p:nvPr>
        </p:nvSpPr>
        <p:spPr>
          <a:xfrm>
            <a:off x="747823" y="165136"/>
            <a:ext cx="10515600" cy="1325563"/>
          </a:xfrm>
        </p:spPr>
        <p:txBody>
          <a:bodyPr/>
          <a:lstStyle/>
          <a:p>
            <a:pPr algn="ctr"/>
            <a:r>
              <a:rPr lang="en-US" b="0" i="0" dirty="0">
                <a:solidFill>
                  <a:srgbClr val="374151"/>
                </a:solidFill>
                <a:effectLst/>
                <a:latin typeface="Söhne"/>
              </a:rPr>
              <a:t>Governmental Funds: </a:t>
            </a:r>
            <a:r>
              <a:rPr lang="en-US" dirty="0"/>
              <a:t>General Fund (1 of 5)</a:t>
            </a:r>
          </a:p>
        </p:txBody>
      </p:sp>
      <p:sp>
        <p:nvSpPr>
          <p:cNvPr id="3" name="Content Placeholder 2">
            <a:extLst>
              <a:ext uri="{FF2B5EF4-FFF2-40B4-BE49-F238E27FC236}">
                <a16:creationId xmlns:a16="http://schemas.microsoft.com/office/drawing/2014/main" id="{AECEAFE9-0BB8-E38C-8231-D1350DCF1E63}"/>
              </a:ext>
            </a:extLst>
          </p:cNvPr>
          <p:cNvSpPr>
            <a:spLocks noGrp="1"/>
          </p:cNvSpPr>
          <p:nvPr>
            <p:ph idx="1"/>
          </p:nvPr>
        </p:nvSpPr>
        <p:spPr>
          <a:xfrm>
            <a:off x="497958" y="1181819"/>
            <a:ext cx="11389242" cy="4660218"/>
          </a:xfrm>
        </p:spPr>
        <p:txBody>
          <a:bodyPr>
            <a:normAutofit/>
          </a:bodyPr>
          <a:lstStyle/>
          <a:p>
            <a:r>
              <a:rPr lang="en-US" dirty="0">
                <a:latin typeface="Arial" pitchFamily="34" charset="0"/>
                <a:cs typeface="Arial" pitchFamily="34" charset="0"/>
              </a:rPr>
              <a:t>This is the primary operating fund for a government entity, covering day-to-day activities and services.</a:t>
            </a:r>
          </a:p>
          <a:p>
            <a:r>
              <a:rPr lang="en-US" dirty="0">
                <a:latin typeface="Arial" pitchFamily="34" charset="0"/>
                <a:cs typeface="Arial" pitchFamily="34" charset="0"/>
              </a:rPr>
              <a:t> It is typically funded through general tax revenues and other unrestricted sources. </a:t>
            </a:r>
          </a:p>
          <a:p>
            <a:pPr lvl="1"/>
            <a:r>
              <a:rPr lang="en-US" dirty="0">
                <a:latin typeface="Arial" pitchFamily="34" charset="0"/>
                <a:cs typeface="Arial" pitchFamily="34" charset="0"/>
              </a:rPr>
              <a:t>Examples of general fund expenses include salaries for government employees, maintenance of public facilities, and public safety services like police and fire departments.</a:t>
            </a:r>
          </a:p>
          <a:p>
            <a:r>
              <a:rPr lang="en-US" dirty="0">
                <a:latin typeface="Arial" pitchFamily="34" charset="0"/>
                <a:cs typeface="Arial" pitchFamily="34" charset="0"/>
              </a:rPr>
              <a:t>Modified Accrual (No LT assets no LT debt)</a:t>
            </a:r>
            <a:endParaRPr lang="en-US" sz="2800" dirty="0">
              <a:latin typeface="Arial" pitchFamily="34" charset="0"/>
              <a:cs typeface="Arial" pitchFamily="34" charset="0"/>
            </a:endParaRPr>
          </a:p>
          <a:p>
            <a:pPr marL="0" indent="0">
              <a:buNone/>
            </a:pPr>
            <a:endParaRPr lang="en-US" sz="2800" dirty="0">
              <a:latin typeface="Arial" pitchFamily="34" charset="0"/>
              <a:cs typeface="Arial" pitchFamily="34" charset="0"/>
            </a:endParaRPr>
          </a:p>
          <a:p>
            <a:endParaRPr lang="en-US" dirty="0"/>
          </a:p>
        </p:txBody>
      </p:sp>
      <p:sp>
        <p:nvSpPr>
          <p:cNvPr id="4" name="TextBox 23">
            <a:extLst>
              <a:ext uri="{FF2B5EF4-FFF2-40B4-BE49-F238E27FC236}">
                <a16:creationId xmlns:a16="http://schemas.microsoft.com/office/drawing/2014/main" id="{C6A1AC92-B6AD-6DA9-2C2B-704CA0CCD789}"/>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F84489AF-03E9-B666-85E7-7CB6AEBB7C8F}"/>
              </a:ext>
            </a:extLst>
          </p:cNvPr>
          <p:cNvPicPr>
            <a:picLocks noChangeAspect="1"/>
          </p:cNvPicPr>
          <p:nvPr/>
        </p:nvPicPr>
        <p:blipFill>
          <a:blip r:embed="rId2"/>
          <a:stretch>
            <a:fillRect/>
          </a:stretch>
        </p:blipFill>
        <p:spPr>
          <a:xfrm>
            <a:off x="9020819" y="3706277"/>
            <a:ext cx="2242604" cy="2700945"/>
          </a:xfrm>
          <a:prstGeom prst="rect">
            <a:avLst/>
          </a:prstGeom>
        </p:spPr>
      </p:pic>
    </p:spTree>
    <p:extLst>
      <p:ext uri="{BB962C8B-B14F-4D97-AF65-F5344CB8AC3E}">
        <p14:creationId xmlns:p14="http://schemas.microsoft.com/office/powerpoint/2010/main" val="240975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35A2C-DFD8-975A-734D-CA95E31E6B50}"/>
              </a:ext>
            </a:extLst>
          </p:cNvPr>
          <p:cNvSpPr>
            <a:spLocks noGrp="1"/>
          </p:cNvSpPr>
          <p:nvPr>
            <p:ph type="title"/>
          </p:nvPr>
        </p:nvSpPr>
        <p:spPr>
          <a:xfrm>
            <a:off x="0" y="104627"/>
            <a:ext cx="12223898" cy="1325563"/>
          </a:xfrm>
        </p:spPr>
        <p:txBody>
          <a:bodyPr/>
          <a:lstStyle/>
          <a:p>
            <a:pPr algn="ctr"/>
            <a:r>
              <a:rPr lang="en-US" b="0" i="0" dirty="0">
                <a:solidFill>
                  <a:srgbClr val="374151"/>
                </a:solidFill>
                <a:effectLst/>
                <a:latin typeface="Söhne"/>
              </a:rPr>
              <a:t>Governmental Funds: Special Revenue Funds (2 of 5) </a:t>
            </a:r>
            <a:endParaRPr lang="en-US" dirty="0"/>
          </a:p>
        </p:txBody>
      </p:sp>
      <p:sp>
        <p:nvSpPr>
          <p:cNvPr id="3" name="Content Placeholder 2">
            <a:extLst>
              <a:ext uri="{FF2B5EF4-FFF2-40B4-BE49-F238E27FC236}">
                <a16:creationId xmlns:a16="http://schemas.microsoft.com/office/drawing/2014/main" id="{F82C5A78-BAA4-0ACF-E950-056D85B83872}"/>
              </a:ext>
            </a:extLst>
          </p:cNvPr>
          <p:cNvSpPr>
            <a:spLocks noGrp="1"/>
          </p:cNvSpPr>
          <p:nvPr>
            <p:ph idx="1"/>
          </p:nvPr>
        </p:nvSpPr>
        <p:spPr>
          <a:xfrm>
            <a:off x="422644" y="1690688"/>
            <a:ext cx="11346712" cy="4351338"/>
          </a:xfrm>
        </p:spPr>
        <p:txBody>
          <a:bodyPr>
            <a:normAutofit/>
          </a:bodyPr>
          <a:lstStyle/>
          <a:p>
            <a:r>
              <a:rPr lang="en-US" b="0" i="0" dirty="0">
                <a:solidFill>
                  <a:srgbClr val="374151"/>
                </a:solidFill>
                <a:effectLst/>
                <a:latin typeface="Söhne"/>
              </a:rPr>
              <a:t>These funds account for revenues that are legally restricted or committed to specific purposes other than debt service or capital projects. </a:t>
            </a:r>
          </a:p>
          <a:p>
            <a:r>
              <a:rPr lang="en-US">
                <a:solidFill>
                  <a:srgbClr val="374151"/>
                </a:solidFill>
                <a:latin typeface="Söhne"/>
              </a:rPr>
              <a:t>A S</a:t>
            </a:r>
            <a:r>
              <a:rPr lang="en-US" b="0" i="0">
                <a:solidFill>
                  <a:srgbClr val="374151"/>
                </a:solidFill>
                <a:effectLst/>
                <a:latin typeface="Söhne"/>
              </a:rPr>
              <a:t>tate </a:t>
            </a:r>
            <a:r>
              <a:rPr lang="en-US" b="0" i="0" dirty="0">
                <a:solidFill>
                  <a:srgbClr val="374151"/>
                </a:solidFill>
                <a:effectLst/>
                <a:latin typeface="Söhne"/>
              </a:rPr>
              <a:t>gas tax to be used exclusively for transportation infrastructure. </a:t>
            </a:r>
          </a:p>
          <a:p>
            <a:pPr lvl="1"/>
            <a:r>
              <a:rPr lang="en-US" b="0" i="0" dirty="0">
                <a:solidFill>
                  <a:srgbClr val="374151"/>
                </a:solidFill>
                <a:effectLst/>
                <a:latin typeface="Söhne"/>
              </a:rPr>
              <a:t>An example is the Highway Trust Fund, which is funded by gasoline taxes and used to finance transportation projects</a:t>
            </a:r>
          </a:p>
          <a:p>
            <a:r>
              <a:rPr lang="en-US" dirty="0">
                <a:latin typeface="Arial" pitchFamily="34" charset="0"/>
                <a:cs typeface="Arial" pitchFamily="34" charset="0"/>
              </a:rPr>
              <a:t>Modified Accrual (No LT assets no LT debt)</a:t>
            </a:r>
            <a:endParaRPr lang="en-US" sz="2800" dirty="0">
              <a:latin typeface="Arial" pitchFamily="34" charset="0"/>
              <a:cs typeface="Arial" pitchFamily="34" charset="0"/>
            </a:endParaRPr>
          </a:p>
          <a:p>
            <a:endParaRPr lang="en-US" dirty="0"/>
          </a:p>
        </p:txBody>
      </p:sp>
      <p:sp>
        <p:nvSpPr>
          <p:cNvPr id="6" name="TextBox 23">
            <a:extLst>
              <a:ext uri="{FF2B5EF4-FFF2-40B4-BE49-F238E27FC236}">
                <a16:creationId xmlns:a16="http://schemas.microsoft.com/office/drawing/2014/main" id="{A7D861F0-CE24-07A8-EB85-03FAC7359B11}"/>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8" name="Picture 7">
            <a:extLst>
              <a:ext uri="{FF2B5EF4-FFF2-40B4-BE49-F238E27FC236}">
                <a16:creationId xmlns:a16="http://schemas.microsoft.com/office/drawing/2014/main" id="{6AA52856-AF30-CC86-F4B4-D54DEBB66BAF}"/>
              </a:ext>
            </a:extLst>
          </p:cNvPr>
          <p:cNvPicPr>
            <a:picLocks noChangeAspect="1"/>
          </p:cNvPicPr>
          <p:nvPr/>
        </p:nvPicPr>
        <p:blipFill>
          <a:blip r:embed="rId2"/>
          <a:stretch>
            <a:fillRect/>
          </a:stretch>
        </p:blipFill>
        <p:spPr>
          <a:xfrm>
            <a:off x="8831195" y="4341148"/>
            <a:ext cx="2616057" cy="2153549"/>
          </a:xfrm>
          <a:prstGeom prst="rect">
            <a:avLst/>
          </a:prstGeom>
        </p:spPr>
      </p:pic>
    </p:spTree>
    <p:extLst>
      <p:ext uri="{BB962C8B-B14F-4D97-AF65-F5344CB8AC3E}">
        <p14:creationId xmlns:p14="http://schemas.microsoft.com/office/powerpoint/2010/main" val="176409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5731F-C7AC-5309-4EE1-4FEFFB420C33}"/>
              </a:ext>
            </a:extLst>
          </p:cNvPr>
          <p:cNvSpPr>
            <a:spLocks noGrp="1"/>
          </p:cNvSpPr>
          <p:nvPr>
            <p:ph type="title"/>
          </p:nvPr>
        </p:nvSpPr>
        <p:spPr>
          <a:xfrm>
            <a:off x="-164805" y="-171819"/>
            <a:ext cx="12356805" cy="1325563"/>
          </a:xfrm>
        </p:spPr>
        <p:txBody>
          <a:bodyPr/>
          <a:lstStyle/>
          <a:p>
            <a:pPr algn="ctr"/>
            <a:r>
              <a:rPr lang="en-US" b="0" i="0" dirty="0">
                <a:solidFill>
                  <a:srgbClr val="374151"/>
                </a:solidFill>
                <a:effectLst/>
                <a:latin typeface="Söhne"/>
              </a:rPr>
              <a:t>Governmental Funds: Capital Projects Funds (3 of 5)</a:t>
            </a:r>
            <a:endParaRPr lang="en-US" dirty="0"/>
          </a:p>
        </p:txBody>
      </p:sp>
      <p:sp>
        <p:nvSpPr>
          <p:cNvPr id="3" name="Content Placeholder 2">
            <a:extLst>
              <a:ext uri="{FF2B5EF4-FFF2-40B4-BE49-F238E27FC236}">
                <a16:creationId xmlns:a16="http://schemas.microsoft.com/office/drawing/2014/main" id="{0931E229-0728-7809-E07E-4B19C51BB781}"/>
              </a:ext>
            </a:extLst>
          </p:cNvPr>
          <p:cNvSpPr>
            <a:spLocks noGrp="1"/>
          </p:cNvSpPr>
          <p:nvPr>
            <p:ph idx="1"/>
          </p:nvPr>
        </p:nvSpPr>
        <p:spPr>
          <a:xfrm>
            <a:off x="274673" y="1621576"/>
            <a:ext cx="11734801" cy="4351338"/>
          </a:xfrm>
        </p:spPr>
        <p:txBody>
          <a:bodyPr/>
          <a:lstStyle/>
          <a:p>
            <a:r>
              <a:rPr lang="en-US" b="0" i="0" dirty="0">
                <a:solidFill>
                  <a:srgbClr val="374151"/>
                </a:solidFill>
                <a:effectLst/>
                <a:latin typeface="Söhne"/>
              </a:rPr>
              <a:t>These funds are used to account for </a:t>
            </a:r>
            <a:r>
              <a:rPr lang="en-US" b="0" i="0" dirty="0">
                <a:solidFill>
                  <a:srgbClr val="374151"/>
                </a:solidFill>
                <a:effectLst/>
                <a:highlight>
                  <a:srgbClr val="FFFF00"/>
                </a:highlight>
                <a:latin typeface="Söhne"/>
              </a:rPr>
              <a:t>financial resources </a:t>
            </a:r>
            <a:r>
              <a:rPr lang="en-US" b="0" i="0" dirty="0">
                <a:solidFill>
                  <a:srgbClr val="374151"/>
                </a:solidFill>
                <a:effectLst/>
                <a:latin typeface="Söhne"/>
              </a:rPr>
              <a:t>that are designated for the acquisition, construction, or improvement of major capital assets, such as buildings, roads, bridges, or other infrastructure projects. </a:t>
            </a:r>
          </a:p>
          <a:p>
            <a:pPr lvl="1"/>
            <a:r>
              <a:rPr lang="en-US" dirty="0">
                <a:solidFill>
                  <a:srgbClr val="374151"/>
                </a:solidFill>
                <a:latin typeface="Söhne"/>
              </a:rPr>
              <a:t>E</a:t>
            </a:r>
            <a:r>
              <a:rPr lang="en-US" b="0" i="0" dirty="0">
                <a:solidFill>
                  <a:srgbClr val="374151"/>
                </a:solidFill>
                <a:effectLst/>
                <a:latin typeface="Söhne"/>
              </a:rPr>
              <a:t>xample, a city may establish a Capital Projects Fund to finance the construction of a new public library or the renovation of a park.</a:t>
            </a:r>
          </a:p>
          <a:p>
            <a:r>
              <a:rPr lang="en-US" dirty="0">
                <a:latin typeface="Arial" pitchFamily="34" charset="0"/>
                <a:cs typeface="Arial" pitchFamily="34" charset="0"/>
              </a:rPr>
              <a:t>Modified Accrual (No LT assets no LT debt)</a:t>
            </a:r>
            <a:endParaRPr lang="en-US" sz="2800" dirty="0">
              <a:latin typeface="Arial" pitchFamily="34" charset="0"/>
              <a:cs typeface="Arial" pitchFamily="34" charset="0"/>
            </a:endParaRPr>
          </a:p>
          <a:p>
            <a:endParaRPr lang="en-US" b="0" i="0" dirty="0">
              <a:solidFill>
                <a:srgbClr val="374151"/>
              </a:solidFill>
              <a:effectLst/>
              <a:latin typeface="Söhne"/>
            </a:endParaRPr>
          </a:p>
          <a:p>
            <a:endParaRPr lang="en-US" dirty="0"/>
          </a:p>
        </p:txBody>
      </p:sp>
      <p:sp>
        <p:nvSpPr>
          <p:cNvPr id="6" name="TextBox 23">
            <a:extLst>
              <a:ext uri="{FF2B5EF4-FFF2-40B4-BE49-F238E27FC236}">
                <a16:creationId xmlns:a16="http://schemas.microsoft.com/office/drawing/2014/main" id="{EEFC5E16-69BA-4846-95E2-8F9DC0502CF0}"/>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8" name="Picture 7">
            <a:extLst>
              <a:ext uri="{FF2B5EF4-FFF2-40B4-BE49-F238E27FC236}">
                <a16:creationId xmlns:a16="http://schemas.microsoft.com/office/drawing/2014/main" id="{794566E5-8677-D7E7-2527-8635924AA0EA}"/>
              </a:ext>
            </a:extLst>
          </p:cNvPr>
          <p:cNvPicPr>
            <a:picLocks noChangeAspect="1"/>
          </p:cNvPicPr>
          <p:nvPr/>
        </p:nvPicPr>
        <p:blipFill>
          <a:blip r:embed="rId2"/>
          <a:stretch>
            <a:fillRect/>
          </a:stretch>
        </p:blipFill>
        <p:spPr>
          <a:xfrm>
            <a:off x="8764521" y="3613112"/>
            <a:ext cx="2208280" cy="2208280"/>
          </a:xfrm>
          <a:prstGeom prst="rect">
            <a:avLst/>
          </a:prstGeom>
        </p:spPr>
      </p:pic>
    </p:spTree>
    <p:extLst>
      <p:ext uri="{BB962C8B-B14F-4D97-AF65-F5344CB8AC3E}">
        <p14:creationId xmlns:p14="http://schemas.microsoft.com/office/powerpoint/2010/main" val="1400094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6412C-F3F4-43AE-A478-341B6833E271}"/>
              </a:ext>
            </a:extLst>
          </p:cNvPr>
          <p:cNvSpPr>
            <a:spLocks noGrp="1"/>
          </p:cNvSpPr>
          <p:nvPr>
            <p:ph type="title"/>
          </p:nvPr>
        </p:nvSpPr>
        <p:spPr>
          <a:xfrm>
            <a:off x="292395" y="412971"/>
            <a:ext cx="11486707" cy="1325563"/>
          </a:xfrm>
        </p:spPr>
        <p:txBody>
          <a:bodyPr/>
          <a:lstStyle/>
          <a:p>
            <a:pPr algn="ctr"/>
            <a:r>
              <a:rPr lang="en-US" b="0" i="0" dirty="0">
                <a:solidFill>
                  <a:srgbClr val="374151"/>
                </a:solidFill>
                <a:effectLst/>
                <a:latin typeface="Söhne"/>
              </a:rPr>
              <a:t>Governmental Funds: Debt Service Funds (4 of 5)</a:t>
            </a:r>
            <a:endParaRPr lang="en-US" dirty="0"/>
          </a:p>
        </p:txBody>
      </p:sp>
      <p:sp>
        <p:nvSpPr>
          <p:cNvPr id="3" name="Content Placeholder 2">
            <a:extLst>
              <a:ext uri="{FF2B5EF4-FFF2-40B4-BE49-F238E27FC236}">
                <a16:creationId xmlns:a16="http://schemas.microsoft.com/office/drawing/2014/main" id="{C08BBDEC-8830-96A8-07DA-CD9115A14760}"/>
              </a:ext>
            </a:extLst>
          </p:cNvPr>
          <p:cNvSpPr>
            <a:spLocks noGrp="1"/>
          </p:cNvSpPr>
          <p:nvPr>
            <p:ph idx="1"/>
          </p:nvPr>
        </p:nvSpPr>
        <p:spPr>
          <a:xfrm>
            <a:off x="292395" y="1825625"/>
            <a:ext cx="11552275" cy="4351338"/>
          </a:xfrm>
        </p:spPr>
        <p:txBody>
          <a:bodyPr/>
          <a:lstStyle/>
          <a:p>
            <a:r>
              <a:rPr lang="en-US" b="0" i="0" dirty="0">
                <a:solidFill>
                  <a:srgbClr val="374151"/>
                </a:solidFill>
                <a:effectLst/>
                <a:latin typeface="Söhne"/>
              </a:rPr>
              <a:t>These funds are used to account for the accumulation of resources and payment of principal and interest on long-term debt, such as bonds or loans. </a:t>
            </a:r>
          </a:p>
          <a:p>
            <a:pPr lvl="1"/>
            <a:r>
              <a:rPr lang="en-US" b="0" i="0" dirty="0">
                <a:solidFill>
                  <a:srgbClr val="374151"/>
                </a:solidFill>
                <a:effectLst/>
                <a:latin typeface="Söhne"/>
              </a:rPr>
              <a:t>For example, a school district might issue bonds to finance the construction of a new school building and use a Debt Service Fund to repay bondholders over time.</a:t>
            </a:r>
          </a:p>
          <a:p>
            <a:r>
              <a:rPr lang="en-US" dirty="0">
                <a:latin typeface="Arial" pitchFamily="34" charset="0"/>
                <a:cs typeface="Arial" pitchFamily="34" charset="0"/>
              </a:rPr>
              <a:t>Modified Accrual (No LT assets no LT debt)</a:t>
            </a:r>
            <a:endParaRPr lang="en-US" sz="2800" dirty="0">
              <a:latin typeface="Arial" pitchFamily="34" charset="0"/>
              <a:cs typeface="Arial" pitchFamily="34" charset="0"/>
            </a:endParaRPr>
          </a:p>
          <a:p>
            <a:endParaRPr lang="en-US" dirty="0"/>
          </a:p>
        </p:txBody>
      </p:sp>
      <p:sp>
        <p:nvSpPr>
          <p:cNvPr id="4" name="TextBox 23">
            <a:extLst>
              <a:ext uri="{FF2B5EF4-FFF2-40B4-BE49-F238E27FC236}">
                <a16:creationId xmlns:a16="http://schemas.microsoft.com/office/drawing/2014/main" id="{E7F1B193-84A1-5D65-C36D-44E42AD48B0D}"/>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B9372C42-9C95-8E1B-9778-BC4722BA9163}"/>
              </a:ext>
            </a:extLst>
          </p:cNvPr>
          <p:cNvPicPr>
            <a:picLocks noChangeAspect="1"/>
          </p:cNvPicPr>
          <p:nvPr/>
        </p:nvPicPr>
        <p:blipFill>
          <a:blip r:embed="rId2"/>
          <a:stretch>
            <a:fillRect/>
          </a:stretch>
        </p:blipFill>
        <p:spPr>
          <a:xfrm>
            <a:off x="8521723" y="4035799"/>
            <a:ext cx="2574304" cy="1838789"/>
          </a:xfrm>
          <a:prstGeom prst="rect">
            <a:avLst/>
          </a:prstGeom>
        </p:spPr>
      </p:pic>
    </p:spTree>
    <p:extLst>
      <p:ext uri="{BB962C8B-B14F-4D97-AF65-F5344CB8AC3E}">
        <p14:creationId xmlns:p14="http://schemas.microsoft.com/office/powerpoint/2010/main" val="71059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6412C-F3F4-43AE-A478-341B6833E271}"/>
              </a:ext>
            </a:extLst>
          </p:cNvPr>
          <p:cNvSpPr>
            <a:spLocks noGrp="1"/>
          </p:cNvSpPr>
          <p:nvPr>
            <p:ph type="title"/>
          </p:nvPr>
        </p:nvSpPr>
        <p:spPr>
          <a:xfrm>
            <a:off x="520995" y="-187768"/>
            <a:ext cx="11486707" cy="1325563"/>
          </a:xfrm>
        </p:spPr>
        <p:txBody>
          <a:bodyPr/>
          <a:lstStyle/>
          <a:p>
            <a:pPr algn="ctr"/>
            <a:r>
              <a:rPr lang="en-US" b="0" i="0" dirty="0">
                <a:solidFill>
                  <a:srgbClr val="374151"/>
                </a:solidFill>
                <a:effectLst/>
                <a:latin typeface="Söhne"/>
              </a:rPr>
              <a:t>Governmental Funds: </a:t>
            </a:r>
            <a:r>
              <a:rPr lang="en-US" dirty="0">
                <a:solidFill>
                  <a:srgbClr val="374151"/>
                </a:solidFill>
                <a:latin typeface="Söhne"/>
              </a:rPr>
              <a:t>Permanent</a:t>
            </a:r>
            <a:r>
              <a:rPr lang="en-US" b="0" i="0" dirty="0">
                <a:solidFill>
                  <a:srgbClr val="374151"/>
                </a:solidFill>
                <a:effectLst/>
                <a:latin typeface="Söhne"/>
              </a:rPr>
              <a:t> Funds (</a:t>
            </a:r>
            <a:r>
              <a:rPr lang="en-US" dirty="0">
                <a:solidFill>
                  <a:srgbClr val="374151"/>
                </a:solidFill>
                <a:latin typeface="Söhne"/>
              </a:rPr>
              <a:t>5 </a:t>
            </a:r>
            <a:r>
              <a:rPr lang="en-US" b="0" i="0" dirty="0">
                <a:solidFill>
                  <a:srgbClr val="374151"/>
                </a:solidFill>
                <a:effectLst/>
                <a:latin typeface="Söhne"/>
              </a:rPr>
              <a:t>of 5)</a:t>
            </a:r>
            <a:endParaRPr lang="en-US" dirty="0"/>
          </a:p>
        </p:txBody>
      </p:sp>
      <p:sp>
        <p:nvSpPr>
          <p:cNvPr id="3" name="Content Placeholder 2">
            <a:extLst>
              <a:ext uri="{FF2B5EF4-FFF2-40B4-BE49-F238E27FC236}">
                <a16:creationId xmlns:a16="http://schemas.microsoft.com/office/drawing/2014/main" id="{C08BBDEC-8830-96A8-07DA-CD9115A14760}"/>
              </a:ext>
            </a:extLst>
          </p:cNvPr>
          <p:cNvSpPr>
            <a:spLocks noGrp="1"/>
          </p:cNvSpPr>
          <p:nvPr>
            <p:ph idx="1"/>
          </p:nvPr>
        </p:nvSpPr>
        <p:spPr>
          <a:xfrm>
            <a:off x="184298" y="964387"/>
            <a:ext cx="11697586" cy="5144017"/>
          </a:xfrm>
        </p:spPr>
        <p:txBody>
          <a:bodyPr>
            <a:normAutofit fontScale="92500"/>
          </a:bodyPr>
          <a:lstStyle/>
          <a:p>
            <a:r>
              <a:rPr lang="en-US" b="0" i="0" dirty="0">
                <a:solidFill>
                  <a:srgbClr val="374151"/>
                </a:solidFill>
                <a:effectLst/>
                <a:latin typeface="Söhne"/>
              </a:rPr>
              <a:t>Permanent funds are a type of fund used by governments or other organizations to account for resources that are legally restricted, with the principal amount preserved, and only the investment earnings can be used for specific purposes. </a:t>
            </a:r>
          </a:p>
          <a:p>
            <a:pPr lvl="1"/>
            <a:r>
              <a:rPr lang="en-US" b="0" i="0" dirty="0">
                <a:solidFill>
                  <a:srgbClr val="374151"/>
                </a:solidFill>
                <a:effectLst/>
                <a:latin typeface="Söhne"/>
              </a:rPr>
              <a:t>The primary objective of permanent funds is to generate a continuous source of income to support designated activities or programs without depleting the original principal amount.</a:t>
            </a:r>
          </a:p>
          <a:p>
            <a:r>
              <a:rPr lang="en-US" b="0" i="0" dirty="0">
                <a:solidFill>
                  <a:srgbClr val="374151"/>
                </a:solidFill>
                <a:effectLst/>
                <a:latin typeface="Söhne"/>
              </a:rPr>
              <a:t>Examples of permanent funds include:</a:t>
            </a:r>
          </a:p>
          <a:p>
            <a:pPr lvl="1"/>
            <a:r>
              <a:rPr lang="en-US" b="0" i="0" dirty="0">
                <a:solidFill>
                  <a:srgbClr val="374151"/>
                </a:solidFill>
                <a:effectLst/>
                <a:latin typeface="Söhne"/>
              </a:rPr>
              <a:t>Endowments: A university may receive a donation to create an endowment fund for scholarships, where the principal amount is preserved and invested, and the investment earnings are used to provide scholarships to students.</a:t>
            </a:r>
          </a:p>
          <a:p>
            <a:pPr lvl="1"/>
            <a:r>
              <a:rPr lang="en-US" b="0" i="0" dirty="0">
                <a:solidFill>
                  <a:srgbClr val="374151"/>
                </a:solidFill>
                <a:effectLst/>
                <a:latin typeface="Söhne"/>
              </a:rPr>
              <a:t>Trust Funds: A wealthy individual may create a trust fund to support a local museum, where the principal amount is invested, and the investment income is used for museum operations or acquisitions.</a:t>
            </a:r>
          </a:p>
          <a:p>
            <a:r>
              <a:rPr lang="en-US" dirty="0">
                <a:latin typeface="Arial" pitchFamily="34" charset="0"/>
                <a:cs typeface="Arial" pitchFamily="34" charset="0"/>
              </a:rPr>
              <a:t>Modified Accrual (No LT assets no LT debt)</a:t>
            </a:r>
            <a:endParaRPr lang="en-US" sz="2800" dirty="0">
              <a:latin typeface="Arial" pitchFamily="34" charset="0"/>
              <a:cs typeface="Arial" pitchFamily="34" charset="0"/>
            </a:endParaRPr>
          </a:p>
          <a:p>
            <a:endParaRPr lang="en-US" dirty="0"/>
          </a:p>
        </p:txBody>
      </p:sp>
      <p:sp>
        <p:nvSpPr>
          <p:cNvPr id="4" name="TextBox 23">
            <a:extLst>
              <a:ext uri="{FF2B5EF4-FFF2-40B4-BE49-F238E27FC236}">
                <a16:creationId xmlns:a16="http://schemas.microsoft.com/office/drawing/2014/main" id="{BFE14470-4074-45D1-3D79-098FC5F8586C}"/>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66E8C4A8-7967-DA42-98DB-77D4A21CE76B}"/>
              </a:ext>
            </a:extLst>
          </p:cNvPr>
          <p:cNvPicPr>
            <a:picLocks noChangeAspect="1"/>
          </p:cNvPicPr>
          <p:nvPr/>
        </p:nvPicPr>
        <p:blipFill>
          <a:blip r:embed="rId2"/>
          <a:stretch>
            <a:fillRect/>
          </a:stretch>
        </p:blipFill>
        <p:spPr>
          <a:xfrm>
            <a:off x="8042746" y="4976611"/>
            <a:ext cx="3724302" cy="1495436"/>
          </a:xfrm>
          <a:prstGeom prst="rect">
            <a:avLst/>
          </a:prstGeom>
        </p:spPr>
      </p:pic>
    </p:spTree>
    <p:extLst>
      <p:ext uri="{BB962C8B-B14F-4D97-AF65-F5344CB8AC3E}">
        <p14:creationId xmlns:p14="http://schemas.microsoft.com/office/powerpoint/2010/main" val="2048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88D90-C873-BF02-7134-759D7912A99D}"/>
              </a:ext>
            </a:extLst>
          </p:cNvPr>
          <p:cNvSpPr>
            <a:spLocks noGrp="1"/>
          </p:cNvSpPr>
          <p:nvPr>
            <p:ph type="title"/>
          </p:nvPr>
        </p:nvSpPr>
        <p:spPr>
          <a:xfrm>
            <a:off x="735418" y="71827"/>
            <a:ext cx="10515600" cy="1325563"/>
          </a:xfrm>
        </p:spPr>
        <p:txBody>
          <a:bodyPr/>
          <a:lstStyle/>
          <a:p>
            <a:pPr algn="ctr"/>
            <a:r>
              <a:rPr lang="en-US" dirty="0">
                <a:solidFill>
                  <a:srgbClr val="374151"/>
                </a:solidFill>
                <a:latin typeface="Söhne"/>
              </a:rPr>
              <a:t>Proprietary </a:t>
            </a:r>
            <a:r>
              <a:rPr lang="en-US" b="0" i="0" dirty="0">
                <a:solidFill>
                  <a:srgbClr val="374151"/>
                </a:solidFill>
                <a:effectLst/>
                <a:latin typeface="Söhne"/>
              </a:rPr>
              <a:t>Funds: Enterprise Funds (1 of 2)</a:t>
            </a:r>
            <a:endParaRPr lang="en-US" dirty="0"/>
          </a:p>
        </p:txBody>
      </p:sp>
      <p:sp>
        <p:nvSpPr>
          <p:cNvPr id="3" name="Content Placeholder 2">
            <a:extLst>
              <a:ext uri="{FF2B5EF4-FFF2-40B4-BE49-F238E27FC236}">
                <a16:creationId xmlns:a16="http://schemas.microsoft.com/office/drawing/2014/main" id="{F284EF00-C78D-4036-DCD5-B1D5228268A1}"/>
              </a:ext>
            </a:extLst>
          </p:cNvPr>
          <p:cNvSpPr>
            <a:spLocks noGrp="1"/>
          </p:cNvSpPr>
          <p:nvPr>
            <p:ph idx="1"/>
          </p:nvPr>
        </p:nvSpPr>
        <p:spPr>
          <a:xfrm>
            <a:off x="515679" y="1464119"/>
            <a:ext cx="10955079" cy="4351338"/>
          </a:xfrm>
        </p:spPr>
        <p:txBody>
          <a:bodyPr/>
          <a:lstStyle/>
          <a:p>
            <a:r>
              <a:rPr lang="en-US" b="0" i="0" dirty="0">
                <a:solidFill>
                  <a:srgbClr val="374151"/>
                </a:solidFill>
                <a:effectLst/>
                <a:latin typeface="Söhne"/>
              </a:rPr>
              <a:t>These funds are used to account for government activities that operate like businesses, charging fees for goods or services provided to the public. </a:t>
            </a:r>
            <a:endParaRPr lang="en-US" dirty="0">
              <a:solidFill>
                <a:srgbClr val="374151"/>
              </a:solidFill>
              <a:latin typeface="Söhne"/>
            </a:endParaRPr>
          </a:p>
          <a:p>
            <a:pPr lvl="1"/>
            <a:r>
              <a:rPr lang="en-US" b="0" i="0" dirty="0">
                <a:solidFill>
                  <a:srgbClr val="374151"/>
                </a:solidFill>
                <a:effectLst/>
                <a:latin typeface="Söhne"/>
              </a:rPr>
              <a:t>Examples include public utilities (water, sewer, or electricity), public transportation systems, or municipal parking facilities.</a:t>
            </a:r>
          </a:p>
          <a:p>
            <a:r>
              <a:rPr lang="en-US" dirty="0">
                <a:latin typeface="Arial" pitchFamily="34" charset="0"/>
                <a:cs typeface="Arial" pitchFamily="34" charset="0"/>
              </a:rPr>
              <a:t>Accrual (LT assets and LT debt)</a:t>
            </a:r>
            <a:endParaRPr lang="en-US" sz="2800" dirty="0">
              <a:latin typeface="Arial" pitchFamily="34" charset="0"/>
              <a:cs typeface="Arial" pitchFamily="34" charset="0"/>
            </a:endParaRPr>
          </a:p>
          <a:p>
            <a:endParaRPr lang="en-US" b="0" i="0" dirty="0">
              <a:solidFill>
                <a:srgbClr val="374151"/>
              </a:solidFill>
              <a:effectLst/>
              <a:latin typeface="Söhne"/>
            </a:endParaRPr>
          </a:p>
          <a:p>
            <a:endParaRPr lang="en-US" dirty="0"/>
          </a:p>
        </p:txBody>
      </p:sp>
      <p:sp>
        <p:nvSpPr>
          <p:cNvPr id="4" name="TextBox 23">
            <a:extLst>
              <a:ext uri="{FF2B5EF4-FFF2-40B4-BE49-F238E27FC236}">
                <a16:creationId xmlns:a16="http://schemas.microsoft.com/office/drawing/2014/main" id="{71E3E32B-4626-8611-CECB-C1CDCB7954D6}"/>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3E8DB51C-C87E-083B-C487-234EC37ED8EC}"/>
              </a:ext>
            </a:extLst>
          </p:cNvPr>
          <p:cNvPicPr>
            <a:picLocks noChangeAspect="1"/>
          </p:cNvPicPr>
          <p:nvPr/>
        </p:nvPicPr>
        <p:blipFill>
          <a:blip r:embed="rId2"/>
          <a:stretch>
            <a:fillRect/>
          </a:stretch>
        </p:blipFill>
        <p:spPr>
          <a:xfrm>
            <a:off x="7900798" y="3250781"/>
            <a:ext cx="3969149" cy="3268711"/>
          </a:xfrm>
          <a:prstGeom prst="rect">
            <a:avLst/>
          </a:prstGeom>
        </p:spPr>
      </p:pic>
    </p:spTree>
    <p:extLst>
      <p:ext uri="{BB962C8B-B14F-4D97-AF65-F5344CB8AC3E}">
        <p14:creationId xmlns:p14="http://schemas.microsoft.com/office/powerpoint/2010/main" val="3150502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E09BC-34A7-D8DE-1881-1B9E378148A4}"/>
              </a:ext>
            </a:extLst>
          </p:cNvPr>
          <p:cNvSpPr>
            <a:spLocks noGrp="1"/>
          </p:cNvSpPr>
          <p:nvPr>
            <p:ph type="title"/>
          </p:nvPr>
        </p:nvSpPr>
        <p:spPr>
          <a:xfrm>
            <a:off x="356191" y="67414"/>
            <a:ext cx="11573540" cy="1325563"/>
          </a:xfrm>
        </p:spPr>
        <p:txBody>
          <a:bodyPr/>
          <a:lstStyle/>
          <a:p>
            <a:pPr algn="ctr"/>
            <a:r>
              <a:rPr lang="en-US" dirty="0">
                <a:solidFill>
                  <a:srgbClr val="374151"/>
                </a:solidFill>
                <a:latin typeface="Söhne"/>
              </a:rPr>
              <a:t>Proprietary </a:t>
            </a:r>
            <a:r>
              <a:rPr lang="en-US" b="0" i="0" dirty="0">
                <a:solidFill>
                  <a:srgbClr val="374151"/>
                </a:solidFill>
                <a:effectLst/>
                <a:latin typeface="Söhne"/>
              </a:rPr>
              <a:t>Funds: Internal Service Funds (2 of 2)</a:t>
            </a:r>
            <a:endParaRPr lang="en-US" dirty="0"/>
          </a:p>
        </p:txBody>
      </p:sp>
      <p:sp>
        <p:nvSpPr>
          <p:cNvPr id="3" name="Content Placeholder 2">
            <a:extLst>
              <a:ext uri="{FF2B5EF4-FFF2-40B4-BE49-F238E27FC236}">
                <a16:creationId xmlns:a16="http://schemas.microsoft.com/office/drawing/2014/main" id="{C81FED5F-1AA7-1B3E-938B-B320B6290B1A}"/>
              </a:ext>
            </a:extLst>
          </p:cNvPr>
          <p:cNvSpPr>
            <a:spLocks noGrp="1"/>
          </p:cNvSpPr>
          <p:nvPr>
            <p:ph idx="1"/>
          </p:nvPr>
        </p:nvSpPr>
        <p:spPr>
          <a:xfrm>
            <a:off x="262269" y="1336528"/>
            <a:ext cx="11506200" cy="4351338"/>
          </a:xfrm>
        </p:spPr>
        <p:txBody>
          <a:bodyPr/>
          <a:lstStyle/>
          <a:p>
            <a:r>
              <a:rPr lang="en-US" b="0" i="0" dirty="0">
                <a:solidFill>
                  <a:srgbClr val="374151"/>
                </a:solidFill>
                <a:effectLst/>
                <a:latin typeface="Söhne"/>
              </a:rPr>
              <a:t>These funds account for goods or services provided by one department or agency to other departments or agencies within the government on a cost-reimbursement basis.</a:t>
            </a:r>
          </a:p>
          <a:p>
            <a:pPr lvl="1"/>
            <a:r>
              <a:rPr lang="en-US" b="0" i="0" dirty="0">
                <a:solidFill>
                  <a:srgbClr val="374151"/>
                </a:solidFill>
                <a:effectLst/>
                <a:latin typeface="Söhne"/>
              </a:rPr>
              <a:t> Examples include centralized services such as vehicle maintenance, information technology support, or printing services.</a:t>
            </a:r>
          </a:p>
          <a:p>
            <a:r>
              <a:rPr lang="en-US" dirty="0">
                <a:latin typeface="Arial" pitchFamily="34" charset="0"/>
                <a:cs typeface="Arial" pitchFamily="34" charset="0"/>
              </a:rPr>
              <a:t>Accrual (LT assets and LT debt)</a:t>
            </a:r>
            <a:endParaRPr lang="en-US" sz="2800" dirty="0">
              <a:latin typeface="Arial" pitchFamily="34" charset="0"/>
              <a:cs typeface="Arial" pitchFamily="34" charset="0"/>
            </a:endParaRPr>
          </a:p>
          <a:p>
            <a:endParaRPr lang="en-US" b="0" i="0" dirty="0">
              <a:solidFill>
                <a:srgbClr val="374151"/>
              </a:solidFill>
              <a:effectLst/>
              <a:latin typeface="Söhne"/>
            </a:endParaRPr>
          </a:p>
          <a:p>
            <a:endParaRPr lang="en-US" dirty="0"/>
          </a:p>
        </p:txBody>
      </p:sp>
      <p:sp>
        <p:nvSpPr>
          <p:cNvPr id="4" name="TextBox 23">
            <a:extLst>
              <a:ext uri="{FF2B5EF4-FFF2-40B4-BE49-F238E27FC236}">
                <a16:creationId xmlns:a16="http://schemas.microsoft.com/office/drawing/2014/main" id="{3E1EABA9-01B6-223C-B5ED-D112B6D7BC5E}"/>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C42B1267-233F-55E9-0072-914095AF193F}"/>
              </a:ext>
            </a:extLst>
          </p:cNvPr>
          <p:cNvPicPr>
            <a:picLocks noChangeAspect="1"/>
          </p:cNvPicPr>
          <p:nvPr/>
        </p:nvPicPr>
        <p:blipFill>
          <a:blip r:embed="rId2"/>
          <a:stretch>
            <a:fillRect/>
          </a:stretch>
        </p:blipFill>
        <p:spPr>
          <a:xfrm>
            <a:off x="8238935" y="3290968"/>
            <a:ext cx="2667019" cy="2743220"/>
          </a:xfrm>
          <a:prstGeom prst="rect">
            <a:avLst/>
          </a:prstGeom>
        </p:spPr>
      </p:pic>
    </p:spTree>
    <p:extLst>
      <p:ext uri="{BB962C8B-B14F-4D97-AF65-F5344CB8AC3E}">
        <p14:creationId xmlns:p14="http://schemas.microsoft.com/office/powerpoint/2010/main" val="142141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BA9AE-FC61-BA7F-81B1-376F2B118D36}"/>
              </a:ext>
            </a:extLst>
          </p:cNvPr>
          <p:cNvSpPr>
            <a:spLocks noGrp="1"/>
          </p:cNvSpPr>
          <p:nvPr>
            <p:ph type="title"/>
          </p:nvPr>
        </p:nvSpPr>
        <p:spPr>
          <a:xfrm>
            <a:off x="838200" y="152474"/>
            <a:ext cx="10515600" cy="1325563"/>
          </a:xfrm>
        </p:spPr>
        <p:txBody>
          <a:bodyPr/>
          <a:lstStyle/>
          <a:p>
            <a:pPr algn="ctr"/>
            <a:r>
              <a:rPr lang="en-US" dirty="0">
                <a:solidFill>
                  <a:srgbClr val="374151"/>
                </a:solidFill>
                <a:latin typeface="Söhne"/>
              </a:rPr>
              <a:t>Fiduciary Funds: </a:t>
            </a:r>
            <a:r>
              <a:rPr lang="en-US" b="0" i="0" dirty="0">
                <a:solidFill>
                  <a:srgbClr val="374151"/>
                </a:solidFill>
                <a:effectLst/>
                <a:latin typeface="Söhne"/>
              </a:rPr>
              <a:t>Custodial Funds (1 of 4)</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F18B5D33-0AB5-F8F0-D2A2-41BE4A860A1E}"/>
              </a:ext>
            </a:extLst>
          </p:cNvPr>
          <p:cNvSpPr>
            <a:spLocks noGrp="1"/>
          </p:cNvSpPr>
          <p:nvPr>
            <p:ph idx="1"/>
          </p:nvPr>
        </p:nvSpPr>
        <p:spPr>
          <a:xfrm>
            <a:off x="189614" y="939394"/>
            <a:ext cx="9066529" cy="4979212"/>
          </a:xfrm>
        </p:spPr>
        <p:txBody>
          <a:bodyPr>
            <a:normAutofit/>
          </a:bodyPr>
          <a:lstStyle/>
          <a:p>
            <a:r>
              <a:rPr lang="en-US" b="0" i="0" dirty="0">
                <a:solidFill>
                  <a:srgbClr val="374151"/>
                </a:solidFill>
                <a:effectLst/>
                <a:latin typeface="Söhne"/>
              </a:rPr>
              <a:t>Custodial funds, also known as agency funds or fiduciary funds, are funds held by an organization or government as a custodian or trustee on behalf of other entities or individuals. In this arrangement, the organization or government has the responsibility to manage, invest, and disburse the funds according to the terms of the agreement, legal requirements, or designated purposes, but the funds do not belong to the organization itself.</a:t>
            </a:r>
          </a:p>
          <a:p>
            <a:pPr lvl="1"/>
            <a:r>
              <a:rPr lang="en-US" dirty="0">
                <a:solidFill>
                  <a:srgbClr val="374151"/>
                </a:solidFill>
                <a:latin typeface="Söhne"/>
              </a:rPr>
              <a:t>County holding sales tax or domestic relationship payment on behalf of the state</a:t>
            </a:r>
          </a:p>
          <a:p>
            <a:pPr lvl="1"/>
            <a:r>
              <a:rPr lang="en-US" b="0" i="0" dirty="0">
                <a:solidFill>
                  <a:srgbClr val="374151"/>
                </a:solidFill>
                <a:effectLst/>
                <a:latin typeface="Söhne"/>
              </a:rPr>
              <a:t>Accrual</a:t>
            </a:r>
          </a:p>
          <a:p>
            <a:pPr lvl="1"/>
            <a:endParaRPr lang="en-US" dirty="0"/>
          </a:p>
        </p:txBody>
      </p:sp>
      <p:sp>
        <p:nvSpPr>
          <p:cNvPr id="4" name="TextBox 23">
            <a:extLst>
              <a:ext uri="{FF2B5EF4-FFF2-40B4-BE49-F238E27FC236}">
                <a16:creationId xmlns:a16="http://schemas.microsoft.com/office/drawing/2014/main" id="{5A6FE3ED-BDE4-61F1-A275-190F3E878D73}"/>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44C9A83D-67A7-5BB7-3B21-8B9BD8F6EF2C}"/>
              </a:ext>
            </a:extLst>
          </p:cNvPr>
          <p:cNvPicPr>
            <a:picLocks noChangeAspect="1"/>
          </p:cNvPicPr>
          <p:nvPr/>
        </p:nvPicPr>
        <p:blipFill>
          <a:blip r:embed="rId2"/>
          <a:stretch>
            <a:fillRect/>
          </a:stretch>
        </p:blipFill>
        <p:spPr>
          <a:xfrm>
            <a:off x="8990873" y="1798600"/>
            <a:ext cx="3113605" cy="2989060"/>
          </a:xfrm>
          <a:prstGeom prst="rect">
            <a:avLst/>
          </a:prstGeom>
        </p:spPr>
      </p:pic>
    </p:spTree>
    <p:extLst>
      <p:ext uri="{BB962C8B-B14F-4D97-AF65-F5344CB8AC3E}">
        <p14:creationId xmlns:p14="http://schemas.microsoft.com/office/powerpoint/2010/main" val="672045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BA9AE-FC61-BA7F-81B1-376F2B118D36}"/>
              </a:ext>
            </a:extLst>
          </p:cNvPr>
          <p:cNvSpPr>
            <a:spLocks noGrp="1"/>
          </p:cNvSpPr>
          <p:nvPr>
            <p:ph type="title"/>
          </p:nvPr>
        </p:nvSpPr>
        <p:spPr>
          <a:xfrm>
            <a:off x="175437" y="109944"/>
            <a:ext cx="12323135" cy="1325563"/>
          </a:xfrm>
        </p:spPr>
        <p:txBody>
          <a:bodyPr>
            <a:normAutofit/>
          </a:bodyPr>
          <a:lstStyle/>
          <a:p>
            <a:r>
              <a:rPr lang="en-US" dirty="0">
                <a:solidFill>
                  <a:srgbClr val="374151"/>
                </a:solidFill>
                <a:latin typeface="Söhne"/>
              </a:rPr>
              <a:t>Fiduciary Funds: </a:t>
            </a:r>
            <a:r>
              <a:rPr lang="en-US" b="0" i="0" dirty="0">
                <a:solidFill>
                  <a:srgbClr val="374151"/>
                </a:solidFill>
                <a:effectLst/>
                <a:latin typeface="Söhne"/>
              </a:rPr>
              <a:t>Private Purpose trust Funds (2 of 4)</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F18B5D33-0AB5-F8F0-D2A2-41BE4A860A1E}"/>
              </a:ext>
            </a:extLst>
          </p:cNvPr>
          <p:cNvSpPr>
            <a:spLocks noGrp="1"/>
          </p:cNvSpPr>
          <p:nvPr>
            <p:ph idx="1"/>
          </p:nvPr>
        </p:nvSpPr>
        <p:spPr>
          <a:xfrm>
            <a:off x="-172529" y="1079186"/>
            <a:ext cx="12016563" cy="5536628"/>
          </a:xfrm>
        </p:spPr>
        <p:txBody>
          <a:bodyPr>
            <a:normAutofit/>
          </a:bodyPr>
          <a:lstStyle/>
          <a:p>
            <a:r>
              <a:rPr lang="en-US" b="0" i="0" dirty="0">
                <a:solidFill>
                  <a:srgbClr val="374151"/>
                </a:solidFill>
                <a:effectLst/>
                <a:latin typeface="Söhne"/>
              </a:rPr>
              <a:t>Used by governments to account for resources held in trust for the benefit of specific individuals, private organizations, or other entities, rather than for the general public. </a:t>
            </a:r>
          </a:p>
          <a:p>
            <a:pPr lvl="1"/>
            <a:r>
              <a:rPr lang="en-US" b="0" i="0" dirty="0">
                <a:solidFill>
                  <a:srgbClr val="374151"/>
                </a:solidFill>
                <a:effectLst/>
                <a:latin typeface="Söhne"/>
              </a:rPr>
              <a:t>In this arrangement, the government acts as a trustee, managing, investing, and disbursing the funds according to the terms of the trust agreement or legal requirements. The funds are not owned by the government and are segregated from other government funds.</a:t>
            </a:r>
          </a:p>
          <a:p>
            <a:pPr lvl="2"/>
            <a:r>
              <a:rPr lang="en-US" b="0" i="0" dirty="0">
                <a:solidFill>
                  <a:srgbClr val="374151"/>
                </a:solidFill>
                <a:effectLst/>
                <a:latin typeface="Söhne"/>
              </a:rPr>
              <a:t>Scholarship Funds: The government, as a trustee, is responsible for managing and investing the funds, selecting scholarship recipients according to the criteria established by the donor, and disbursing the scholarship funds to the recipients. </a:t>
            </a:r>
          </a:p>
          <a:p>
            <a:pPr lvl="2"/>
            <a:r>
              <a:rPr lang="en-US" b="0" i="0" dirty="0">
                <a:solidFill>
                  <a:srgbClr val="374151"/>
                </a:solidFill>
                <a:effectLst/>
                <a:latin typeface="Söhne"/>
              </a:rPr>
              <a:t>In this case, the trust serves </a:t>
            </a:r>
            <a:r>
              <a:rPr lang="en-US" b="0" i="0" dirty="0">
                <a:solidFill>
                  <a:srgbClr val="374151"/>
                </a:solidFill>
                <a:effectLst/>
                <a:highlight>
                  <a:srgbClr val="FFFF00"/>
                </a:highlight>
                <a:latin typeface="Söhne"/>
              </a:rPr>
              <a:t>the specific purpose </a:t>
            </a:r>
            <a:r>
              <a:rPr lang="en-US" b="0" i="0" dirty="0">
                <a:solidFill>
                  <a:srgbClr val="374151"/>
                </a:solidFill>
                <a:effectLst/>
                <a:latin typeface="Söhne"/>
              </a:rPr>
              <a:t>of providing financial assistance to individual students, rather than </a:t>
            </a:r>
            <a:r>
              <a:rPr lang="en-US" b="0" i="0" dirty="0">
                <a:solidFill>
                  <a:srgbClr val="FF0000"/>
                </a:solidFill>
                <a:effectLst/>
                <a:latin typeface="Söhne"/>
              </a:rPr>
              <a:t>the general public</a:t>
            </a:r>
            <a:r>
              <a:rPr lang="en-US" b="0" i="0" dirty="0">
                <a:solidFill>
                  <a:srgbClr val="374151"/>
                </a:solidFill>
                <a:effectLst/>
                <a:latin typeface="Söhne"/>
              </a:rPr>
              <a:t>.</a:t>
            </a:r>
          </a:p>
          <a:p>
            <a:pPr lvl="2"/>
            <a:r>
              <a:rPr lang="en-US" dirty="0">
                <a:solidFill>
                  <a:srgbClr val="374151"/>
                </a:solidFill>
                <a:latin typeface="Söhne"/>
              </a:rPr>
              <a:t>Accrual</a:t>
            </a:r>
            <a:endParaRPr lang="en-US" b="0" i="0" dirty="0">
              <a:solidFill>
                <a:srgbClr val="374151"/>
              </a:solidFill>
              <a:effectLst/>
              <a:latin typeface="Söhne"/>
            </a:endParaRPr>
          </a:p>
          <a:p>
            <a:pPr marL="457200" lvl="1" indent="0">
              <a:buNone/>
            </a:pPr>
            <a:endParaRPr lang="en-US" dirty="0"/>
          </a:p>
        </p:txBody>
      </p:sp>
      <p:sp>
        <p:nvSpPr>
          <p:cNvPr id="4" name="TextBox 23">
            <a:extLst>
              <a:ext uri="{FF2B5EF4-FFF2-40B4-BE49-F238E27FC236}">
                <a16:creationId xmlns:a16="http://schemas.microsoft.com/office/drawing/2014/main" id="{548DD518-B895-045D-1CA9-CE697324B57D}"/>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A3EF7BAB-0613-BDC1-28DF-178570F17EAA}"/>
              </a:ext>
            </a:extLst>
          </p:cNvPr>
          <p:cNvPicPr>
            <a:picLocks noChangeAspect="1"/>
          </p:cNvPicPr>
          <p:nvPr/>
        </p:nvPicPr>
        <p:blipFill>
          <a:blip r:embed="rId2"/>
          <a:stretch>
            <a:fillRect/>
          </a:stretch>
        </p:blipFill>
        <p:spPr>
          <a:xfrm>
            <a:off x="6639723" y="4921798"/>
            <a:ext cx="4919673" cy="1192648"/>
          </a:xfrm>
          <a:prstGeom prst="rect">
            <a:avLst/>
          </a:prstGeom>
        </p:spPr>
      </p:pic>
    </p:spTree>
    <p:extLst>
      <p:ext uri="{BB962C8B-B14F-4D97-AF65-F5344CB8AC3E}">
        <p14:creationId xmlns:p14="http://schemas.microsoft.com/office/powerpoint/2010/main" val="38550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BA9AE-FC61-BA7F-81B1-376F2B118D36}"/>
              </a:ext>
            </a:extLst>
          </p:cNvPr>
          <p:cNvSpPr>
            <a:spLocks noGrp="1"/>
          </p:cNvSpPr>
          <p:nvPr>
            <p:ph type="title"/>
          </p:nvPr>
        </p:nvSpPr>
        <p:spPr>
          <a:xfrm>
            <a:off x="122275" y="18255"/>
            <a:ext cx="12142382" cy="1325563"/>
          </a:xfrm>
        </p:spPr>
        <p:txBody>
          <a:bodyPr>
            <a:normAutofit/>
          </a:bodyPr>
          <a:lstStyle/>
          <a:p>
            <a:pPr algn="ctr"/>
            <a:r>
              <a:rPr lang="en-US" dirty="0">
                <a:solidFill>
                  <a:srgbClr val="374151"/>
                </a:solidFill>
                <a:latin typeface="Söhne"/>
              </a:rPr>
              <a:t>Fiduciary Funds: </a:t>
            </a:r>
            <a:r>
              <a:rPr lang="en-US" b="0" i="0" dirty="0">
                <a:solidFill>
                  <a:srgbClr val="374151"/>
                </a:solidFill>
                <a:effectLst/>
                <a:latin typeface="Söhne"/>
              </a:rPr>
              <a:t>Pension Trust Funds (3 of 4)</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F18B5D33-0AB5-F8F0-D2A2-41BE4A860A1E}"/>
              </a:ext>
            </a:extLst>
          </p:cNvPr>
          <p:cNvSpPr>
            <a:spLocks noGrp="1"/>
          </p:cNvSpPr>
          <p:nvPr>
            <p:ph idx="1"/>
          </p:nvPr>
        </p:nvSpPr>
        <p:spPr>
          <a:xfrm>
            <a:off x="0" y="1064179"/>
            <a:ext cx="9118121" cy="5276236"/>
          </a:xfrm>
        </p:spPr>
        <p:txBody>
          <a:bodyPr>
            <a:normAutofit fontScale="92500"/>
          </a:bodyPr>
          <a:lstStyle/>
          <a:p>
            <a:r>
              <a:rPr lang="en-US" b="0" i="0" dirty="0">
                <a:solidFill>
                  <a:srgbClr val="374151"/>
                </a:solidFill>
                <a:effectLst/>
                <a:latin typeface="Söhne"/>
              </a:rPr>
              <a:t>Pension Trust Funds are a type of fiduciary fund used by governments or organizations to manage resources dedicated to providing retirement benefits to their employees. </a:t>
            </a:r>
          </a:p>
          <a:p>
            <a:pPr lvl="1"/>
            <a:r>
              <a:rPr lang="en-US" b="0" i="0" dirty="0">
                <a:solidFill>
                  <a:srgbClr val="374151"/>
                </a:solidFill>
                <a:effectLst/>
                <a:latin typeface="Söhne"/>
              </a:rPr>
              <a:t>These funds are held in trust, with the government or organization acting as a trustee, managing, investing, and disbursing the funds according to the terms of the pension plan and legal requirements. Pension Trust Funds are not owned by the government or organization and are segregated from other operating funds.</a:t>
            </a:r>
          </a:p>
          <a:p>
            <a:pPr lvl="1"/>
            <a:r>
              <a:rPr lang="en-US" b="0" i="0" u="sng" dirty="0">
                <a:solidFill>
                  <a:srgbClr val="374151"/>
                </a:solidFill>
                <a:effectLst/>
                <a:latin typeface="Söhne"/>
              </a:rPr>
              <a:t>Public Employee Retirement Systems</a:t>
            </a:r>
            <a:r>
              <a:rPr lang="en-US" b="0" i="0" dirty="0">
                <a:solidFill>
                  <a:srgbClr val="374151"/>
                </a:solidFill>
                <a:effectLst/>
                <a:latin typeface="Söhne"/>
              </a:rPr>
              <a:t>: Many governments have established pension trust funds for their employees, such as the Public Employees' Retirement System (PERS) or the Teachers' Retirement System (TRS). </a:t>
            </a:r>
          </a:p>
          <a:p>
            <a:pPr lvl="1"/>
            <a:r>
              <a:rPr lang="en-US" b="0" i="0" dirty="0">
                <a:solidFill>
                  <a:srgbClr val="374151"/>
                </a:solidFill>
                <a:effectLst/>
                <a:latin typeface="Söhne"/>
              </a:rPr>
              <a:t>These pension funds are designed to provide retirement benefits to government employees, such as teachers, police officers, and firefighters. </a:t>
            </a:r>
          </a:p>
        </p:txBody>
      </p:sp>
      <p:sp>
        <p:nvSpPr>
          <p:cNvPr id="4" name="TextBox 23">
            <a:extLst>
              <a:ext uri="{FF2B5EF4-FFF2-40B4-BE49-F238E27FC236}">
                <a16:creationId xmlns:a16="http://schemas.microsoft.com/office/drawing/2014/main" id="{3E2996C2-B5FE-354C-0B47-0B520BA20CAA}"/>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D58D9B8A-F8A6-E10C-F92F-E1CEE8E23B3A}"/>
              </a:ext>
            </a:extLst>
          </p:cNvPr>
          <p:cNvPicPr>
            <a:picLocks noChangeAspect="1"/>
          </p:cNvPicPr>
          <p:nvPr/>
        </p:nvPicPr>
        <p:blipFill>
          <a:blip r:embed="rId2"/>
          <a:stretch>
            <a:fillRect/>
          </a:stretch>
        </p:blipFill>
        <p:spPr>
          <a:xfrm>
            <a:off x="9118121" y="1792393"/>
            <a:ext cx="2867046" cy="3514751"/>
          </a:xfrm>
          <a:prstGeom prst="rect">
            <a:avLst/>
          </a:prstGeom>
        </p:spPr>
      </p:pic>
    </p:spTree>
    <p:extLst>
      <p:ext uri="{BB962C8B-B14F-4D97-AF65-F5344CB8AC3E}">
        <p14:creationId xmlns:p14="http://schemas.microsoft.com/office/powerpoint/2010/main" val="49183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BA9AE-FC61-BA7F-81B1-376F2B118D36}"/>
              </a:ext>
            </a:extLst>
          </p:cNvPr>
          <p:cNvSpPr>
            <a:spLocks noGrp="1"/>
          </p:cNvSpPr>
          <p:nvPr>
            <p:ph type="title"/>
          </p:nvPr>
        </p:nvSpPr>
        <p:spPr>
          <a:xfrm>
            <a:off x="912628" y="136525"/>
            <a:ext cx="10515600" cy="1325563"/>
          </a:xfrm>
        </p:spPr>
        <p:txBody>
          <a:bodyPr>
            <a:normAutofit fontScale="90000"/>
          </a:bodyPr>
          <a:lstStyle/>
          <a:p>
            <a:pPr algn="ctr"/>
            <a:r>
              <a:rPr lang="en-US" dirty="0">
                <a:solidFill>
                  <a:srgbClr val="374151"/>
                </a:solidFill>
                <a:latin typeface="Söhne"/>
              </a:rPr>
              <a:t>Fiduciary Funds: Investment Trust Funds</a:t>
            </a:r>
            <a:r>
              <a:rPr lang="en-US" b="0" i="0" dirty="0">
                <a:solidFill>
                  <a:srgbClr val="374151"/>
                </a:solidFill>
                <a:effectLst/>
                <a:latin typeface="Söhne"/>
              </a:rPr>
              <a:t> (4 of 4)</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F18B5D33-0AB5-F8F0-D2A2-41BE4A860A1E}"/>
              </a:ext>
            </a:extLst>
          </p:cNvPr>
          <p:cNvSpPr>
            <a:spLocks noGrp="1"/>
          </p:cNvSpPr>
          <p:nvPr>
            <p:ph idx="1"/>
          </p:nvPr>
        </p:nvSpPr>
        <p:spPr>
          <a:xfrm>
            <a:off x="210879" y="884644"/>
            <a:ext cx="9347189" cy="5473626"/>
          </a:xfrm>
        </p:spPr>
        <p:txBody>
          <a:bodyPr>
            <a:normAutofit fontScale="92500" lnSpcReduction="10000"/>
          </a:bodyPr>
          <a:lstStyle/>
          <a:p>
            <a:r>
              <a:rPr lang="en-US" b="0" i="0" dirty="0">
                <a:solidFill>
                  <a:srgbClr val="374151"/>
                </a:solidFill>
                <a:effectLst/>
                <a:latin typeface="Söhne"/>
              </a:rPr>
              <a:t>Sometimes referred to as Investment Pools or Pooled Investment Funds, are a type of fiduciary fund used by governments or organizations to consolidate and manage the investment of resources from multiple funds or participating entities. </a:t>
            </a:r>
          </a:p>
          <a:p>
            <a:pPr lvl="1"/>
            <a:r>
              <a:rPr lang="en-US" b="0" i="0" dirty="0">
                <a:solidFill>
                  <a:srgbClr val="374151"/>
                </a:solidFill>
                <a:effectLst/>
                <a:latin typeface="Söhne"/>
              </a:rPr>
              <a:t>The purpose of an Investment Trust Fund is to achieve economies of scale, lower transaction costs, and provide professional investment management services for the participating funds or entities.</a:t>
            </a:r>
          </a:p>
          <a:p>
            <a:r>
              <a:rPr lang="en-US" b="0" i="0" dirty="0">
                <a:solidFill>
                  <a:srgbClr val="374151"/>
                </a:solidFill>
                <a:effectLst/>
                <a:latin typeface="Söhne"/>
              </a:rPr>
              <a:t>State or Local Government Investment Pools: Many state and local governments in the United States operate investment pools, which allow various government entities, such as school districts, municipalities, and special districts, to pool their idle cash for investment purposes. </a:t>
            </a:r>
          </a:p>
          <a:p>
            <a:pPr lvl="1"/>
            <a:r>
              <a:rPr lang="en-US" b="0" i="0" dirty="0">
                <a:solidFill>
                  <a:srgbClr val="374151"/>
                </a:solidFill>
                <a:effectLst/>
                <a:latin typeface="Söhne"/>
              </a:rPr>
              <a:t>For example, a state treasurer's office may establish an investment pool to manage the short-term investment of funds from multiple government agencies, allocating the investment earnings to the participants based on their proportionate share in the pool.</a:t>
            </a:r>
          </a:p>
          <a:p>
            <a:endParaRPr lang="en-US" dirty="0"/>
          </a:p>
        </p:txBody>
      </p:sp>
      <p:sp>
        <p:nvSpPr>
          <p:cNvPr id="4" name="TextBox 23">
            <a:extLst>
              <a:ext uri="{FF2B5EF4-FFF2-40B4-BE49-F238E27FC236}">
                <a16:creationId xmlns:a16="http://schemas.microsoft.com/office/drawing/2014/main" id="{6CEF2500-463C-29F6-FCCF-9A237FB31501}"/>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CFCEEC3F-F00B-153D-92E7-6417FA38AB92}"/>
              </a:ext>
            </a:extLst>
          </p:cNvPr>
          <p:cNvPicPr>
            <a:picLocks noChangeAspect="1"/>
          </p:cNvPicPr>
          <p:nvPr/>
        </p:nvPicPr>
        <p:blipFill>
          <a:blip r:embed="rId2"/>
          <a:stretch>
            <a:fillRect/>
          </a:stretch>
        </p:blipFill>
        <p:spPr>
          <a:xfrm>
            <a:off x="9643248" y="1843169"/>
            <a:ext cx="2337873" cy="3171661"/>
          </a:xfrm>
          <a:prstGeom prst="rect">
            <a:avLst/>
          </a:prstGeom>
        </p:spPr>
      </p:pic>
    </p:spTree>
    <p:extLst>
      <p:ext uri="{BB962C8B-B14F-4D97-AF65-F5344CB8AC3E}">
        <p14:creationId xmlns:p14="http://schemas.microsoft.com/office/powerpoint/2010/main" val="193314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021FA3-5D26-A657-895D-A2287A081232}"/>
              </a:ext>
            </a:extLst>
          </p:cNvPr>
          <p:cNvSpPr>
            <a:spLocks noGrp="1"/>
          </p:cNvSpPr>
          <p:nvPr>
            <p:ph idx="1"/>
          </p:nvPr>
        </p:nvSpPr>
        <p:spPr>
          <a:xfrm>
            <a:off x="173665" y="815532"/>
            <a:ext cx="11564679" cy="4351338"/>
          </a:xfrm>
        </p:spPr>
        <p:txBody>
          <a:bodyPr/>
          <a:lstStyle/>
          <a:p>
            <a:pPr algn="l"/>
            <a:r>
              <a:rPr lang="en-US" b="0" i="0" dirty="0">
                <a:solidFill>
                  <a:srgbClr val="374151"/>
                </a:solidFill>
                <a:effectLst/>
                <a:latin typeface="Söhne"/>
              </a:rPr>
              <a:t>Which of the following is not a characteristic of a Private Purpose Trust Fund?</a:t>
            </a:r>
          </a:p>
          <a:p>
            <a:pPr marL="457200" lvl="1" indent="0">
              <a:buNone/>
            </a:pPr>
            <a:r>
              <a:rPr lang="en-US" b="0" i="0" dirty="0">
                <a:solidFill>
                  <a:srgbClr val="374151"/>
                </a:solidFill>
                <a:effectLst/>
                <a:latin typeface="Söhne"/>
              </a:rPr>
              <a:t>A) The government acts as a trustee, managing and disbursing the funds on behalf of specific individuals, organizations, or entities. </a:t>
            </a:r>
          </a:p>
          <a:p>
            <a:pPr marL="457200" lvl="1" indent="0">
              <a:buNone/>
            </a:pPr>
            <a:r>
              <a:rPr lang="en-US" b="0" i="0" dirty="0">
                <a:solidFill>
                  <a:srgbClr val="374151"/>
                </a:solidFill>
                <a:effectLst/>
                <a:latin typeface="Söhne"/>
              </a:rPr>
              <a:t>B) The funds are held in trust for the benefit of the general public. </a:t>
            </a:r>
          </a:p>
          <a:p>
            <a:pPr marL="457200" lvl="1" indent="0">
              <a:buNone/>
            </a:pPr>
            <a:r>
              <a:rPr lang="en-US" b="0" i="0" dirty="0">
                <a:solidFill>
                  <a:srgbClr val="374151"/>
                </a:solidFill>
                <a:effectLst/>
                <a:latin typeface="Söhne"/>
              </a:rPr>
              <a:t>C) The funds are not owned by the government and are segregated from other government funds. </a:t>
            </a:r>
          </a:p>
          <a:p>
            <a:pPr marL="457200" lvl="1" indent="0">
              <a:buNone/>
            </a:pPr>
            <a:r>
              <a:rPr lang="en-US" b="0" i="0" dirty="0">
                <a:solidFill>
                  <a:srgbClr val="374151"/>
                </a:solidFill>
                <a:effectLst/>
                <a:latin typeface="Söhne"/>
              </a:rPr>
              <a:t>D) The government is responsible for managing, investing, and disbursing the funds according to the terms of the trust agreement or legal requirements.</a:t>
            </a:r>
          </a:p>
          <a:p>
            <a:endParaRPr lang="en-US" dirty="0"/>
          </a:p>
        </p:txBody>
      </p:sp>
      <p:sp>
        <p:nvSpPr>
          <p:cNvPr id="4" name="TextBox 23">
            <a:extLst>
              <a:ext uri="{FF2B5EF4-FFF2-40B4-BE49-F238E27FC236}">
                <a16:creationId xmlns:a16="http://schemas.microsoft.com/office/drawing/2014/main" id="{16208BB3-710A-B8F0-AC12-AF9A6882C1C3}"/>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1CC80082-7639-24B7-C517-2D5E329B3086}"/>
              </a:ext>
            </a:extLst>
          </p:cNvPr>
          <p:cNvPicPr>
            <a:picLocks noChangeAspect="1"/>
          </p:cNvPicPr>
          <p:nvPr/>
        </p:nvPicPr>
        <p:blipFill>
          <a:blip r:embed="rId2"/>
          <a:stretch>
            <a:fillRect/>
          </a:stretch>
        </p:blipFill>
        <p:spPr>
          <a:xfrm>
            <a:off x="9800000" y="4041017"/>
            <a:ext cx="1761698" cy="2251705"/>
          </a:xfrm>
          <a:prstGeom prst="rect">
            <a:avLst/>
          </a:prstGeom>
        </p:spPr>
      </p:pic>
    </p:spTree>
    <p:extLst>
      <p:ext uri="{BB962C8B-B14F-4D97-AF65-F5344CB8AC3E}">
        <p14:creationId xmlns:p14="http://schemas.microsoft.com/office/powerpoint/2010/main" val="2218688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1678</TotalTime>
  <Words>1605</Words>
  <Application>Microsoft Office PowerPoint</Application>
  <PresentationFormat>Widescreen</PresentationFormat>
  <Paragraphs>108</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Comic Sans MS</vt:lpstr>
      <vt:lpstr>Söhne</vt:lpstr>
      <vt:lpstr>Office Theme</vt:lpstr>
      <vt:lpstr>What is Fund Accounting?</vt:lpstr>
      <vt:lpstr>Types of Fund Accounting</vt:lpstr>
      <vt:lpstr>Governmental Funds: General Fund (1 of 5)</vt:lpstr>
      <vt:lpstr>Governmental Funds: Special Revenue Funds (2 of 5) </vt:lpstr>
      <vt:lpstr>Governmental Funds: Capital Projects Funds (3 of 5)</vt:lpstr>
      <vt:lpstr>Governmental Funds: Debt Service Funds (4 of 5)</vt:lpstr>
      <vt:lpstr>Governmental Funds: Permanent Funds (5 of 5)</vt:lpstr>
      <vt:lpstr>Proprietary Funds: Enterprise Funds (1 of 2)</vt:lpstr>
      <vt:lpstr>Proprietary Funds: Internal Service Funds (2 of 2)</vt:lpstr>
      <vt:lpstr>Fiduciary Funds: Custodial Funds (1 of 4) </vt:lpstr>
      <vt:lpstr>Fiduciary Funds: Private Purpose trust Funds (2 of 4) </vt:lpstr>
      <vt:lpstr>Fiduciary Funds: Pension Trust Funds (3 of 4) </vt:lpstr>
      <vt:lpstr>Fiduciary Funds: Investment Trust Funds (4 of 4)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Fund Accounting?</dc:title>
  <dc:creator>mansour farhat</dc:creator>
  <cp:lastModifiedBy>mansour farhat</cp:lastModifiedBy>
  <cp:revision>1</cp:revision>
  <dcterms:created xsi:type="dcterms:W3CDTF">2023-04-09T14:12:50Z</dcterms:created>
  <dcterms:modified xsi:type="dcterms:W3CDTF">2023-04-10T18:11:00Z</dcterms:modified>
</cp:coreProperties>
</file>