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7" r:id="rId3"/>
    <p:sldId id="262" r:id="rId4"/>
    <p:sldId id="259" r:id="rId5"/>
    <p:sldId id="260" r:id="rId6"/>
    <p:sldId id="263" r:id="rId7"/>
    <p:sldId id="261" r:id="rId8"/>
    <p:sldId id="264" r:id="rId9"/>
    <p:sldId id="265" r:id="rId10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omic Sans MS" panose="030F0702030302020204" pitchFamily="66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942666C-3032-4401-943B-EF4B65995808}">
          <p14:sldIdLst>
            <p14:sldId id="258"/>
            <p14:sldId id="257"/>
            <p14:sldId id="262"/>
            <p14:sldId id="259"/>
            <p14:sldId id="260"/>
            <p14:sldId id="263"/>
            <p14:sldId id="261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68B118-E2A8-4674-970D-4BCC26240088}" v="110" dt="2023-08-29T02:33:54.0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F86AB6-4FB8-4969-997D-16000A4671B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BA888A-0AFB-4FC6-AB0E-05519C68CCDA}">
      <dgm:prSet/>
      <dgm:spPr/>
      <dgm:t>
        <a:bodyPr/>
        <a:lstStyle/>
        <a:p>
          <a:r>
            <a:rPr lang="en-US" dirty="0"/>
            <a:t>CPAs perform 3 types of Audits:</a:t>
          </a:r>
        </a:p>
      </dgm:t>
    </dgm:pt>
    <dgm:pt modelId="{25F873A7-0091-43A6-BE2E-9ECFAB81B0AF}" type="parTrans" cxnId="{1D091EEF-F8D0-4B71-819E-CECD0AE2DDD6}">
      <dgm:prSet/>
      <dgm:spPr/>
      <dgm:t>
        <a:bodyPr/>
        <a:lstStyle/>
        <a:p>
          <a:endParaRPr lang="en-US"/>
        </a:p>
      </dgm:t>
    </dgm:pt>
    <dgm:pt modelId="{C94DA187-90DB-46E2-9092-2D59F4D596CD}" type="sibTrans" cxnId="{1D091EEF-F8D0-4B71-819E-CECD0AE2DDD6}">
      <dgm:prSet/>
      <dgm:spPr/>
      <dgm:t>
        <a:bodyPr/>
        <a:lstStyle/>
        <a:p>
          <a:endParaRPr lang="en-US"/>
        </a:p>
      </dgm:t>
    </dgm:pt>
    <dgm:pt modelId="{40D9B33F-5C41-4D68-8F0A-CB98638A6F14}">
      <dgm:prSet/>
      <dgm:spPr/>
      <dgm:t>
        <a:bodyPr/>
        <a:lstStyle/>
        <a:p>
          <a:r>
            <a:rPr lang="en-US"/>
            <a:t>Operational audit</a:t>
          </a:r>
        </a:p>
      </dgm:t>
    </dgm:pt>
    <dgm:pt modelId="{9D6C2A9A-6932-49C9-A30F-CDDC2BF775B9}" type="parTrans" cxnId="{4333CFDC-5CB7-4E70-8967-ED629BB5EEBE}">
      <dgm:prSet/>
      <dgm:spPr/>
      <dgm:t>
        <a:bodyPr/>
        <a:lstStyle/>
        <a:p>
          <a:endParaRPr lang="en-US"/>
        </a:p>
      </dgm:t>
    </dgm:pt>
    <dgm:pt modelId="{CC26CBD4-A618-43DF-83F2-16DF4661BC96}" type="sibTrans" cxnId="{4333CFDC-5CB7-4E70-8967-ED629BB5EEBE}">
      <dgm:prSet/>
      <dgm:spPr/>
      <dgm:t>
        <a:bodyPr/>
        <a:lstStyle/>
        <a:p>
          <a:endParaRPr lang="en-US"/>
        </a:p>
      </dgm:t>
    </dgm:pt>
    <dgm:pt modelId="{69722AD4-530B-4FC5-A7CF-140444524D03}">
      <dgm:prSet/>
      <dgm:spPr/>
      <dgm:t>
        <a:bodyPr/>
        <a:lstStyle/>
        <a:p>
          <a:r>
            <a:rPr lang="en-US"/>
            <a:t>Compliance audit</a:t>
          </a:r>
        </a:p>
      </dgm:t>
    </dgm:pt>
    <dgm:pt modelId="{CCA2A600-A7DB-44B6-8422-B1CA9A23DAFC}" type="parTrans" cxnId="{3375E36A-C3BC-47A7-AF65-F90322DBABE5}">
      <dgm:prSet/>
      <dgm:spPr/>
      <dgm:t>
        <a:bodyPr/>
        <a:lstStyle/>
        <a:p>
          <a:endParaRPr lang="en-US"/>
        </a:p>
      </dgm:t>
    </dgm:pt>
    <dgm:pt modelId="{608B77CE-F957-4924-AF75-1A56F54CCAA7}" type="sibTrans" cxnId="{3375E36A-C3BC-47A7-AF65-F90322DBABE5}">
      <dgm:prSet/>
      <dgm:spPr/>
      <dgm:t>
        <a:bodyPr/>
        <a:lstStyle/>
        <a:p>
          <a:endParaRPr lang="en-US"/>
        </a:p>
      </dgm:t>
    </dgm:pt>
    <dgm:pt modelId="{3B07DA76-AA75-4EEB-AE69-E759DC674E3B}">
      <dgm:prSet/>
      <dgm:spPr/>
      <dgm:t>
        <a:bodyPr/>
        <a:lstStyle/>
        <a:p>
          <a:r>
            <a:rPr lang="en-US" dirty="0"/>
            <a:t>Financial statement audit</a:t>
          </a:r>
        </a:p>
      </dgm:t>
    </dgm:pt>
    <dgm:pt modelId="{3FA4F4B1-72D6-4879-B4EA-F199F35A89FC}" type="parTrans" cxnId="{371D40A8-B0CB-479B-ACAF-C3F1D4090149}">
      <dgm:prSet/>
      <dgm:spPr/>
      <dgm:t>
        <a:bodyPr/>
        <a:lstStyle/>
        <a:p>
          <a:endParaRPr lang="en-US"/>
        </a:p>
      </dgm:t>
    </dgm:pt>
    <dgm:pt modelId="{3323A4CD-8EC0-4D77-B8E4-0A1657DE836B}" type="sibTrans" cxnId="{371D40A8-B0CB-479B-ACAF-C3F1D4090149}">
      <dgm:prSet/>
      <dgm:spPr/>
      <dgm:t>
        <a:bodyPr/>
        <a:lstStyle/>
        <a:p>
          <a:endParaRPr lang="en-US"/>
        </a:p>
      </dgm:t>
    </dgm:pt>
    <dgm:pt modelId="{1E88CE5F-D4C9-42B7-9ACF-D47B8AE8F1DB}">
      <dgm:prSet/>
      <dgm:spPr/>
      <dgm:t>
        <a:bodyPr/>
        <a:lstStyle/>
        <a:p>
          <a:r>
            <a:rPr lang="en-US"/>
            <a:t>Definition, example</a:t>
          </a:r>
        </a:p>
      </dgm:t>
    </dgm:pt>
    <dgm:pt modelId="{88933EC2-A334-44DE-932B-5305DA185B2A}" type="parTrans" cxnId="{37F68F72-D53B-4C3E-8E0D-FDBACE649401}">
      <dgm:prSet/>
      <dgm:spPr/>
      <dgm:t>
        <a:bodyPr/>
        <a:lstStyle/>
        <a:p>
          <a:endParaRPr lang="en-US"/>
        </a:p>
      </dgm:t>
    </dgm:pt>
    <dgm:pt modelId="{D8EA7E9A-04DB-4104-9825-DE4F53B403CF}" type="sibTrans" cxnId="{37F68F72-D53B-4C3E-8E0D-FDBACE649401}">
      <dgm:prSet/>
      <dgm:spPr/>
      <dgm:t>
        <a:bodyPr/>
        <a:lstStyle/>
        <a:p>
          <a:endParaRPr lang="en-US"/>
        </a:p>
      </dgm:t>
    </dgm:pt>
    <dgm:pt modelId="{DD11119F-7D60-4363-A5DB-B696FCA6C2B9}" type="pres">
      <dgm:prSet presAssocID="{25F86AB6-4FB8-4969-997D-16000A4671B9}" presName="linear" presStyleCnt="0">
        <dgm:presLayoutVars>
          <dgm:animLvl val="lvl"/>
          <dgm:resizeHandles val="exact"/>
        </dgm:presLayoutVars>
      </dgm:prSet>
      <dgm:spPr/>
    </dgm:pt>
    <dgm:pt modelId="{E29404FC-6A02-4024-A0A8-09AD5A470C44}" type="pres">
      <dgm:prSet presAssocID="{F1BA888A-0AFB-4FC6-AB0E-05519C68CCD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36863B0-619F-43AF-8F85-211BAC327F1F}" type="pres">
      <dgm:prSet presAssocID="{F1BA888A-0AFB-4FC6-AB0E-05519C68CCDA}" presName="childText" presStyleLbl="revTx" presStyleIdx="0" presStyleCnt="1">
        <dgm:presLayoutVars>
          <dgm:bulletEnabled val="1"/>
        </dgm:presLayoutVars>
      </dgm:prSet>
      <dgm:spPr/>
    </dgm:pt>
    <dgm:pt modelId="{312029B9-3642-4B80-B020-631F1FEE3DF9}" type="pres">
      <dgm:prSet presAssocID="{1E88CE5F-D4C9-42B7-9ACF-D47B8AE8F1D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5906B0E-DC47-4C9C-B2CC-92E1BDDEC016}" type="presOf" srcId="{25F86AB6-4FB8-4969-997D-16000A4671B9}" destId="{DD11119F-7D60-4363-A5DB-B696FCA6C2B9}" srcOrd="0" destOrd="0" presId="urn:microsoft.com/office/officeart/2005/8/layout/vList2"/>
    <dgm:cxn modelId="{BF72111C-7501-44E7-AA52-BD33FBDE85F4}" type="presOf" srcId="{F1BA888A-0AFB-4FC6-AB0E-05519C68CCDA}" destId="{E29404FC-6A02-4024-A0A8-09AD5A470C44}" srcOrd="0" destOrd="0" presId="urn:microsoft.com/office/officeart/2005/8/layout/vList2"/>
    <dgm:cxn modelId="{72B2FA31-2906-4BEE-B9AD-E509AB41786B}" type="presOf" srcId="{3B07DA76-AA75-4EEB-AE69-E759DC674E3B}" destId="{F36863B0-619F-43AF-8F85-211BAC327F1F}" srcOrd="0" destOrd="2" presId="urn:microsoft.com/office/officeart/2005/8/layout/vList2"/>
    <dgm:cxn modelId="{C0476C44-0737-4151-B694-B6146203C78D}" type="presOf" srcId="{69722AD4-530B-4FC5-A7CF-140444524D03}" destId="{F36863B0-619F-43AF-8F85-211BAC327F1F}" srcOrd="0" destOrd="1" presId="urn:microsoft.com/office/officeart/2005/8/layout/vList2"/>
    <dgm:cxn modelId="{3375E36A-C3BC-47A7-AF65-F90322DBABE5}" srcId="{F1BA888A-0AFB-4FC6-AB0E-05519C68CCDA}" destId="{69722AD4-530B-4FC5-A7CF-140444524D03}" srcOrd="1" destOrd="0" parTransId="{CCA2A600-A7DB-44B6-8422-B1CA9A23DAFC}" sibTransId="{608B77CE-F957-4924-AF75-1A56F54CCAA7}"/>
    <dgm:cxn modelId="{37F68F72-D53B-4C3E-8E0D-FDBACE649401}" srcId="{25F86AB6-4FB8-4969-997D-16000A4671B9}" destId="{1E88CE5F-D4C9-42B7-9ACF-D47B8AE8F1DB}" srcOrd="1" destOrd="0" parTransId="{88933EC2-A334-44DE-932B-5305DA185B2A}" sibTransId="{D8EA7E9A-04DB-4104-9825-DE4F53B403CF}"/>
    <dgm:cxn modelId="{371D40A8-B0CB-479B-ACAF-C3F1D4090149}" srcId="{F1BA888A-0AFB-4FC6-AB0E-05519C68CCDA}" destId="{3B07DA76-AA75-4EEB-AE69-E759DC674E3B}" srcOrd="2" destOrd="0" parTransId="{3FA4F4B1-72D6-4879-B4EA-F199F35A89FC}" sibTransId="{3323A4CD-8EC0-4D77-B8E4-0A1657DE836B}"/>
    <dgm:cxn modelId="{4333CFDC-5CB7-4E70-8967-ED629BB5EEBE}" srcId="{F1BA888A-0AFB-4FC6-AB0E-05519C68CCDA}" destId="{40D9B33F-5C41-4D68-8F0A-CB98638A6F14}" srcOrd="0" destOrd="0" parTransId="{9D6C2A9A-6932-49C9-A30F-CDDC2BF775B9}" sibTransId="{CC26CBD4-A618-43DF-83F2-16DF4661BC96}"/>
    <dgm:cxn modelId="{3C64B9DD-6E7C-45D9-A832-229ED136AA58}" type="presOf" srcId="{1E88CE5F-D4C9-42B7-9ACF-D47B8AE8F1DB}" destId="{312029B9-3642-4B80-B020-631F1FEE3DF9}" srcOrd="0" destOrd="0" presId="urn:microsoft.com/office/officeart/2005/8/layout/vList2"/>
    <dgm:cxn modelId="{DCA1FDEC-77F6-451E-A311-F24F61518E2B}" type="presOf" srcId="{40D9B33F-5C41-4D68-8F0A-CB98638A6F14}" destId="{F36863B0-619F-43AF-8F85-211BAC327F1F}" srcOrd="0" destOrd="0" presId="urn:microsoft.com/office/officeart/2005/8/layout/vList2"/>
    <dgm:cxn modelId="{1D091EEF-F8D0-4B71-819E-CECD0AE2DDD6}" srcId="{25F86AB6-4FB8-4969-997D-16000A4671B9}" destId="{F1BA888A-0AFB-4FC6-AB0E-05519C68CCDA}" srcOrd="0" destOrd="0" parTransId="{25F873A7-0091-43A6-BE2E-9ECFAB81B0AF}" sibTransId="{C94DA187-90DB-46E2-9092-2D59F4D596CD}"/>
    <dgm:cxn modelId="{D37DE3EF-532B-4A21-B729-F53539E0AC77}" type="presParOf" srcId="{DD11119F-7D60-4363-A5DB-B696FCA6C2B9}" destId="{E29404FC-6A02-4024-A0A8-09AD5A470C44}" srcOrd="0" destOrd="0" presId="urn:microsoft.com/office/officeart/2005/8/layout/vList2"/>
    <dgm:cxn modelId="{984D2D94-E3C7-4503-89A7-78E195BC1C29}" type="presParOf" srcId="{DD11119F-7D60-4363-A5DB-B696FCA6C2B9}" destId="{F36863B0-619F-43AF-8F85-211BAC327F1F}" srcOrd="1" destOrd="0" presId="urn:microsoft.com/office/officeart/2005/8/layout/vList2"/>
    <dgm:cxn modelId="{9311C65C-970A-4405-87E9-D9BA5A157E92}" type="presParOf" srcId="{DD11119F-7D60-4363-A5DB-B696FCA6C2B9}" destId="{312029B9-3642-4B80-B020-631F1FEE3DF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9404FC-6A02-4024-A0A8-09AD5A470C44}">
      <dsp:nvSpPr>
        <dsp:cNvPr id="0" name=""/>
        <dsp:cNvSpPr/>
      </dsp:nvSpPr>
      <dsp:spPr>
        <a:xfrm>
          <a:off x="0" y="35600"/>
          <a:ext cx="9796798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CPAs perform 3 types of Audits:</a:t>
          </a:r>
        </a:p>
      </dsp:txBody>
      <dsp:txXfrm>
        <a:off x="52688" y="88288"/>
        <a:ext cx="9691422" cy="973949"/>
      </dsp:txXfrm>
    </dsp:sp>
    <dsp:sp modelId="{F36863B0-619F-43AF-8F85-211BAC327F1F}">
      <dsp:nvSpPr>
        <dsp:cNvPr id="0" name=""/>
        <dsp:cNvSpPr/>
      </dsp:nvSpPr>
      <dsp:spPr>
        <a:xfrm>
          <a:off x="0" y="1114925"/>
          <a:ext cx="9796798" cy="1816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1048" tIns="57150" rIns="320040" bIns="571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500" kern="1200"/>
            <a:t>Operational audit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500" kern="1200"/>
            <a:t>Compliance audit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500" kern="1200" dirty="0"/>
            <a:t>Financial statement audit</a:t>
          </a:r>
        </a:p>
      </dsp:txBody>
      <dsp:txXfrm>
        <a:off x="0" y="1114925"/>
        <a:ext cx="9796798" cy="1816425"/>
      </dsp:txXfrm>
    </dsp:sp>
    <dsp:sp modelId="{312029B9-3642-4B80-B020-631F1FEE3DF9}">
      <dsp:nvSpPr>
        <dsp:cNvPr id="0" name=""/>
        <dsp:cNvSpPr/>
      </dsp:nvSpPr>
      <dsp:spPr>
        <a:xfrm>
          <a:off x="0" y="2931350"/>
          <a:ext cx="9796798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Definition, example</a:t>
          </a:r>
        </a:p>
      </dsp:txBody>
      <dsp:txXfrm>
        <a:off x="52688" y="2984038"/>
        <a:ext cx="9691422" cy="9739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C1D0D-109D-4106-B95E-9B8E57BFE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137C79-EC8D-4459-A4A4-034B750E83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99424-1BEE-410C-BB8D-23EA49448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590-8642-4721-AACE-C0A32D57C6D3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209BB-004F-4BF9-BADD-E2087F7C7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E1AD0-ED7E-4585-A57F-6AA53CED9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7691-4794-46B5-80AB-DD61FC81E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38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FC66A-C8B3-4235-B701-1A4385326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270B3-DB05-410F-8FA7-100AD7502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2D2A3-AAA3-4E3E-AE66-B7CCFA6A2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590-8642-4721-AACE-C0A32D57C6D3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0946A-3B70-421A-BC0F-E79BD8CBD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2A053-CDF3-4922-B3E3-1923C44AA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7691-4794-46B5-80AB-DD61FC81E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868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2663E-0809-47B1-93CE-F983DEF7B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8756F-0FAD-4EBE-BB82-54E0F0C71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454DA5-8DC6-4F1D-98A2-9571A7183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590-8642-4721-AACE-C0A32D57C6D3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F1656-22D5-4B7D-8178-9923E6C4B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081DA-E396-47C3-B967-ADFEE8B2B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7691-4794-46B5-80AB-DD61FC81E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533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641DF-B776-49C5-986E-E6DFFEFB4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19743-A87D-4F16-AB4D-44700FF5C6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A47C1D-0427-4A34-991B-41FE04752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73FEB2-581B-4145-8802-6C153A75B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590-8642-4721-AACE-C0A32D57C6D3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FB10-27E7-4FFF-9BB8-D69B9612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3A17B-73FD-4291-8611-85B95D00E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7691-4794-46B5-80AB-DD61FC81E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842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CE36-BCE0-4F8E-825F-77921AD07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3BE033-FF82-4403-85C5-52204DE54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0A0126-3B03-414A-AB45-9EE5AA9AE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5CC502-5ACE-48C8-8E47-A83DCD5140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8B8EFF-6229-4C64-90A1-E1917777B4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557EDD-C054-4927-8913-2DCF14F4F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590-8642-4721-AACE-C0A32D57C6D3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D2CBCC-B6DC-460F-B9E3-60DAA5805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180A13-EA5F-4A5B-ADA2-F92AF0F12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7691-4794-46B5-80AB-DD61FC81E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4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44E48-F61A-4777-B3A9-520758678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23C7E9-53D9-42A1-8396-60D9173D5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590-8642-4721-AACE-C0A32D57C6D3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1C0C6F-7E39-4B8D-A97C-D5661011E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9550D3-3A06-4699-AA6D-2F82162E4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7691-4794-46B5-80AB-DD61FC81E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45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BD73A6-4521-4D0F-88D7-79619834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590-8642-4721-AACE-C0A32D57C6D3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953709-2421-4882-B261-13642CDF6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55FD0-A66F-4662-B43A-AFD3CA92A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7691-4794-46B5-80AB-DD61FC81E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229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EB5A9-291E-4B0F-997B-25B1DE3B2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84DDA-8519-4BFD-854F-6652F932F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286DA-99B1-49B4-8ADD-E2943FA696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AB57AB-7A25-4A62-BA07-AB67AECA7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590-8642-4721-AACE-C0A32D57C6D3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E54E43-D4F9-4A86-AE43-98F128AF1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D9596C-57ED-4683-9882-BB028489D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7691-4794-46B5-80AB-DD61FC81E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895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44CE2-DA05-466C-B13C-1242ACED6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5703BE-D763-4E9A-AE51-8BB5F0C5FD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DE387-6214-40A0-8384-CEC8A7725C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3B5F4E-D630-4B9E-92AF-39FF1A1EB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590-8642-4721-AACE-C0A32D57C6D3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A305D-AFC0-4DD9-A54F-215536491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151D76-14AD-425F-A506-CEEE03EB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7691-4794-46B5-80AB-DD61FC81E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032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9B2BD-61C8-4964-888C-A8F748F31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61C412-E932-411C-A4D5-8622AE2C3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260ED-2575-4D61-9A4A-32CBF9C11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590-8642-4721-AACE-C0A32D57C6D3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4FF80-2614-4031-8589-BDE3814F7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0F839-5CB6-4BB7-96DB-88303AD75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7691-4794-46B5-80AB-DD61FC81E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1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0E98A0-11F0-4165-AEFE-673B2040E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D4E933-ABD5-4F63-8D5A-8F172FA434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825D0-620F-4E8F-8B08-506CB8C6F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6590-8642-4721-AACE-C0A32D57C6D3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0A384-5D62-4042-BD30-93C979994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F8F09-226B-4DBD-B1AD-0432388E5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C7691-4794-46B5-80AB-DD61FC81E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433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09DDE4-A02C-4746-BF71-4B069AE4A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3E2B81-DA30-4D74-8685-0892FA2B7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92E01-B671-4733-8460-FABFD6C88C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96590-8642-4721-AACE-C0A32D57C6D3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AA33B-E5ED-4184-84F4-F4A55F77D5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A36B6-EBF1-4B71-ABFB-351A28C571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C7691-4794-46B5-80AB-DD61FC81E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2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375134-AC24-45D8-B1DC-9387C2D65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1076914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dirty="0"/>
              <a:t>3 Types of Audits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CFEA33F8-8621-B61D-698B-DF0AEC31FD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2161805"/>
              </p:ext>
            </p:extLst>
          </p:nvPr>
        </p:nvGraphicFramePr>
        <p:xfrm>
          <a:off x="1099802" y="1746202"/>
          <a:ext cx="9796798" cy="4046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23">
            <a:extLst>
              <a:ext uri="{FF2B5EF4-FFF2-40B4-BE49-F238E27FC236}">
                <a16:creationId xmlns:a16="http://schemas.microsoft.com/office/drawing/2014/main" id="{1E03674F-B9B7-4279-8D96-8DB0D6DFE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725" y="6370902"/>
            <a:ext cx="11079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77240">
              <a:lnSpc>
                <a:spcPct val="100000"/>
              </a:lnSpc>
              <a:spcBef>
                <a:spcPct val="0"/>
              </a:spcBef>
              <a:spcAft>
                <a:spcPts val="510"/>
              </a:spcAft>
              <a:buNone/>
            </a:pPr>
            <a:r>
              <a:rPr lang="en-US" altLang="en-US" sz="2400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  <a:endParaRPr lang="en-US" altLang="en-US" sz="2400" dirty="0">
              <a:solidFill>
                <a:srgbClr val="FF000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88072A-FA2D-4F43-80FA-DBF936EA9D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5710" y="2254489"/>
            <a:ext cx="1810890" cy="253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808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4612E-02D3-46A1-84A9-AE39D2223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-12065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Operational Audit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E098F-A3F0-43DC-B825-A146666DF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5" y="876300"/>
            <a:ext cx="8616661" cy="534352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Assesses </a:t>
            </a:r>
            <a:r>
              <a:rPr lang="en-US" dirty="0">
                <a:highlight>
                  <a:srgbClr val="FFFF00"/>
                </a:highlight>
              </a:rPr>
              <a:t>the efficiency and effectiveness </a:t>
            </a:r>
            <a:r>
              <a:rPr lang="en-US" dirty="0"/>
              <a:t>of an organization's operational (any) procedures.</a:t>
            </a:r>
          </a:p>
          <a:p>
            <a:r>
              <a:rPr lang="en-US" dirty="0"/>
              <a:t>Operational auditing extends beyond accounting, encompassing areas like organizational structure, computer operations, production, and marketing. </a:t>
            </a:r>
          </a:p>
          <a:p>
            <a:r>
              <a:rPr lang="en-US" dirty="0"/>
              <a:t>Given its broad scope, a typical operational audit can vary significantly. </a:t>
            </a:r>
          </a:p>
          <a:p>
            <a:r>
              <a:rPr lang="en-US" dirty="0"/>
              <a:t>In one instance, an auditor might assess the data used by management for asset acquisition decisions. </a:t>
            </a:r>
          </a:p>
          <a:p>
            <a:r>
              <a:rPr lang="en-US" dirty="0"/>
              <a:t>In another, they might review the efficiency of sales information processing.</a:t>
            </a:r>
          </a:p>
          <a:p>
            <a:r>
              <a:rPr lang="en-US" dirty="0"/>
              <a:t>This type of audit is more subjective than in compliance and financial audits.  Why?  No established criteria (GAAP, IRC etc.).  </a:t>
            </a:r>
          </a:p>
          <a:p>
            <a:r>
              <a:rPr lang="en-US" dirty="0"/>
              <a:t>Thus, operational auditing is similar to management consulting rather than traditional auditing. 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3D054AE-7B09-4854-87F5-F51CE9AA21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6567" y="6382497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B6058E-BF85-4AB9-BA4E-0C17BB7A4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81" y="1981199"/>
            <a:ext cx="3524219" cy="343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82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B1038-0791-4170-A6E2-147CC600A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876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Example: Operation Audit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60657-CE16-44BF-BB1B-1F1EF4370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593" y="1813642"/>
            <a:ext cx="11554813" cy="6824664"/>
          </a:xfrm>
        </p:spPr>
        <p:txBody>
          <a:bodyPr>
            <a:normAutofit/>
          </a:bodyPr>
          <a:lstStyle/>
          <a:p>
            <a:r>
              <a:rPr lang="en-US" sz="3200" b="1" dirty="0"/>
              <a:t>Objective: </a:t>
            </a:r>
            <a:r>
              <a:rPr lang="en-US" sz="3200" dirty="0"/>
              <a:t>Assess the efficiency and effectiveness of the inventory management system at a warehouse in Mexico.  </a:t>
            </a:r>
          </a:p>
          <a:p>
            <a:r>
              <a:rPr lang="en-US" sz="3200" b="1" dirty="0"/>
              <a:t>Key Metrics: </a:t>
            </a:r>
            <a:r>
              <a:rPr lang="en-US" sz="3200" dirty="0"/>
              <a:t>Number of items processed daily, inventory turnover rate, and frequency of stock-out situations.  </a:t>
            </a:r>
          </a:p>
          <a:p>
            <a:r>
              <a:rPr lang="en-US" sz="3200" b="1" dirty="0"/>
              <a:t>Benchmarks: </a:t>
            </a:r>
            <a:r>
              <a:rPr lang="en-US" sz="3200" dirty="0"/>
              <a:t>Company-established benchmarks for inventory turnover and maximum acceptable stock-outs.  </a:t>
            </a:r>
          </a:p>
          <a:p>
            <a:r>
              <a:rPr lang="en-US" sz="3200" b="1" dirty="0"/>
              <a:t>Sources of Evidence: </a:t>
            </a:r>
            <a:r>
              <a:rPr lang="en-US" sz="3200" dirty="0"/>
              <a:t>Inventory turnover reports, stock level records, and stock-out incidence logs.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5671146-A4FB-4D7F-90EA-FD8D80FCF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6567" y="6382497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57EAAB-7F35-4A16-94F1-13F50FD1C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9400" y="13838"/>
            <a:ext cx="182880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99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C766A-629D-483D-BC16-9135CEB47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475" y="-21590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Compliance Audit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64BCF-6E6A-4B39-889D-CAD80BF76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" y="936625"/>
            <a:ext cx="7534275" cy="5403850"/>
          </a:xfrm>
        </p:spPr>
        <p:txBody>
          <a:bodyPr>
            <a:normAutofit/>
          </a:bodyPr>
          <a:lstStyle/>
          <a:p>
            <a:r>
              <a:rPr lang="en-US" sz="3000" dirty="0"/>
              <a:t>A compliance audit checks if the auditee (business) adheres to set guidelines or regulations (set by outside or higher authority).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/>
              <a:t>1. Checking if accounting staff follows company procedures.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/>
              <a:t>2. Verifying wage rates meet minimum wage laws.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/>
              <a:t>3. Reviewing contracts with lenders for adherence to </a:t>
            </a:r>
            <a:r>
              <a:rPr lang="en-US" sz="3000"/>
              <a:t>loan covenants </a:t>
            </a:r>
            <a:r>
              <a:rPr lang="en-US" sz="3000" dirty="0"/>
              <a:t>(ratios)!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/>
              <a:t>4. Assessing if a mortgage bank follows new government regulations (FDIC).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26B97D2-A3FE-4D56-9F21-5BE699856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6567" y="6382497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1E46FB-FF1C-47A0-920B-E2BACD2E9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499" y="947010"/>
            <a:ext cx="4017242" cy="496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6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5719D-9B2D-40C9-88A6-75921A354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160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Compliance Audit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FB0CC-D9B1-42A7-9C60-AB034602E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1054100"/>
            <a:ext cx="8092786" cy="52895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Government entities like school districts undergo significant compliance auditing due to strict regulations. </a:t>
            </a:r>
          </a:p>
          <a:p>
            <a:r>
              <a:rPr lang="en-US" dirty="0"/>
              <a:t>Many private and non-profit organizations also need compliance audits due to policies, contracts, and legal obligations.</a:t>
            </a:r>
          </a:p>
          <a:p>
            <a:r>
              <a:rPr lang="en-US" dirty="0"/>
              <a:t>Compliance audit results are usually reported to management, the main group interested in adherence to procedures and regulations.</a:t>
            </a:r>
          </a:p>
          <a:p>
            <a:r>
              <a:rPr lang="en-US" dirty="0"/>
              <a:t> Thus, many of these audits are conducted by internal auditors. </a:t>
            </a:r>
          </a:p>
          <a:p>
            <a:pPr lvl="1"/>
            <a:r>
              <a:rPr lang="en-US" dirty="0"/>
              <a:t>For example, when the IRS checks for compliance, it employs its own auditors.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8E02CE7-1141-46FB-A269-4299708B9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6567" y="6382497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D64CD0-90E3-4AEA-9890-89B65EC38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0436" y="947010"/>
            <a:ext cx="4017242" cy="496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1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A4C92-AB87-4EC2-9249-AB04F96E5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Compliance Audit-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BD98B-177F-4E14-B4E8-41A3B2301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Objective: </a:t>
            </a:r>
            <a:r>
              <a:rPr lang="en-US" dirty="0"/>
              <a:t>Assess if the company is adhering to environmental regulations regarding waste disposal.  </a:t>
            </a:r>
          </a:p>
          <a:p>
            <a:r>
              <a:rPr lang="en-US" b="1" dirty="0"/>
              <a:t>Key Metrics: </a:t>
            </a:r>
            <a:r>
              <a:rPr lang="en-US" dirty="0"/>
              <a:t>Amount and type of waste disposed, disposal methods, and frequency.  </a:t>
            </a:r>
          </a:p>
          <a:p>
            <a:r>
              <a:rPr lang="en-US" b="1" dirty="0"/>
              <a:t>Benchmarks: </a:t>
            </a:r>
            <a:r>
              <a:rPr lang="en-US" dirty="0"/>
              <a:t>Local environmental and waste disposal regulations.  </a:t>
            </a:r>
          </a:p>
          <a:p>
            <a:r>
              <a:rPr lang="en-US" b="1" dirty="0"/>
              <a:t>Sources of Evidence: </a:t>
            </a:r>
            <a:r>
              <a:rPr lang="en-US" dirty="0"/>
              <a:t>Waste disposal logs, environmental inspection reports, and waste management contracts.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EBE9A35-1B35-41D5-84F7-C7646FE94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6567" y="6382497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5EE64-525F-485E-A218-5A687FB79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6569" y="-90483"/>
            <a:ext cx="182880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02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08CAA-0295-493E-BAD6-486DFD0D0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875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Financial Statements Audit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199CB-76B1-486D-9322-78765835C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176" y="977901"/>
            <a:ext cx="8353424" cy="545661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financial statement audit assesses if financial statements align with specific criteria, typically U.S. or international accounting standards.</a:t>
            </a:r>
          </a:p>
          <a:p>
            <a:r>
              <a:rPr lang="en-US" dirty="0"/>
              <a:t> While other accounting bases (cash basis) can be used, the goal is to identify any material errors or misstatements. </a:t>
            </a:r>
          </a:p>
          <a:p>
            <a:r>
              <a:rPr lang="en-US" dirty="0"/>
              <a:t>Auditors should understand the client’s industry, regulatory environment, and external relationships. </a:t>
            </a:r>
          </a:p>
          <a:p>
            <a:r>
              <a:rPr lang="en-US" dirty="0"/>
              <a:t>Additionally, knowledge of the client's business strategies, processes, and associated success factors is crucial. </a:t>
            </a:r>
          </a:p>
          <a:p>
            <a:r>
              <a:rPr lang="en-US" dirty="0"/>
              <a:t>This insight helps auditors pinpoint business risks impacting the accuracy of financial statements.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AFC787D-0BA0-489F-A412-9EEF4E29A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6567" y="6382497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EE2FC2-9499-418B-9391-BFF611B08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272252"/>
            <a:ext cx="3798374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48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EF583-0D37-4CFC-9DA9-BE7D1C048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Example-Financial Statement Audit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A45B2-D7EB-4FDA-B0F3-0249A36AB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070" y="1631840"/>
            <a:ext cx="9567643" cy="4967288"/>
          </a:xfrm>
        </p:spPr>
        <p:txBody>
          <a:bodyPr/>
          <a:lstStyle/>
          <a:p>
            <a:r>
              <a:rPr lang="en-US" b="1" dirty="0"/>
              <a:t>Objective: </a:t>
            </a:r>
            <a:r>
              <a:rPr lang="en-US" dirty="0"/>
              <a:t>Financial statement audit Annual audit of Tesla’s financial statements</a:t>
            </a:r>
          </a:p>
          <a:p>
            <a:r>
              <a:rPr lang="en-US" b="1" dirty="0"/>
              <a:t>Key Metrics: </a:t>
            </a:r>
            <a:r>
              <a:rPr lang="en-US" dirty="0"/>
              <a:t>Tesla’s financial statements.  </a:t>
            </a:r>
          </a:p>
          <a:p>
            <a:r>
              <a:rPr lang="en-US" b="1" dirty="0"/>
              <a:t>Benchmarks: </a:t>
            </a:r>
            <a:r>
              <a:rPr lang="en-US" dirty="0"/>
              <a:t>Generally accepted accounting principles (GAAP).  </a:t>
            </a:r>
          </a:p>
          <a:p>
            <a:r>
              <a:rPr lang="en-US" b="1" dirty="0"/>
              <a:t>Sources of Evidence: </a:t>
            </a:r>
            <a:r>
              <a:rPr lang="en-US" dirty="0"/>
              <a:t>Invoices, bank statements, sales records, and third-party confirmations.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5FC522D-A028-4A37-9ECB-F75EC9132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6567" y="6382497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CE4B46-5A12-4014-9B68-D9F438DB1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5421" y="1781859"/>
            <a:ext cx="182880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86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15EBA-D1E1-4D33-8B00-CEB181C57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537" y="-17240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 Lectures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35468-DB99-4B67-AD78-5B5DFEB39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011" y="882316"/>
            <a:ext cx="10968789" cy="5294647"/>
          </a:xfrm>
        </p:spPr>
        <p:txBody>
          <a:bodyPr>
            <a:normAutofit/>
          </a:bodyPr>
          <a:lstStyle/>
          <a:p>
            <a:r>
              <a:rPr lang="en-US" sz="3200" dirty="0"/>
              <a:t>Which of the following audits can be considered a compliance audit in general?</a:t>
            </a:r>
          </a:p>
          <a:p>
            <a:pPr marL="457200" lvl="1" indent="0">
              <a:buNone/>
            </a:pPr>
            <a:r>
              <a:rPr lang="en-US" sz="3200" dirty="0"/>
              <a:t>A) Determining whether a client’s compliance with debt covenants has been met.</a:t>
            </a:r>
          </a:p>
          <a:p>
            <a:pPr marL="457200" lvl="1" indent="0">
              <a:buNone/>
            </a:pPr>
            <a:r>
              <a:rPr lang="en-US" sz="3200" dirty="0"/>
              <a:t>B) a review of a company's payroll authorization procedures by an internal auditor</a:t>
            </a:r>
          </a:p>
          <a:p>
            <a:pPr marL="457200" lvl="1" indent="0">
              <a:buNone/>
            </a:pPr>
            <a:r>
              <a:rPr lang="en-US" sz="3200" dirty="0"/>
              <a:t>C) audit of a public company by a CPA firm</a:t>
            </a:r>
          </a:p>
          <a:p>
            <a:pPr marL="457200" lvl="1" indent="0">
              <a:buNone/>
            </a:pPr>
            <a:r>
              <a:rPr lang="en-US" sz="3200" dirty="0"/>
              <a:t>D) GAO auditor's evaluation of the computer operations of governmental units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D6E1C3C-EEA0-4D3F-A061-A76B46751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6567" y="6382497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318859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792</Words>
  <Application>Microsoft Office PowerPoint</Application>
  <PresentationFormat>Widescreen</PresentationFormat>
  <Paragraphs>62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 Light</vt:lpstr>
      <vt:lpstr>Wingdings</vt:lpstr>
      <vt:lpstr>Comic Sans MS</vt:lpstr>
      <vt:lpstr>Calibri</vt:lpstr>
      <vt:lpstr>Arial</vt:lpstr>
      <vt:lpstr>Office Theme</vt:lpstr>
      <vt:lpstr>3 Types of Audits</vt:lpstr>
      <vt:lpstr>Operational Audit</vt:lpstr>
      <vt:lpstr>Example: Operation Audit </vt:lpstr>
      <vt:lpstr>Compliance Audit</vt:lpstr>
      <vt:lpstr>Compliance Audit</vt:lpstr>
      <vt:lpstr>Compliance Audit- Example</vt:lpstr>
      <vt:lpstr>Financial Statements Audit</vt:lpstr>
      <vt:lpstr>Example-Financial Statement Audit  </vt:lpstr>
      <vt:lpstr>MCQ from Farhat Lectures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Types of Audits</dc:title>
  <dc:creator>mansour farhat</dc:creator>
  <cp:lastModifiedBy>mansour farhat</cp:lastModifiedBy>
  <cp:revision>3</cp:revision>
  <dcterms:created xsi:type="dcterms:W3CDTF">2023-08-28T14:53:38Z</dcterms:created>
  <dcterms:modified xsi:type="dcterms:W3CDTF">2023-08-29T02:44:07Z</dcterms:modified>
</cp:coreProperties>
</file>