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384" r:id="rId2"/>
    <p:sldId id="385" r:id="rId3"/>
    <p:sldId id="386" r:id="rId4"/>
    <p:sldId id="396" r:id="rId5"/>
    <p:sldId id="388" r:id="rId6"/>
    <p:sldId id="389" r:id="rId7"/>
    <p:sldId id="387" r:id="rId8"/>
    <p:sldId id="391" r:id="rId9"/>
    <p:sldId id="392" r:id="rId10"/>
    <p:sldId id="393" r:id="rId11"/>
    <p:sldId id="394" r:id="rId12"/>
    <p:sldId id="39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DFFFB7-4404-4FF8-A93F-0D7AE9B05C15}" v="205" dt="2019-10-02T14:28:16.9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p:cViewPr varScale="1">
        <p:scale>
          <a:sx n="79" d="100"/>
          <a:sy n="79" d="100"/>
        </p:scale>
        <p:origin x="72"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33B18-1246-4B73-BF87-DD1FF5E8216C}" type="datetimeFigureOut">
              <a:rPr lang="en-US" smtClean="0"/>
              <a:t>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A3B985-DFFB-45DC-A4C1-5E89E8C13EF6}" type="slidenum">
              <a:rPr lang="en-US" smtClean="0"/>
              <a:t>‹#›</a:t>
            </a:fld>
            <a:endParaRPr lang="en-US"/>
          </a:p>
        </p:txBody>
      </p:sp>
    </p:spTree>
    <p:extLst>
      <p:ext uri="{BB962C8B-B14F-4D97-AF65-F5344CB8AC3E}">
        <p14:creationId xmlns:p14="http://schemas.microsoft.com/office/powerpoint/2010/main" val="236276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DFBD2F-BDE8-42C5-B640-A4408F8BBAB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24684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DFBD2F-BDE8-42C5-B640-A4408F8BBAB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1377091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DFBD2F-BDE8-42C5-B640-A4408F8BBAB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326786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DFBD2F-BDE8-42C5-B640-A4408F8BBABB}"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129448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DFBD2F-BDE8-42C5-B640-A4408F8BBABB}" type="datetimeFigureOut">
              <a:rPr lang="en-US" smtClean="0"/>
              <a:t>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2467840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DFBD2F-BDE8-42C5-B640-A4408F8BBABB}" type="datetimeFigureOut">
              <a:rPr lang="en-US" smtClean="0"/>
              <a:t>11/7/2021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3179343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DFBD2F-BDE8-42C5-B640-A4408F8BBABB}" type="datetimeFigureOut">
              <a:rPr lang="en-US" smtClean="0"/>
              <a:t>11/7/2021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141203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FBD2F-BDE8-42C5-B640-A4408F8BBABB}"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1425699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DFBD2F-BDE8-42C5-B640-A4408F8BBABB}" type="datetimeFigureOut">
              <a:rPr lang="en-US" smtClean="0"/>
              <a:t>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360060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DFBD2F-BDE8-42C5-B640-A4408F8BBAB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2320913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DFBD2F-BDE8-42C5-B640-A4408F8BBABB}" type="datetimeFigureOut">
              <a:rPr lang="en-US" smtClean="0"/>
              <a:t>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DBDC18-C5BD-4CE6-8346-40305C6B21A4}" type="slidenum">
              <a:rPr lang="en-US" smtClean="0"/>
              <a:t>‹#›</a:t>
            </a:fld>
            <a:endParaRPr lang="en-US"/>
          </a:p>
        </p:txBody>
      </p:sp>
    </p:spTree>
    <p:extLst>
      <p:ext uri="{BB962C8B-B14F-4D97-AF65-F5344CB8AC3E}">
        <p14:creationId xmlns:p14="http://schemas.microsoft.com/office/powerpoint/2010/main" val="4157122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DFBD2F-BDE8-42C5-B640-A4408F8BBABB}" type="datetimeFigureOut">
              <a:rPr lang="en-US" smtClean="0"/>
              <a:t>11/7/2021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DBDC18-C5BD-4CE6-8346-40305C6B21A4}" type="slidenum">
              <a:rPr lang="en-US" smtClean="0"/>
              <a:t>‹#›</a:t>
            </a:fld>
            <a:endParaRPr lang="en-US"/>
          </a:p>
        </p:txBody>
      </p:sp>
    </p:spTree>
    <p:extLst>
      <p:ext uri="{BB962C8B-B14F-4D97-AF65-F5344CB8AC3E}">
        <p14:creationId xmlns:p14="http://schemas.microsoft.com/office/powerpoint/2010/main" val="9657328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9CCC0-AEC0-46FB-9683-7E2C7055390F}"/>
              </a:ext>
            </a:extLst>
          </p:cNvPr>
          <p:cNvSpPr>
            <a:spLocks noGrp="1"/>
          </p:cNvSpPr>
          <p:nvPr>
            <p:ph type="title"/>
          </p:nvPr>
        </p:nvSpPr>
        <p:spPr>
          <a:xfrm>
            <a:off x="402265" y="23524"/>
            <a:ext cx="10515600" cy="1325563"/>
          </a:xfrm>
        </p:spPr>
        <p:txBody>
          <a:bodyPr/>
          <a:lstStyle/>
          <a:p>
            <a:r>
              <a:rPr lang="en-US" dirty="0"/>
              <a:t>Supplemental Disclosures:  Balance Sheet</a:t>
            </a:r>
          </a:p>
        </p:txBody>
      </p:sp>
      <p:sp>
        <p:nvSpPr>
          <p:cNvPr id="5" name="Content Placeholder 4">
            <a:extLst>
              <a:ext uri="{FF2B5EF4-FFF2-40B4-BE49-F238E27FC236}">
                <a16:creationId xmlns:a16="http://schemas.microsoft.com/office/drawing/2014/main" id="{9640FFFB-212D-474F-B60C-C4056142F9AC}"/>
              </a:ext>
            </a:extLst>
          </p:cNvPr>
          <p:cNvSpPr>
            <a:spLocks noGrp="1"/>
          </p:cNvSpPr>
          <p:nvPr>
            <p:ph idx="1"/>
          </p:nvPr>
        </p:nvSpPr>
        <p:spPr>
          <a:xfrm>
            <a:off x="402265" y="1318954"/>
            <a:ext cx="6959364" cy="5097433"/>
          </a:xfrm>
        </p:spPr>
        <p:txBody>
          <a:bodyPr>
            <a:normAutofit/>
          </a:bodyPr>
          <a:lstStyle/>
          <a:p>
            <a:r>
              <a:rPr lang="en-US" altLang="en-US" sz="3000" dirty="0"/>
              <a:t>Four types of information that are supplemental to account titles and amounts presented in the balance sheet:</a:t>
            </a:r>
          </a:p>
          <a:p>
            <a:pPr marL="514350" indent="-514350">
              <a:buFont typeface="+mj-lt"/>
              <a:buAutoNum type="arabicPeriod"/>
            </a:pPr>
            <a:r>
              <a:rPr lang="en-US" sz="3000" dirty="0"/>
              <a:t>Contingencies </a:t>
            </a:r>
          </a:p>
          <a:p>
            <a:pPr marL="514350" indent="-514350">
              <a:buFont typeface="+mj-lt"/>
              <a:buAutoNum type="arabicPeriod"/>
            </a:pPr>
            <a:r>
              <a:rPr lang="en-US" sz="3000" dirty="0"/>
              <a:t>Summary of accounting  policies,  </a:t>
            </a:r>
          </a:p>
          <a:p>
            <a:pPr marL="514350" indent="-514350">
              <a:buFont typeface="+mj-lt"/>
              <a:buAutoNum type="arabicPeriod"/>
            </a:pPr>
            <a:r>
              <a:rPr lang="en-US" sz="3000" dirty="0"/>
              <a:t>contractual situations, and </a:t>
            </a:r>
          </a:p>
          <a:p>
            <a:pPr marL="514350" indent="-514350">
              <a:buFont typeface="+mj-lt"/>
              <a:buAutoNum type="arabicPeriod"/>
            </a:pPr>
            <a:r>
              <a:rPr lang="en-US" sz="3000" dirty="0"/>
              <a:t>fair values provide for elaboration or qualification of items listed in  the balance sheet. </a:t>
            </a:r>
          </a:p>
        </p:txBody>
      </p:sp>
      <p:sp>
        <p:nvSpPr>
          <p:cNvPr id="6" name="TextBox 23">
            <a:extLst>
              <a:ext uri="{FF2B5EF4-FFF2-40B4-BE49-F238E27FC236}">
                <a16:creationId xmlns:a16="http://schemas.microsoft.com/office/drawing/2014/main" id="{4F94BD6C-41C9-43AE-80A0-46E633DA2823}"/>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pic>
        <p:nvPicPr>
          <p:cNvPr id="8" name="Picture 7">
            <a:extLst>
              <a:ext uri="{FF2B5EF4-FFF2-40B4-BE49-F238E27FC236}">
                <a16:creationId xmlns:a16="http://schemas.microsoft.com/office/drawing/2014/main" id="{3DEA66C3-FB5B-4A2A-A54B-3DBBB8E43F31}"/>
              </a:ext>
            </a:extLst>
          </p:cNvPr>
          <p:cNvPicPr>
            <a:picLocks noChangeAspect="1"/>
          </p:cNvPicPr>
          <p:nvPr/>
        </p:nvPicPr>
        <p:blipFill>
          <a:blip r:embed="rId2"/>
          <a:stretch>
            <a:fillRect/>
          </a:stretch>
        </p:blipFill>
        <p:spPr>
          <a:xfrm>
            <a:off x="7437120" y="1161615"/>
            <a:ext cx="4588108" cy="5511994"/>
          </a:xfrm>
          <a:prstGeom prst="rect">
            <a:avLst/>
          </a:prstGeom>
        </p:spPr>
      </p:pic>
    </p:spTree>
    <p:extLst>
      <p:ext uri="{BB962C8B-B14F-4D97-AF65-F5344CB8AC3E}">
        <p14:creationId xmlns:p14="http://schemas.microsoft.com/office/powerpoint/2010/main" val="385066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95C82-0070-4D1E-B6E6-53BF72AECC33}"/>
              </a:ext>
            </a:extLst>
          </p:cNvPr>
          <p:cNvSpPr>
            <a:spLocks noGrp="1"/>
          </p:cNvSpPr>
          <p:nvPr>
            <p:ph type="title"/>
          </p:nvPr>
        </p:nvSpPr>
        <p:spPr/>
        <p:txBody>
          <a:bodyPr/>
          <a:lstStyle/>
          <a:p>
            <a:pPr algn="ctr"/>
            <a:r>
              <a:rPr lang="en-US" dirty="0"/>
              <a:t>Contingency</a:t>
            </a:r>
          </a:p>
        </p:txBody>
      </p:sp>
      <p:sp>
        <p:nvSpPr>
          <p:cNvPr id="3" name="Content Placeholder 2">
            <a:extLst>
              <a:ext uri="{FF2B5EF4-FFF2-40B4-BE49-F238E27FC236}">
                <a16:creationId xmlns:a16="http://schemas.microsoft.com/office/drawing/2014/main" id="{79E1123A-6AC1-4FD0-9733-57FA5FA12D87}"/>
              </a:ext>
            </a:extLst>
          </p:cNvPr>
          <p:cNvSpPr>
            <a:spLocks noGrp="1"/>
          </p:cNvSpPr>
          <p:nvPr>
            <p:ph idx="1"/>
          </p:nvPr>
        </p:nvSpPr>
        <p:spPr>
          <a:xfrm>
            <a:off x="462914" y="1165860"/>
            <a:ext cx="11614786" cy="5113019"/>
          </a:xfrm>
        </p:spPr>
        <p:txBody>
          <a:bodyPr/>
          <a:lstStyle/>
          <a:p>
            <a:r>
              <a:rPr lang="en-US" dirty="0"/>
              <a:t> </a:t>
            </a:r>
            <a:r>
              <a:rPr lang="en-US" sz="2400" dirty="0"/>
              <a:t>Is defined as an existing situation involving uncertainty as to possible gain  (gain  contingency) or loss  (loss  contingency) that will ultimately be resolved when one or more  future  events  occur  or  fail  to occur</a:t>
            </a:r>
          </a:p>
          <a:p>
            <a:pPr lvl="1">
              <a:spcBef>
                <a:spcPts val="1000"/>
              </a:spcBef>
            </a:pPr>
            <a:r>
              <a:rPr lang="en-US" sz="3000" dirty="0"/>
              <a:t>In  short,  they  are  uncertain  occurrences  that  may have a material effect on financial position</a:t>
            </a:r>
          </a:p>
          <a:p>
            <a:pPr lvl="2">
              <a:spcBef>
                <a:spcPts val="1000"/>
              </a:spcBef>
              <a:buFont typeface="Wingdings" panose="05000000000000000000" pitchFamily="2" charset="2"/>
              <a:buChar char="ü"/>
            </a:pPr>
            <a:r>
              <a:rPr lang="en-US" sz="2600" dirty="0"/>
              <a:t>Lawsuit</a:t>
            </a:r>
          </a:p>
          <a:p>
            <a:pPr lvl="2">
              <a:spcBef>
                <a:spcPts val="1000"/>
              </a:spcBef>
              <a:buFont typeface="Wingdings" panose="05000000000000000000" pitchFamily="2" charset="2"/>
              <a:buChar char="ü"/>
            </a:pPr>
            <a:r>
              <a:rPr lang="en-US" sz="2600" dirty="0"/>
              <a:t>Guaranteeing the debt of other</a:t>
            </a:r>
          </a:p>
          <a:p>
            <a:pPr lvl="2">
              <a:spcBef>
                <a:spcPts val="1000"/>
              </a:spcBef>
              <a:buFont typeface="Wingdings" panose="05000000000000000000" pitchFamily="2" charset="2"/>
              <a:buChar char="ü"/>
            </a:pPr>
            <a:r>
              <a:rPr lang="en-US" sz="2600" dirty="0"/>
              <a:t>Environmental</a:t>
            </a:r>
          </a:p>
          <a:p>
            <a:pPr marL="0" indent="0">
              <a:buNone/>
            </a:pPr>
            <a:endParaRPr lang="en-US" dirty="0"/>
          </a:p>
        </p:txBody>
      </p:sp>
      <p:sp>
        <p:nvSpPr>
          <p:cNvPr id="4" name="TextBox 23">
            <a:extLst>
              <a:ext uri="{FF2B5EF4-FFF2-40B4-BE49-F238E27FC236}">
                <a16:creationId xmlns:a16="http://schemas.microsoft.com/office/drawing/2014/main" id="{93092313-C601-4801-A1B9-D919A71D9D93}"/>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pic>
        <p:nvPicPr>
          <p:cNvPr id="5" name="Picture 4">
            <a:extLst>
              <a:ext uri="{FF2B5EF4-FFF2-40B4-BE49-F238E27FC236}">
                <a16:creationId xmlns:a16="http://schemas.microsoft.com/office/drawing/2014/main" id="{63349418-5CDE-43C8-B534-89B8E9D19DB1}"/>
              </a:ext>
            </a:extLst>
          </p:cNvPr>
          <p:cNvPicPr>
            <a:picLocks noChangeAspect="1"/>
          </p:cNvPicPr>
          <p:nvPr/>
        </p:nvPicPr>
        <p:blipFill>
          <a:blip r:embed="rId2"/>
          <a:stretch>
            <a:fillRect/>
          </a:stretch>
        </p:blipFill>
        <p:spPr>
          <a:xfrm>
            <a:off x="7290435" y="3758565"/>
            <a:ext cx="4438650" cy="2419350"/>
          </a:xfrm>
          <a:prstGeom prst="rect">
            <a:avLst/>
          </a:prstGeom>
        </p:spPr>
      </p:pic>
    </p:spTree>
    <p:extLst>
      <p:ext uri="{BB962C8B-B14F-4D97-AF65-F5344CB8AC3E}">
        <p14:creationId xmlns:p14="http://schemas.microsoft.com/office/powerpoint/2010/main" val="2847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49AA6-77F3-4B9B-BFA0-E664A720502A}"/>
              </a:ext>
            </a:extLst>
          </p:cNvPr>
          <p:cNvSpPr>
            <a:spLocks noGrp="1"/>
          </p:cNvSpPr>
          <p:nvPr>
            <p:ph type="title"/>
          </p:nvPr>
        </p:nvSpPr>
        <p:spPr/>
        <p:txBody>
          <a:bodyPr/>
          <a:lstStyle/>
          <a:p>
            <a:pPr algn="ctr"/>
            <a:r>
              <a:rPr lang="en-US" dirty="0"/>
              <a:t>Summary of Accounting  Policies</a:t>
            </a:r>
          </a:p>
        </p:txBody>
      </p:sp>
      <p:sp>
        <p:nvSpPr>
          <p:cNvPr id="3" name="Content Placeholder 2">
            <a:extLst>
              <a:ext uri="{FF2B5EF4-FFF2-40B4-BE49-F238E27FC236}">
                <a16:creationId xmlns:a16="http://schemas.microsoft.com/office/drawing/2014/main" id="{2476DE62-2EC8-4E98-92E0-741FE7A3AAB7}"/>
              </a:ext>
            </a:extLst>
          </p:cNvPr>
          <p:cNvSpPr>
            <a:spLocks noGrp="1"/>
          </p:cNvSpPr>
          <p:nvPr>
            <p:ph idx="1"/>
          </p:nvPr>
        </p:nvSpPr>
        <p:spPr>
          <a:xfrm>
            <a:off x="392430" y="1513203"/>
            <a:ext cx="11654790" cy="4979672"/>
          </a:xfrm>
        </p:spPr>
        <p:txBody>
          <a:bodyPr>
            <a:normAutofit fontScale="92500" lnSpcReduction="20000"/>
          </a:bodyPr>
          <a:lstStyle/>
          <a:p>
            <a:pPr marL="0" indent="0" fontAlgn="base">
              <a:buNone/>
            </a:pPr>
            <a:r>
              <a:rPr lang="en-US" dirty="0"/>
              <a:t>The methods used to value assets and allocate  costs vary considerably among balance  sheet  accounts.  </a:t>
            </a:r>
          </a:p>
          <a:p>
            <a:pPr fontAlgn="base"/>
            <a:r>
              <a:rPr lang="en-US" dirty="0"/>
              <a:t>To  help  users  of  the  financial  statements understand and evaluate financial statement components and their relationships, these valuation methods are normally disclosed in  a separate  Summary of Significant Accounting Policies  preceding the  financial statement  notes. </a:t>
            </a:r>
          </a:p>
          <a:p>
            <a:pPr lvl="2" fontAlgn="base">
              <a:buFont typeface="Wingdings" panose="05000000000000000000" pitchFamily="2" charset="2"/>
              <a:buChar char="ü"/>
            </a:pPr>
            <a:r>
              <a:rPr lang="en-US" dirty="0"/>
              <a:t>For instance, companies can compute inventories under several cost flow assumptions (e.g., LIFO and FIFO), </a:t>
            </a:r>
          </a:p>
          <a:p>
            <a:pPr lvl="2" fontAlgn="base">
              <a:buFont typeface="Wingdings" panose="05000000000000000000" pitchFamily="2" charset="2"/>
              <a:buChar char="ü"/>
            </a:pPr>
            <a:r>
              <a:rPr lang="en-US" dirty="0"/>
              <a:t>depreciate plant and equipment under several accepted methods (e.g., double-declining-balance and straight-line), and </a:t>
            </a:r>
          </a:p>
          <a:p>
            <a:pPr lvl="2" fontAlgn="base">
              <a:buFont typeface="Wingdings" panose="05000000000000000000" pitchFamily="2" charset="2"/>
              <a:buChar char="ü"/>
            </a:pPr>
            <a:r>
              <a:rPr lang="en-US" dirty="0"/>
              <a:t>carry investments at different valuations (e.g., amortized cost, equity, and fair value). </a:t>
            </a:r>
          </a:p>
          <a:p>
            <a:pPr fontAlgn="base"/>
            <a:r>
              <a:rPr lang="en-US" dirty="0"/>
              <a:t>Sophisticated users of financial statements know of these possibilities and examine the statements closely to determine the methods used.</a:t>
            </a:r>
          </a:p>
          <a:p>
            <a:pPr fontAlgn="base"/>
            <a:r>
              <a:rPr lang="en-US" dirty="0"/>
              <a:t>Companies must also disclose information about the nature of their operations, the use of estimates in preparing financial statements, certain significant estimates, and vulnerabilities due to certain concentrations. </a:t>
            </a:r>
          </a:p>
        </p:txBody>
      </p:sp>
      <p:sp>
        <p:nvSpPr>
          <p:cNvPr id="4" name="TextBox 23">
            <a:extLst>
              <a:ext uri="{FF2B5EF4-FFF2-40B4-BE49-F238E27FC236}">
                <a16:creationId xmlns:a16="http://schemas.microsoft.com/office/drawing/2014/main" id="{82793C0C-18C7-4E06-8B05-6CA542A84E61}"/>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spTree>
    <p:extLst>
      <p:ext uri="{BB962C8B-B14F-4D97-AF65-F5344CB8AC3E}">
        <p14:creationId xmlns:p14="http://schemas.microsoft.com/office/powerpoint/2010/main" val="324677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538314-D8B8-4FF0-8CD8-E568E1E9633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995FF6F-9A73-4B79-BB91-B1BA196AE7F0}"/>
              </a:ext>
            </a:extLst>
          </p:cNvPr>
          <p:cNvPicPr>
            <a:picLocks noChangeAspect="1"/>
          </p:cNvPicPr>
          <p:nvPr/>
        </p:nvPicPr>
        <p:blipFill>
          <a:blip r:embed="rId2"/>
          <a:stretch>
            <a:fillRect/>
          </a:stretch>
        </p:blipFill>
        <p:spPr>
          <a:xfrm>
            <a:off x="210525" y="2157825"/>
            <a:ext cx="11460480" cy="2542349"/>
          </a:xfrm>
          <a:prstGeom prst="rect">
            <a:avLst/>
          </a:prstGeom>
        </p:spPr>
      </p:pic>
    </p:spTree>
    <p:extLst>
      <p:ext uri="{BB962C8B-B14F-4D97-AF65-F5344CB8AC3E}">
        <p14:creationId xmlns:p14="http://schemas.microsoft.com/office/powerpoint/2010/main" val="3463392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DDDBA-C21E-4E8D-BD09-C7AFA47E8E82}"/>
              </a:ext>
            </a:extLst>
          </p:cNvPr>
          <p:cNvSpPr>
            <a:spLocks noGrp="1"/>
          </p:cNvSpPr>
          <p:nvPr>
            <p:ph type="title"/>
          </p:nvPr>
        </p:nvSpPr>
        <p:spPr>
          <a:xfrm>
            <a:off x="800893" y="-168275"/>
            <a:ext cx="10515600" cy="1325563"/>
          </a:xfrm>
        </p:spPr>
        <p:txBody>
          <a:bodyPr/>
          <a:lstStyle/>
          <a:p>
            <a:pPr algn="ctr"/>
            <a:r>
              <a:rPr lang="en-US" dirty="0"/>
              <a:t>Contractual Situation</a:t>
            </a:r>
          </a:p>
        </p:txBody>
      </p:sp>
      <p:sp>
        <p:nvSpPr>
          <p:cNvPr id="3" name="Content Placeholder 2">
            <a:extLst>
              <a:ext uri="{FF2B5EF4-FFF2-40B4-BE49-F238E27FC236}">
                <a16:creationId xmlns:a16="http://schemas.microsoft.com/office/drawing/2014/main" id="{E38B8D62-5D59-4B99-B97C-48EC07A9785A}"/>
              </a:ext>
            </a:extLst>
          </p:cNvPr>
          <p:cNvSpPr>
            <a:spLocks noGrp="1"/>
          </p:cNvSpPr>
          <p:nvPr>
            <p:ph idx="1"/>
          </p:nvPr>
        </p:nvSpPr>
        <p:spPr>
          <a:xfrm>
            <a:off x="289560" y="883919"/>
            <a:ext cx="11772900" cy="5459909"/>
          </a:xfrm>
        </p:spPr>
        <p:txBody>
          <a:bodyPr>
            <a:normAutofit fontScale="85000" lnSpcReduction="20000"/>
          </a:bodyPr>
          <a:lstStyle/>
          <a:p>
            <a:r>
              <a:rPr lang="en-US" dirty="0"/>
              <a:t>Contractual  situations  of  significance should be disclosed. </a:t>
            </a:r>
          </a:p>
          <a:p>
            <a:r>
              <a:rPr lang="en-US" dirty="0"/>
              <a:t>For example, they must clearly state the essential provisions of </a:t>
            </a:r>
          </a:p>
          <a:p>
            <a:pPr lvl="1" fontAlgn="base">
              <a:buFont typeface="Wingdings" panose="05000000000000000000" pitchFamily="2" charset="2"/>
              <a:buChar char="Ø"/>
            </a:pPr>
            <a:r>
              <a:rPr lang="en-US" dirty="0"/>
              <a:t>lease contracts, </a:t>
            </a:r>
          </a:p>
          <a:p>
            <a:pPr lvl="1" fontAlgn="base">
              <a:buFont typeface="Wingdings" panose="05000000000000000000" pitchFamily="2" charset="2"/>
              <a:buChar char="Ø"/>
            </a:pPr>
            <a:r>
              <a:rPr lang="en-US" dirty="0"/>
              <a:t>pension obligations, and</a:t>
            </a:r>
          </a:p>
          <a:p>
            <a:pPr lvl="1" fontAlgn="base">
              <a:buFont typeface="Wingdings" panose="05000000000000000000" pitchFamily="2" charset="2"/>
              <a:buChar char="Ø"/>
            </a:pPr>
            <a:r>
              <a:rPr lang="en-US" dirty="0"/>
              <a:t>stock compensation plans in the notes. </a:t>
            </a:r>
          </a:p>
          <a:p>
            <a:pPr fontAlgn="base"/>
            <a:r>
              <a:rPr lang="en-US" dirty="0"/>
              <a:t>Analysts want to know not only the amount of the liabilities but also how the different contractual provisions affect the company at present and in the future.</a:t>
            </a:r>
          </a:p>
          <a:p>
            <a:pPr fontAlgn="base">
              <a:buFont typeface="Wingdings" panose="05000000000000000000" pitchFamily="2" charset="2"/>
              <a:buChar char="q"/>
            </a:pPr>
            <a:r>
              <a:rPr lang="en-US" dirty="0"/>
              <a:t>Companies must disclose the following commitments if the amounts are material: </a:t>
            </a:r>
          </a:p>
          <a:p>
            <a:pPr lvl="1" fontAlgn="base">
              <a:buFont typeface="Wingdings" panose="05000000000000000000" pitchFamily="2" charset="2"/>
              <a:buChar char="ü"/>
            </a:pPr>
            <a:r>
              <a:rPr lang="en-US" dirty="0"/>
              <a:t>commitments related to obligations to maintain working capital, </a:t>
            </a:r>
          </a:p>
          <a:p>
            <a:pPr lvl="1" fontAlgn="base">
              <a:buFont typeface="Wingdings" panose="05000000000000000000" pitchFamily="2" charset="2"/>
              <a:buChar char="ü"/>
            </a:pPr>
            <a:r>
              <a:rPr lang="en-US" dirty="0"/>
              <a:t>to limit the payment of dividends, </a:t>
            </a:r>
          </a:p>
          <a:p>
            <a:pPr lvl="1" fontAlgn="base">
              <a:buFont typeface="Wingdings" panose="05000000000000000000" pitchFamily="2" charset="2"/>
              <a:buChar char="ü"/>
            </a:pPr>
            <a:r>
              <a:rPr lang="en-US" dirty="0"/>
              <a:t>to restrict the use of assets, and </a:t>
            </a:r>
          </a:p>
          <a:p>
            <a:pPr lvl="1" fontAlgn="base">
              <a:buFont typeface="Wingdings" panose="05000000000000000000" pitchFamily="2" charset="2"/>
              <a:buChar char="ü"/>
            </a:pPr>
            <a:r>
              <a:rPr lang="en-US" dirty="0"/>
              <a:t>to require the maintenance of certain financial ratios. </a:t>
            </a:r>
          </a:p>
          <a:p>
            <a:pPr fontAlgn="base"/>
            <a:r>
              <a:rPr lang="en-US" dirty="0"/>
              <a:t>Management must exercise considerable judgment to determine whether omission of such information is misleading. </a:t>
            </a:r>
          </a:p>
          <a:p>
            <a:pPr fontAlgn="base"/>
            <a:r>
              <a:rPr lang="en-US" dirty="0"/>
              <a:t>The rule in this situation is, “When in doubt, disclose.” It is better to disclose a little too much information than not enough.</a:t>
            </a:r>
          </a:p>
          <a:p>
            <a:endParaRPr lang="en-US" dirty="0"/>
          </a:p>
          <a:p>
            <a:endParaRPr lang="en-US" dirty="0"/>
          </a:p>
        </p:txBody>
      </p:sp>
      <p:sp>
        <p:nvSpPr>
          <p:cNvPr id="4" name="TextBox 23">
            <a:extLst>
              <a:ext uri="{FF2B5EF4-FFF2-40B4-BE49-F238E27FC236}">
                <a16:creationId xmlns:a16="http://schemas.microsoft.com/office/drawing/2014/main" id="{BA072692-A8EA-44D4-B286-9318B9570E19}"/>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pic>
        <p:nvPicPr>
          <p:cNvPr id="5" name="Picture 4">
            <a:extLst>
              <a:ext uri="{FF2B5EF4-FFF2-40B4-BE49-F238E27FC236}">
                <a16:creationId xmlns:a16="http://schemas.microsoft.com/office/drawing/2014/main" id="{D406B813-89C7-46A6-BCF2-E472A88132D2}"/>
              </a:ext>
            </a:extLst>
          </p:cNvPr>
          <p:cNvPicPr>
            <a:picLocks noChangeAspect="1"/>
          </p:cNvPicPr>
          <p:nvPr/>
        </p:nvPicPr>
        <p:blipFill>
          <a:blip r:embed="rId2"/>
          <a:stretch>
            <a:fillRect/>
          </a:stretch>
        </p:blipFill>
        <p:spPr>
          <a:xfrm>
            <a:off x="9692640" y="102975"/>
            <a:ext cx="2369820" cy="2106507"/>
          </a:xfrm>
          <a:prstGeom prst="rect">
            <a:avLst/>
          </a:prstGeom>
        </p:spPr>
      </p:pic>
    </p:spTree>
    <p:extLst>
      <p:ext uri="{BB962C8B-B14F-4D97-AF65-F5344CB8AC3E}">
        <p14:creationId xmlns:p14="http://schemas.microsoft.com/office/powerpoint/2010/main" val="22358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4ED7-5059-4FCE-81C0-9F7A5C9D7EE9}"/>
              </a:ext>
            </a:extLst>
          </p:cNvPr>
          <p:cNvSpPr>
            <a:spLocks noGrp="1"/>
          </p:cNvSpPr>
          <p:nvPr>
            <p:ph type="title"/>
          </p:nvPr>
        </p:nvSpPr>
        <p:spPr/>
        <p:txBody>
          <a:bodyPr/>
          <a:lstStyle/>
          <a:p>
            <a:pPr algn="ctr"/>
            <a:r>
              <a:rPr lang="en-US" dirty="0"/>
              <a:t>Fair Value Disclosure</a:t>
            </a:r>
          </a:p>
        </p:txBody>
      </p:sp>
      <p:sp>
        <p:nvSpPr>
          <p:cNvPr id="3" name="Content Placeholder 2">
            <a:extLst>
              <a:ext uri="{FF2B5EF4-FFF2-40B4-BE49-F238E27FC236}">
                <a16:creationId xmlns:a16="http://schemas.microsoft.com/office/drawing/2014/main" id="{EADAA3A3-E8D2-4E21-9C63-E222EE9B9F3F}"/>
              </a:ext>
            </a:extLst>
          </p:cNvPr>
          <p:cNvSpPr>
            <a:spLocks noGrp="1"/>
          </p:cNvSpPr>
          <p:nvPr>
            <p:ph idx="1"/>
          </p:nvPr>
        </p:nvSpPr>
        <p:spPr>
          <a:xfrm>
            <a:off x="693420" y="1994853"/>
            <a:ext cx="10515600" cy="4351338"/>
          </a:xfrm>
        </p:spPr>
        <p:txBody>
          <a:bodyPr>
            <a:normAutofit fontScale="85000" lnSpcReduction="20000"/>
          </a:bodyPr>
          <a:lstStyle/>
          <a:p>
            <a:r>
              <a:rPr lang="en-US" dirty="0"/>
              <a:t>Financial instruments are defined as cash, an ownership interest, or a contractual right to  receive or obligation to deliver cash or another financial instrument.</a:t>
            </a:r>
          </a:p>
          <a:p>
            <a:r>
              <a:rPr lang="en-US" dirty="0"/>
              <a:t> Companies are to follow a fair  value  hierarchy  that  provides  insight  into  how  to  determine  fair  values. </a:t>
            </a:r>
          </a:p>
          <a:p>
            <a:r>
              <a:rPr lang="en-US" dirty="0"/>
              <a:t>Level  1:</a:t>
            </a:r>
          </a:p>
          <a:p>
            <a:pPr lvl="1"/>
            <a:r>
              <a:rPr lang="en-US" dirty="0"/>
              <a:t>measures  (the  most  reliable)  are  based  on  observable  inputs,  such  as  market  price  for  identical  assets  or  liabilities. </a:t>
            </a:r>
          </a:p>
          <a:p>
            <a:r>
              <a:rPr lang="en-US" dirty="0"/>
              <a:t>Level  2: </a:t>
            </a:r>
          </a:p>
          <a:p>
            <a:pPr lvl="1"/>
            <a:r>
              <a:rPr lang="en-US" dirty="0"/>
              <a:t>measures  (less  reliable)  are  based  on </a:t>
            </a:r>
            <a:r>
              <a:rPr lang="en-US" dirty="0" err="1"/>
              <a:t>marketbased</a:t>
            </a:r>
            <a:r>
              <a:rPr lang="en-US" dirty="0"/>
              <a:t>  inputs  other than those  included in Level 1, such as those based on market prices for similar assets or liabilities. </a:t>
            </a:r>
          </a:p>
          <a:p>
            <a:r>
              <a:rPr lang="en-US" dirty="0"/>
              <a:t>Level 3:</a:t>
            </a:r>
          </a:p>
          <a:p>
            <a:pPr lvl="1"/>
            <a:r>
              <a:rPr lang="en-US" dirty="0"/>
              <a:t>measures  (least  reliable) are based on unobservable inputs,  such as a  company’s own data or  assumptions.  In  addition,  companies  must  provide  significant  additional  disclosure  related  to  Level 3 measurements.</a:t>
            </a:r>
          </a:p>
        </p:txBody>
      </p:sp>
      <p:sp>
        <p:nvSpPr>
          <p:cNvPr id="4" name="TextBox 23">
            <a:extLst>
              <a:ext uri="{FF2B5EF4-FFF2-40B4-BE49-F238E27FC236}">
                <a16:creationId xmlns:a16="http://schemas.microsoft.com/office/drawing/2014/main" id="{5BE45466-C46A-49D6-8FD1-A48942EC17BE}"/>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pic>
        <p:nvPicPr>
          <p:cNvPr id="5" name="Picture 4">
            <a:extLst>
              <a:ext uri="{FF2B5EF4-FFF2-40B4-BE49-F238E27FC236}">
                <a16:creationId xmlns:a16="http://schemas.microsoft.com/office/drawing/2014/main" id="{5CD53709-CB93-49CC-8605-0E6B2BB1E273}"/>
              </a:ext>
            </a:extLst>
          </p:cNvPr>
          <p:cNvPicPr>
            <a:picLocks noChangeAspect="1"/>
          </p:cNvPicPr>
          <p:nvPr/>
        </p:nvPicPr>
        <p:blipFill>
          <a:blip r:embed="rId2"/>
          <a:stretch>
            <a:fillRect/>
          </a:stretch>
        </p:blipFill>
        <p:spPr>
          <a:xfrm>
            <a:off x="9693593" y="60960"/>
            <a:ext cx="2398175" cy="1833898"/>
          </a:xfrm>
          <a:prstGeom prst="rect">
            <a:avLst/>
          </a:prstGeom>
        </p:spPr>
      </p:pic>
    </p:spTree>
    <p:extLst>
      <p:ext uri="{BB962C8B-B14F-4D97-AF65-F5344CB8AC3E}">
        <p14:creationId xmlns:p14="http://schemas.microsoft.com/office/powerpoint/2010/main" val="20324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24C2-E015-45BC-86F3-C4E93D781F59}"/>
              </a:ext>
            </a:extLst>
          </p:cNvPr>
          <p:cNvSpPr>
            <a:spLocks noGrp="1"/>
          </p:cNvSpPr>
          <p:nvPr>
            <p:ph type="title"/>
          </p:nvPr>
        </p:nvSpPr>
        <p:spPr/>
        <p:txBody>
          <a:bodyPr/>
          <a:lstStyle/>
          <a:p>
            <a:pPr algn="ctr"/>
            <a:r>
              <a:rPr lang="en-US" dirty="0"/>
              <a:t>Methods or Techniques for Disclosures</a:t>
            </a:r>
          </a:p>
        </p:txBody>
      </p:sp>
      <p:sp>
        <p:nvSpPr>
          <p:cNvPr id="3" name="Content Placeholder 2">
            <a:extLst>
              <a:ext uri="{FF2B5EF4-FFF2-40B4-BE49-F238E27FC236}">
                <a16:creationId xmlns:a16="http://schemas.microsoft.com/office/drawing/2014/main" id="{AD51EDCE-5C15-4EE3-82B4-ED566EBA470F}"/>
              </a:ext>
            </a:extLst>
          </p:cNvPr>
          <p:cNvSpPr>
            <a:spLocks noGrp="1"/>
          </p:cNvSpPr>
          <p:nvPr>
            <p:ph idx="1"/>
          </p:nvPr>
        </p:nvSpPr>
        <p:spPr>
          <a:xfrm>
            <a:off x="838200" y="1825625"/>
            <a:ext cx="10965180" cy="4518204"/>
          </a:xfrm>
        </p:spPr>
        <p:txBody>
          <a:bodyPr>
            <a:normAutofit/>
          </a:bodyPr>
          <a:lstStyle/>
          <a:p>
            <a:r>
              <a:rPr lang="en-US" dirty="0"/>
              <a:t> Effective  communication  of the  information  required to  be  disclosed  in financial  statements is an important consideration. </a:t>
            </a:r>
          </a:p>
          <a:p>
            <a:r>
              <a:rPr lang="en-US" dirty="0"/>
              <a:t>Accountants have developed certain methods that have  proven useful in disclosing pertinent information. (Auditors, Analysts, Users)</a:t>
            </a:r>
          </a:p>
          <a:p>
            <a:pPr marL="0" indent="0">
              <a:buNone/>
            </a:pPr>
            <a:r>
              <a:rPr lang="en-US" dirty="0"/>
              <a:t>The methods are:</a:t>
            </a:r>
          </a:p>
          <a:p>
            <a:pPr marL="514350" indent="-514350">
              <a:buFont typeface="+mj-lt"/>
              <a:buAutoNum type="arabicPeriod"/>
            </a:pPr>
            <a:r>
              <a:rPr lang="en-US" dirty="0"/>
              <a:t>parenthetical explanations,  </a:t>
            </a:r>
          </a:p>
          <a:p>
            <a:pPr marL="514350" indent="-514350">
              <a:buFont typeface="+mj-lt"/>
              <a:buAutoNum type="arabicPeriod"/>
            </a:pPr>
            <a:r>
              <a:rPr lang="en-US" dirty="0"/>
              <a:t>notes, </a:t>
            </a:r>
          </a:p>
          <a:p>
            <a:pPr marL="514350" indent="-514350">
              <a:buFont typeface="+mj-lt"/>
              <a:buAutoNum type="arabicPeriod"/>
            </a:pPr>
            <a:r>
              <a:rPr lang="en-US" dirty="0"/>
              <a:t>cross reference and contra items, and </a:t>
            </a:r>
          </a:p>
          <a:p>
            <a:pPr marL="514350" indent="-514350">
              <a:buFont typeface="+mj-lt"/>
              <a:buAutoNum type="arabicPeriod"/>
            </a:pPr>
            <a:r>
              <a:rPr lang="en-US" dirty="0"/>
              <a:t>supporting schedules. </a:t>
            </a:r>
          </a:p>
        </p:txBody>
      </p:sp>
      <p:sp>
        <p:nvSpPr>
          <p:cNvPr id="4" name="TextBox 23">
            <a:extLst>
              <a:ext uri="{FF2B5EF4-FFF2-40B4-BE49-F238E27FC236}">
                <a16:creationId xmlns:a16="http://schemas.microsoft.com/office/drawing/2014/main" id="{22C405B8-8ACA-44C3-A86F-685AC9AA31C7}"/>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pic>
        <p:nvPicPr>
          <p:cNvPr id="5" name="Picture 4">
            <a:extLst>
              <a:ext uri="{FF2B5EF4-FFF2-40B4-BE49-F238E27FC236}">
                <a16:creationId xmlns:a16="http://schemas.microsoft.com/office/drawing/2014/main" id="{EEE872FE-3966-40DD-969E-55DADF723189}"/>
              </a:ext>
            </a:extLst>
          </p:cNvPr>
          <p:cNvPicPr>
            <a:picLocks noChangeAspect="1"/>
          </p:cNvPicPr>
          <p:nvPr/>
        </p:nvPicPr>
        <p:blipFill>
          <a:blip r:embed="rId2"/>
          <a:stretch>
            <a:fillRect/>
          </a:stretch>
        </p:blipFill>
        <p:spPr>
          <a:xfrm>
            <a:off x="7693342" y="3736271"/>
            <a:ext cx="4029075" cy="2524125"/>
          </a:xfrm>
          <a:prstGeom prst="rect">
            <a:avLst/>
          </a:prstGeom>
        </p:spPr>
      </p:pic>
    </p:spTree>
    <p:extLst>
      <p:ext uri="{BB962C8B-B14F-4D97-AF65-F5344CB8AC3E}">
        <p14:creationId xmlns:p14="http://schemas.microsoft.com/office/powerpoint/2010/main" val="3229184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B676C-7C20-43DD-A49C-56DDF2DDF60F}"/>
              </a:ext>
            </a:extLst>
          </p:cNvPr>
          <p:cNvSpPr>
            <a:spLocks noGrp="1"/>
          </p:cNvSpPr>
          <p:nvPr>
            <p:ph type="title"/>
          </p:nvPr>
        </p:nvSpPr>
        <p:spPr/>
        <p:txBody>
          <a:bodyPr/>
          <a:lstStyle/>
          <a:p>
            <a:pPr algn="ctr"/>
            <a:r>
              <a:rPr lang="en-US" altLang="en-US" dirty="0">
                <a:latin typeface="Liberation Sans"/>
              </a:rPr>
              <a:t>Parenthetical Explanations</a:t>
            </a:r>
            <a:br>
              <a:rPr lang="en-US" altLang="en-US" dirty="0">
                <a:latin typeface="Liberation Sans"/>
              </a:rPr>
            </a:br>
            <a:endParaRPr lang="en-US" dirty="0"/>
          </a:p>
        </p:txBody>
      </p:sp>
      <p:pic>
        <p:nvPicPr>
          <p:cNvPr id="4" name="Content Placeholder 3">
            <a:extLst>
              <a:ext uri="{FF2B5EF4-FFF2-40B4-BE49-F238E27FC236}">
                <a16:creationId xmlns:a16="http://schemas.microsoft.com/office/drawing/2014/main" id="{780B8612-0724-4989-9476-583BDB66A5D4}"/>
              </a:ext>
            </a:extLst>
          </p:cNvPr>
          <p:cNvPicPr>
            <a:picLocks noGrp="1" noChangeAspect="1"/>
          </p:cNvPicPr>
          <p:nvPr>
            <p:ph idx="1"/>
          </p:nvPr>
        </p:nvPicPr>
        <p:blipFill>
          <a:blip r:embed="rId2"/>
          <a:stretch>
            <a:fillRect/>
          </a:stretch>
        </p:blipFill>
        <p:spPr>
          <a:xfrm>
            <a:off x="625027" y="1874588"/>
            <a:ext cx="10515600" cy="1942167"/>
          </a:xfrm>
          <a:prstGeom prst="rect">
            <a:avLst/>
          </a:prstGeom>
        </p:spPr>
      </p:pic>
      <p:sp>
        <p:nvSpPr>
          <p:cNvPr id="5" name="TextBox 23">
            <a:extLst>
              <a:ext uri="{FF2B5EF4-FFF2-40B4-BE49-F238E27FC236}">
                <a16:creationId xmlns:a16="http://schemas.microsoft.com/office/drawing/2014/main" id="{B6D3E497-17EB-4075-B1FF-2F375352074C}"/>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spTree>
    <p:extLst>
      <p:ext uri="{BB962C8B-B14F-4D97-AF65-F5344CB8AC3E}">
        <p14:creationId xmlns:p14="http://schemas.microsoft.com/office/powerpoint/2010/main" val="225052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693D8-A3FF-4F73-88E0-F688644B9B32}"/>
              </a:ext>
            </a:extLst>
          </p:cNvPr>
          <p:cNvSpPr>
            <a:spLocks noGrp="1"/>
          </p:cNvSpPr>
          <p:nvPr>
            <p:ph type="title"/>
          </p:nvPr>
        </p:nvSpPr>
        <p:spPr/>
        <p:txBody>
          <a:bodyPr/>
          <a:lstStyle/>
          <a:p>
            <a:pPr algn="ctr"/>
            <a:r>
              <a:rPr lang="en-US" altLang="en-US" dirty="0">
                <a:latin typeface="Liberation Sans"/>
              </a:rPr>
              <a:t>Notes</a:t>
            </a:r>
            <a:br>
              <a:rPr lang="en-US" altLang="en-US" dirty="0">
                <a:latin typeface="Liberation Sans"/>
              </a:rPr>
            </a:br>
            <a:endParaRPr lang="en-US" dirty="0"/>
          </a:p>
        </p:txBody>
      </p:sp>
      <p:pic>
        <p:nvPicPr>
          <p:cNvPr id="4" name="Content Placeholder 3">
            <a:extLst>
              <a:ext uri="{FF2B5EF4-FFF2-40B4-BE49-F238E27FC236}">
                <a16:creationId xmlns:a16="http://schemas.microsoft.com/office/drawing/2014/main" id="{AC000420-25FE-4E31-84F9-02F8D598F11E}"/>
              </a:ext>
            </a:extLst>
          </p:cNvPr>
          <p:cNvPicPr>
            <a:picLocks noGrp="1" noChangeAspect="1"/>
          </p:cNvPicPr>
          <p:nvPr>
            <p:ph idx="1"/>
          </p:nvPr>
        </p:nvPicPr>
        <p:blipFill>
          <a:blip r:embed="rId2"/>
          <a:stretch>
            <a:fillRect/>
          </a:stretch>
        </p:blipFill>
        <p:spPr>
          <a:xfrm>
            <a:off x="1399664" y="1180496"/>
            <a:ext cx="9044863" cy="4351338"/>
          </a:xfrm>
          <a:prstGeom prst="rect">
            <a:avLst/>
          </a:prstGeom>
        </p:spPr>
      </p:pic>
      <p:sp>
        <p:nvSpPr>
          <p:cNvPr id="5" name="TextBox 23">
            <a:extLst>
              <a:ext uri="{FF2B5EF4-FFF2-40B4-BE49-F238E27FC236}">
                <a16:creationId xmlns:a16="http://schemas.microsoft.com/office/drawing/2014/main" id="{BA67032B-9E58-44E8-AD77-648E7C9E1F75}"/>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spTree>
    <p:extLst>
      <p:ext uri="{BB962C8B-B14F-4D97-AF65-F5344CB8AC3E}">
        <p14:creationId xmlns:p14="http://schemas.microsoft.com/office/powerpoint/2010/main" val="1330295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1789-9D33-460A-9315-868BCD9EA41F}"/>
              </a:ext>
            </a:extLst>
          </p:cNvPr>
          <p:cNvSpPr>
            <a:spLocks noGrp="1"/>
          </p:cNvSpPr>
          <p:nvPr>
            <p:ph type="title"/>
          </p:nvPr>
        </p:nvSpPr>
        <p:spPr/>
        <p:txBody>
          <a:bodyPr/>
          <a:lstStyle/>
          <a:p>
            <a:r>
              <a:rPr lang="en-US" altLang="en-US" dirty="0">
                <a:latin typeface="Liberation Sans"/>
              </a:rPr>
              <a:t>Cross-Reference and Contra Items</a:t>
            </a:r>
            <a:br>
              <a:rPr lang="en-US" altLang="en-US" dirty="0">
                <a:latin typeface="Liberation Sans"/>
              </a:rPr>
            </a:br>
            <a:endParaRPr lang="en-US" dirty="0"/>
          </a:p>
        </p:txBody>
      </p:sp>
      <p:pic>
        <p:nvPicPr>
          <p:cNvPr id="4" name="Content Placeholder 3">
            <a:extLst>
              <a:ext uri="{FF2B5EF4-FFF2-40B4-BE49-F238E27FC236}">
                <a16:creationId xmlns:a16="http://schemas.microsoft.com/office/drawing/2014/main" id="{BAF63471-8EFF-47D7-8032-B72E7A8169B5}"/>
              </a:ext>
            </a:extLst>
          </p:cNvPr>
          <p:cNvPicPr>
            <a:picLocks noGrp="1" noChangeAspect="1"/>
          </p:cNvPicPr>
          <p:nvPr>
            <p:ph idx="1"/>
          </p:nvPr>
        </p:nvPicPr>
        <p:blipFill>
          <a:blip r:embed="rId2"/>
          <a:stretch>
            <a:fillRect/>
          </a:stretch>
        </p:blipFill>
        <p:spPr>
          <a:xfrm>
            <a:off x="1396043" y="1904903"/>
            <a:ext cx="9138796" cy="2340490"/>
          </a:xfrm>
          <a:prstGeom prst="rect">
            <a:avLst/>
          </a:prstGeom>
        </p:spPr>
      </p:pic>
      <p:sp>
        <p:nvSpPr>
          <p:cNvPr id="5" name="TextBox 23">
            <a:extLst>
              <a:ext uri="{FF2B5EF4-FFF2-40B4-BE49-F238E27FC236}">
                <a16:creationId xmlns:a16="http://schemas.microsoft.com/office/drawing/2014/main" id="{7BF9C57B-3EDB-403E-9A90-5B32FC433637}"/>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spTree>
    <p:extLst>
      <p:ext uri="{BB962C8B-B14F-4D97-AF65-F5344CB8AC3E}">
        <p14:creationId xmlns:p14="http://schemas.microsoft.com/office/powerpoint/2010/main" val="1881403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DC526-9855-41A2-A0E5-5C50A4B11B5B}"/>
              </a:ext>
            </a:extLst>
          </p:cNvPr>
          <p:cNvSpPr>
            <a:spLocks noGrp="1"/>
          </p:cNvSpPr>
          <p:nvPr>
            <p:ph type="title"/>
          </p:nvPr>
        </p:nvSpPr>
        <p:spPr/>
        <p:txBody>
          <a:bodyPr/>
          <a:lstStyle/>
          <a:p>
            <a:pPr algn="ctr"/>
            <a:r>
              <a:rPr lang="en-US" dirty="0"/>
              <a:t>Contra Items</a:t>
            </a:r>
          </a:p>
        </p:txBody>
      </p:sp>
      <p:sp>
        <p:nvSpPr>
          <p:cNvPr id="3" name="Content Placeholder 2">
            <a:extLst>
              <a:ext uri="{FF2B5EF4-FFF2-40B4-BE49-F238E27FC236}">
                <a16:creationId xmlns:a16="http://schemas.microsoft.com/office/drawing/2014/main" id="{C2252192-F4E8-403E-9991-CF9A2C6CA8D4}"/>
              </a:ext>
            </a:extLst>
          </p:cNvPr>
          <p:cNvSpPr>
            <a:spLocks noGrp="1"/>
          </p:cNvSpPr>
          <p:nvPr>
            <p:ph idx="1"/>
          </p:nvPr>
        </p:nvSpPr>
        <p:spPr/>
        <p:txBody>
          <a:bodyPr/>
          <a:lstStyle/>
          <a:p>
            <a:pPr marL="0" lvl="1" indent="0">
              <a:lnSpc>
                <a:spcPct val="120000"/>
              </a:lnSpc>
              <a:spcBef>
                <a:spcPts val="1200"/>
              </a:spcBef>
              <a:buClr>
                <a:srgbClr val="CC0000"/>
              </a:buClr>
              <a:buSzPct val="80000"/>
              <a:buNone/>
              <a:tabLst/>
            </a:pPr>
            <a:r>
              <a:rPr lang="en-US" altLang="en-US" sz="2300" dirty="0">
                <a:latin typeface="Liberation Sans"/>
              </a:rPr>
              <a:t>A </a:t>
            </a:r>
            <a:r>
              <a:rPr lang="en-US" altLang="en-US" sz="2300" dirty="0">
                <a:solidFill>
                  <a:schemeClr val="tx2">
                    <a:lumMod val="50000"/>
                  </a:schemeClr>
                </a:solidFill>
                <a:latin typeface="Liberation Sans"/>
              </a:rPr>
              <a:t>contra account </a:t>
            </a:r>
            <a:r>
              <a:rPr lang="en-US" altLang="en-US" sz="2300" dirty="0">
                <a:latin typeface="Liberation Sans"/>
              </a:rPr>
              <a:t>on a balance sheet reduces either an asset, liability, or owners’ equity account. Examples include </a:t>
            </a:r>
          </a:p>
          <a:p>
            <a:pPr lvl="1">
              <a:lnSpc>
                <a:spcPct val="120000"/>
              </a:lnSpc>
              <a:spcBef>
                <a:spcPts val="1200"/>
              </a:spcBef>
              <a:buClr>
                <a:srgbClr val="CC0000"/>
              </a:buClr>
              <a:buSzPct val="80000"/>
              <a:buFont typeface="Wingdings" panose="05000000000000000000" pitchFamily="2" charset="2"/>
              <a:buChar char="u"/>
            </a:pPr>
            <a:r>
              <a:rPr lang="en-US" altLang="en-US" sz="2200" dirty="0">
                <a:latin typeface="Liberation Sans"/>
              </a:rPr>
              <a:t>Accumulated Depreciation—Equipment and Discount on Bonds Payable. </a:t>
            </a:r>
          </a:p>
          <a:p>
            <a:pPr marL="0" lvl="1" indent="0">
              <a:lnSpc>
                <a:spcPct val="120000"/>
              </a:lnSpc>
              <a:spcBef>
                <a:spcPts val="1200"/>
              </a:spcBef>
              <a:buClr>
                <a:srgbClr val="CC0000"/>
              </a:buClr>
              <a:buSzPct val="80000"/>
              <a:buNone/>
            </a:pPr>
            <a:r>
              <a:rPr lang="en-US" altLang="en-US" sz="2300" dirty="0">
                <a:latin typeface="Liberation Sans"/>
              </a:rPr>
              <a:t>An </a:t>
            </a:r>
            <a:r>
              <a:rPr lang="en-US" altLang="en-US" sz="2300" dirty="0">
                <a:solidFill>
                  <a:schemeClr val="tx2">
                    <a:lumMod val="50000"/>
                  </a:schemeClr>
                </a:solidFill>
                <a:latin typeface="Liberation Sans"/>
              </a:rPr>
              <a:t>adjunct account</a:t>
            </a:r>
            <a:r>
              <a:rPr lang="en-US" altLang="en-US" sz="2300" dirty="0">
                <a:latin typeface="Liberation Sans"/>
              </a:rPr>
              <a:t> increases either an asset, liability, or owners’ equity account. An example is </a:t>
            </a:r>
          </a:p>
          <a:p>
            <a:pPr lvl="1">
              <a:lnSpc>
                <a:spcPct val="120000"/>
              </a:lnSpc>
              <a:spcBef>
                <a:spcPts val="1200"/>
              </a:spcBef>
              <a:buClr>
                <a:srgbClr val="CC0000"/>
              </a:buClr>
              <a:buSzPct val="80000"/>
              <a:buFont typeface="Wingdings" panose="05000000000000000000" pitchFamily="2" charset="2"/>
              <a:buChar char="u"/>
            </a:pPr>
            <a:r>
              <a:rPr lang="en-US" altLang="en-US" sz="2200" dirty="0">
                <a:latin typeface="Liberation Sans"/>
              </a:rPr>
              <a:t>Premium on Bonds Payable.</a:t>
            </a:r>
          </a:p>
          <a:p>
            <a:endParaRPr lang="en-US" dirty="0"/>
          </a:p>
        </p:txBody>
      </p:sp>
      <p:sp>
        <p:nvSpPr>
          <p:cNvPr id="4" name="TextBox 23">
            <a:extLst>
              <a:ext uri="{FF2B5EF4-FFF2-40B4-BE49-F238E27FC236}">
                <a16:creationId xmlns:a16="http://schemas.microsoft.com/office/drawing/2014/main" id="{B9FC612B-61B8-47E8-BE8D-2B1CCF22A5BB}"/>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spTree>
    <p:extLst>
      <p:ext uri="{BB962C8B-B14F-4D97-AF65-F5344CB8AC3E}">
        <p14:creationId xmlns:p14="http://schemas.microsoft.com/office/powerpoint/2010/main" val="110399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C9F72-D98E-4555-A65C-A45C65E2E1B0}"/>
              </a:ext>
            </a:extLst>
          </p:cNvPr>
          <p:cNvSpPr>
            <a:spLocks noGrp="1"/>
          </p:cNvSpPr>
          <p:nvPr>
            <p:ph type="title"/>
          </p:nvPr>
        </p:nvSpPr>
        <p:spPr/>
        <p:txBody>
          <a:bodyPr/>
          <a:lstStyle/>
          <a:p>
            <a:r>
              <a:rPr lang="en-US" dirty="0"/>
              <a:t>Supporting Schedule</a:t>
            </a:r>
          </a:p>
        </p:txBody>
      </p:sp>
      <p:pic>
        <p:nvPicPr>
          <p:cNvPr id="4" name="Content Placeholder 3">
            <a:extLst>
              <a:ext uri="{FF2B5EF4-FFF2-40B4-BE49-F238E27FC236}">
                <a16:creationId xmlns:a16="http://schemas.microsoft.com/office/drawing/2014/main" id="{51D976EE-76A7-47E3-96DB-273A37CF0868}"/>
              </a:ext>
            </a:extLst>
          </p:cNvPr>
          <p:cNvPicPr>
            <a:picLocks noGrp="1" noChangeAspect="1"/>
          </p:cNvPicPr>
          <p:nvPr>
            <p:ph idx="1"/>
          </p:nvPr>
        </p:nvPicPr>
        <p:blipFill>
          <a:blip r:embed="rId2"/>
          <a:stretch>
            <a:fillRect/>
          </a:stretch>
        </p:blipFill>
        <p:spPr>
          <a:xfrm>
            <a:off x="2243398" y="1566544"/>
            <a:ext cx="6664382" cy="4691477"/>
          </a:xfrm>
          <a:prstGeom prst="rect">
            <a:avLst/>
          </a:prstGeom>
        </p:spPr>
      </p:pic>
      <p:sp>
        <p:nvSpPr>
          <p:cNvPr id="5" name="TextBox 23">
            <a:extLst>
              <a:ext uri="{FF2B5EF4-FFF2-40B4-BE49-F238E27FC236}">
                <a16:creationId xmlns:a16="http://schemas.microsoft.com/office/drawing/2014/main" id="{525FD86A-9486-48D2-BDD5-F50CF5FC2CB9}"/>
              </a:ext>
            </a:extLst>
          </p:cNvPr>
          <p:cNvSpPr txBox="1">
            <a:spLocks noChangeArrowheads="1"/>
          </p:cNvSpPr>
          <p:nvPr/>
        </p:nvSpPr>
        <p:spPr bwMode="auto">
          <a:xfrm>
            <a:off x="4965699" y="6343829"/>
            <a:ext cx="2185988" cy="49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294" dirty="0">
                <a:solidFill>
                  <a:srgbClr val="FF0000"/>
                </a:solidFill>
                <a:latin typeface="Comic Sans MS" panose="030F0702030302020204" pitchFamily="66" charset="0"/>
              </a:rPr>
              <a:t>For more lectures, visit:</a:t>
            </a:r>
          </a:p>
          <a:p>
            <a:pPr algn="ctr" eaLnBrk="1" hangingPunct="1">
              <a:spcBef>
                <a:spcPct val="0"/>
              </a:spcBef>
              <a:buClrTx/>
              <a:buFontTx/>
              <a:buNone/>
            </a:pPr>
            <a:r>
              <a:rPr lang="en-US" altLang="en-US" sz="1294" dirty="0">
                <a:solidFill>
                  <a:srgbClr val="FF0000"/>
                </a:solidFill>
                <a:latin typeface="Comic Sans MS" panose="030F0702030302020204" pitchFamily="66" charset="0"/>
              </a:rPr>
              <a:t>www.farhatlectures.com</a:t>
            </a:r>
          </a:p>
        </p:txBody>
      </p:sp>
    </p:spTree>
    <p:extLst>
      <p:ext uri="{BB962C8B-B14F-4D97-AF65-F5344CB8AC3E}">
        <p14:creationId xmlns:p14="http://schemas.microsoft.com/office/powerpoint/2010/main" val="23004676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829</Words>
  <Application>Microsoft Office PowerPoint</Application>
  <PresentationFormat>Widescreen</PresentationFormat>
  <Paragraphs>82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Comic Sans MS</vt:lpstr>
      <vt:lpstr>Liberation Sans</vt:lpstr>
      <vt:lpstr>Wingdings</vt:lpstr>
      <vt:lpstr>Office Theme</vt:lpstr>
      <vt:lpstr>Supplemental Disclosures:  Balance Sheet</vt:lpstr>
      <vt:lpstr>Contingency</vt:lpstr>
      <vt:lpstr>Summary of Accounting  Policies</vt:lpstr>
      <vt:lpstr>PowerPoint Presentation</vt:lpstr>
      <vt:lpstr>Contractual Situation</vt:lpstr>
      <vt:lpstr>Fair Value Disclosure</vt:lpstr>
      <vt:lpstr>Methods or Techniques for Disclosures</vt:lpstr>
      <vt:lpstr>Parenthetical Explanations </vt:lpstr>
      <vt:lpstr>Notes </vt:lpstr>
      <vt:lpstr>Cross-Reference and Contra Items </vt:lpstr>
      <vt:lpstr>Contra Items</vt:lpstr>
      <vt:lpstr>Supporting Schedule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Admission of a new Partner Bonus and Goodwill Method  (Part 5 of 5) Advanced Accounting CPA Exam FAR</dc:title>
  <dc:creator>mansour farhat</dc:creator>
  <cp:lastModifiedBy>mansour farhat</cp:lastModifiedBy>
  <cp:revision>2</cp:revision>
  <dcterms:created xsi:type="dcterms:W3CDTF">2019-09-27T15:09:35Z</dcterms:created>
  <dcterms:modified xsi:type="dcterms:W3CDTF">2021-11-07T13:47:04Z</dcterms:modified>
</cp:coreProperties>
</file>