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53A637-AB5F-4C53-8009-72621E825600}" v="37" dt="2023-04-08T02:51:07.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83" autoAdjust="0"/>
    <p:restoredTop sz="94660"/>
  </p:normalViewPr>
  <p:slideViewPr>
    <p:cSldViewPr snapToGrid="0">
      <p:cViewPr varScale="1">
        <p:scale>
          <a:sx n="78" d="100"/>
          <a:sy n="78" d="100"/>
        </p:scale>
        <p:origin x="69"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3253A637-AB5F-4C53-8009-72621E825600}"/>
    <pc:docChg chg="custSel modSld">
      <pc:chgData name="mansour farhat" userId="bed7c5799dc45719" providerId="LiveId" clId="{3253A637-AB5F-4C53-8009-72621E825600}" dt="2023-04-08T02:51:07.456" v="75" actId="20577"/>
      <pc:docMkLst>
        <pc:docMk/>
      </pc:docMkLst>
      <pc:sldChg chg="addSp modSp mod">
        <pc:chgData name="mansour farhat" userId="bed7c5799dc45719" providerId="LiveId" clId="{3253A637-AB5F-4C53-8009-72621E825600}" dt="2023-04-08T02:36:45.447" v="8" actId="1076"/>
        <pc:sldMkLst>
          <pc:docMk/>
          <pc:sldMk cId="4279708119" sldId="257"/>
        </pc:sldMkLst>
        <pc:picChg chg="add mod">
          <ac:chgData name="mansour farhat" userId="bed7c5799dc45719" providerId="LiveId" clId="{3253A637-AB5F-4C53-8009-72621E825600}" dt="2023-04-08T02:36:45.447" v="8" actId="1076"/>
          <ac:picMkLst>
            <pc:docMk/>
            <pc:sldMk cId="4279708119" sldId="257"/>
            <ac:picMk id="6" creationId="{E63CB3D8-4C6D-CD68-8300-1225A06BC4A0}"/>
          </ac:picMkLst>
        </pc:picChg>
      </pc:sldChg>
      <pc:sldChg chg="addSp modSp mod modAnim">
        <pc:chgData name="mansour farhat" userId="bed7c5799dc45719" providerId="LiveId" clId="{3253A637-AB5F-4C53-8009-72621E825600}" dt="2023-04-08T02:48:28.690" v="68" actId="20577"/>
        <pc:sldMkLst>
          <pc:docMk/>
          <pc:sldMk cId="3581451428" sldId="258"/>
        </pc:sldMkLst>
        <pc:spChg chg="mod">
          <ac:chgData name="mansour farhat" userId="bed7c5799dc45719" providerId="LiveId" clId="{3253A637-AB5F-4C53-8009-72621E825600}" dt="2023-04-08T02:48:28.690" v="68" actId="20577"/>
          <ac:spMkLst>
            <pc:docMk/>
            <pc:sldMk cId="3581451428" sldId="258"/>
            <ac:spMk id="2" creationId="{F80655E5-55CE-DBD5-BC31-FA9CB04A2E79}"/>
          </ac:spMkLst>
        </pc:spChg>
        <pc:spChg chg="mod">
          <ac:chgData name="mansour farhat" userId="bed7c5799dc45719" providerId="LiveId" clId="{3253A637-AB5F-4C53-8009-72621E825600}" dt="2023-04-08T02:37:46.595" v="11" actId="14100"/>
          <ac:spMkLst>
            <pc:docMk/>
            <pc:sldMk cId="3581451428" sldId="258"/>
            <ac:spMk id="3" creationId="{BC7A9358-DC85-F3F0-1542-2EA19380A3B8}"/>
          </ac:spMkLst>
        </pc:spChg>
        <pc:picChg chg="add mod">
          <ac:chgData name="mansour farhat" userId="bed7c5799dc45719" providerId="LiveId" clId="{3253A637-AB5F-4C53-8009-72621E825600}" dt="2023-04-08T02:37:37.273" v="10" actId="1076"/>
          <ac:picMkLst>
            <pc:docMk/>
            <pc:sldMk cId="3581451428" sldId="258"/>
            <ac:picMk id="6" creationId="{94BBEA47-4759-2489-E81F-2BE1000B89E1}"/>
          </ac:picMkLst>
        </pc:picChg>
      </pc:sldChg>
      <pc:sldChg chg="addSp modSp mod modAnim">
        <pc:chgData name="mansour farhat" userId="bed7c5799dc45719" providerId="LiveId" clId="{3253A637-AB5F-4C53-8009-72621E825600}" dt="2023-04-08T02:41:57.761" v="44" actId="20577"/>
        <pc:sldMkLst>
          <pc:docMk/>
          <pc:sldMk cId="2610921664" sldId="259"/>
        </pc:sldMkLst>
        <pc:spChg chg="mod">
          <ac:chgData name="mansour farhat" userId="bed7c5799dc45719" providerId="LiveId" clId="{3253A637-AB5F-4C53-8009-72621E825600}" dt="2023-04-08T02:41:57.761" v="44" actId="20577"/>
          <ac:spMkLst>
            <pc:docMk/>
            <pc:sldMk cId="2610921664" sldId="259"/>
            <ac:spMk id="3" creationId="{1E7E7AAB-633C-046E-B459-1551683AC57A}"/>
          </ac:spMkLst>
        </pc:spChg>
        <pc:picChg chg="add mod">
          <ac:chgData name="mansour farhat" userId="bed7c5799dc45719" providerId="LiveId" clId="{3253A637-AB5F-4C53-8009-72621E825600}" dt="2023-04-08T02:39:12.148" v="17" actId="1076"/>
          <ac:picMkLst>
            <pc:docMk/>
            <pc:sldMk cId="2610921664" sldId="259"/>
            <ac:picMk id="6" creationId="{EDE67670-506F-D2FF-617C-8DE6260FC2E7}"/>
          </ac:picMkLst>
        </pc:picChg>
      </pc:sldChg>
      <pc:sldChg chg="addSp modSp mod">
        <pc:chgData name="mansour farhat" userId="bed7c5799dc45719" providerId="LiveId" clId="{3253A637-AB5F-4C53-8009-72621E825600}" dt="2023-04-08T02:42:20.318" v="45" actId="14100"/>
        <pc:sldMkLst>
          <pc:docMk/>
          <pc:sldMk cId="1203058384" sldId="260"/>
        </pc:sldMkLst>
        <pc:spChg chg="mod">
          <ac:chgData name="mansour farhat" userId="bed7c5799dc45719" providerId="LiveId" clId="{3253A637-AB5F-4C53-8009-72621E825600}" dt="2023-04-08T02:39:18.868" v="18" actId="1076"/>
          <ac:spMkLst>
            <pc:docMk/>
            <pc:sldMk cId="1203058384" sldId="260"/>
            <ac:spMk id="2" creationId="{9BDEF729-762A-A7FA-2A50-1291A235EE72}"/>
          </ac:spMkLst>
        </pc:spChg>
        <pc:spChg chg="mod">
          <ac:chgData name="mansour farhat" userId="bed7c5799dc45719" providerId="LiveId" clId="{3253A637-AB5F-4C53-8009-72621E825600}" dt="2023-04-08T02:42:20.318" v="45" actId="14100"/>
          <ac:spMkLst>
            <pc:docMk/>
            <pc:sldMk cId="1203058384" sldId="260"/>
            <ac:spMk id="3" creationId="{D84016DA-D4D8-0DC2-3259-0B43CD03EBEF}"/>
          </ac:spMkLst>
        </pc:spChg>
        <pc:picChg chg="add mod">
          <ac:chgData name="mansour farhat" userId="bed7c5799dc45719" providerId="LiveId" clId="{3253A637-AB5F-4C53-8009-72621E825600}" dt="2023-04-08T02:39:55.123" v="22" actId="1076"/>
          <ac:picMkLst>
            <pc:docMk/>
            <pc:sldMk cId="1203058384" sldId="260"/>
            <ac:picMk id="6" creationId="{5C0EF3A5-33CA-422F-1A9D-29295ED69D61}"/>
          </ac:picMkLst>
        </pc:picChg>
      </pc:sldChg>
      <pc:sldChg chg="addSp modSp mod">
        <pc:chgData name="mansour farhat" userId="bed7c5799dc45719" providerId="LiveId" clId="{3253A637-AB5F-4C53-8009-72621E825600}" dt="2023-04-08T02:40:31.514" v="30" actId="14100"/>
        <pc:sldMkLst>
          <pc:docMk/>
          <pc:sldMk cId="1787019563" sldId="261"/>
        </pc:sldMkLst>
        <pc:spChg chg="mod">
          <ac:chgData name="mansour farhat" userId="bed7c5799dc45719" providerId="LiveId" clId="{3253A637-AB5F-4C53-8009-72621E825600}" dt="2023-04-08T02:40:06.869" v="25" actId="1076"/>
          <ac:spMkLst>
            <pc:docMk/>
            <pc:sldMk cId="1787019563" sldId="261"/>
            <ac:spMk id="3" creationId="{9AEE084A-6CF7-6A5A-7841-99B6F9AFD19F}"/>
          </ac:spMkLst>
        </pc:spChg>
        <pc:picChg chg="add mod">
          <ac:chgData name="mansour farhat" userId="bed7c5799dc45719" providerId="LiveId" clId="{3253A637-AB5F-4C53-8009-72621E825600}" dt="2023-04-08T02:40:31.514" v="30" actId="14100"/>
          <ac:picMkLst>
            <pc:docMk/>
            <pc:sldMk cId="1787019563" sldId="261"/>
            <ac:picMk id="6" creationId="{2102114F-83F5-2E4C-B9E2-3E483721DD27}"/>
          </ac:picMkLst>
        </pc:picChg>
      </pc:sldChg>
      <pc:sldChg chg="addSp modSp mod">
        <pc:chgData name="mansour farhat" userId="bed7c5799dc45719" providerId="LiveId" clId="{3253A637-AB5F-4C53-8009-72621E825600}" dt="2023-04-08T02:41:09.848" v="36" actId="14100"/>
        <pc:sldMkLst>
          <pc:docMk/>
          <pc:sldMk cId="2600666117" sldId="262"/>
        </pc:sldMkLst>
        <pc:picChg chg="add mod">
          <ac:chgData name="mansour farhat" userId="bed7c5799dc45719" providerId="LiveId" clId="{3253A637-AB5F-4C53-8009-72621E825600}" dt="2023-04-08T02:41:09.848" v="36" actId="14100"/>
          <ac:picMkLst>
            <pc:docMk/>
            <pc:sldMk cId="2600666117" sldId="262"/>
            <ac:picMk id="6" creationId="{E12CF644-E11B-86F7-3815-5C1FF24904A7}"/>
          </ac:picMkLst>
        </pc:picChg>
      </pc:sldChg>
      <pc:sldChg chg="addSp modSp mod">
        <pc:chgData name="mansour farhat" userId="bed7c5799dc45719" providerId="LiveId" clId="{3253A637-AB5F-4C53-8009-72621E825600}" dt="2023-04-08T02:51:07.456" v="75" actId="20577"/>
        <pc:sldMkLst>
          <pc:docMk/>
          <pc:sldMk cId="1979854919" sldId="263"/>
        </pc:sldMkLst>
        <pc:spChg chg="mod">
          <ac:chgData name="mansour farhat" userId="bed7c5799dc45719" providerId="LiveId" clId="{3253A637-AB5F-4C53-8009-72621E825600}" dt="2023-04-08T02:51:07.456" v="75" actId="20577"/>
          <ac:spMkLst>
            <pc:docMk/>
            <pc:sldMk cId="1979854919" sldId="263"/>
            <ac:spMk id="2" creationId="{456DE959-FA2A-F7E9-CDE4-29F517A35F9D}"/>
          </ac:spMkLst>
        </pc:spChg>
        <pc:spChg chg="mod">
          <ac:chgData name="mansour farhat" userId="bed7c5799dc45719" providerId="LiveId" clId="{3253A637-AB5F-4C53-8009-72621E825600}" dt="2023-04-08T02:41:37.943" v="43" actId="20577"/>
          <ac:spMkLst>
            <pc:docMk/>
            <pc:sldMk cId="1979854919" sldId="263"/>
            <ac:spMk id="3" creationId="{F9DC0A99-590B-EEFB-BBA8-1A11E58C6178}"/>
          </ac:spMkLst>
        </pc:spChg>
        <pc:picChg chg="add mod">
          <ac:chgData name="mansour farhat" userId="bed7c5799dc45719" providerId="LiveId" clId="{3253A637-AB5F-4C53-8009-72621E825600}" dt="2023-04-08T02:38:41.007" v="13" actId="1076"/>
          <ac:picMkLst>
            <pc:docMk/>
            <pc:sldMk cId="1979854919" sldId="263"/>
            <ac:picMk id="6" creationId="{C4AEE119-28B4-FAFD-239E-1E34ABD1A93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14487-ED01-92DE-BE16-ADDD4EF2D9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77E4E7-AB72-0572-E15B-2D87AC410F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818D0B-4A4B-D876-CE99-D9F61B0004E6}"/>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5" name="Footer Placeholder 4">
            <a:extLst>
              <a:ext uri="{FF2B5EF4-FFF2-40B4-BE49-F238E27FC236}">
                <a16:creationId xmlns:a16="http://schemas.microsoft.com/office/drawing/2014/main" id="{CE95DCF6-190D-A201-89E8-36AC6F1D9C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A5C56C-9CCF-6EE7-EF29-728DBF7A688B}"/>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2862483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CB72B-E8EA-675C-D626-AD0080FBD0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BC6EC1-6D8A-DEEB-A325-93276AE202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5BF659-012A-6DFC-5594-64426E9AB1FD}"/>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5" name="Footer Placeholder 4">
            <a:extLst>
              <a:ext uri="{FF2B5EF4-FFF2-40B4-BE49-F238E27FC236}">
                <a16:creationId xmlns:a16="http://schemas.microsoft.com/office/drawing/2014/main" id="{7FB40628-6FDF-F229-A668-BD35E5CDD1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F66EA-9D61-C303-BB60-14830BD00081}"/>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2524319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B672E-7B86-3F08-1446-B618AB2959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E7D6D-30CA-1512-1195-B77C7FCCB8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443F7-BAC3-ED56-AF97-DEB14CEC6082}"/>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5" name="Footer Placeholder 4">
            <a:extLst>
              <a:ext uri="{FF2B5EF4-FFF2-40B4-BE49-F238E27FC236}">
                <a16:creationId xmlns:a16="http://schemas.microsoft.com/office/drawing/2014/main" id="{A42A6DCD-7402-8B78-72A6-517EA37100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254A4-629C-14BB-E64A-CB44CD53B688}"/>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384700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ACB6-C9A6-C86E-F321-D61243BF9F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D59F4E-04D5-B759-0B2F-3723E170F8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2D107B-FEEB-8012-121D-2E9C970E7F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97093-AE36-AD91-F5E3-BA0551250D91}"/>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6" name="Footer Placeholder 5">
            <a:extLst>
              <a:ext uri="{FF2B5EF4-FFF2-40B4-BE49-F238E27FC236}">
                <a16:creationId xmlns:a16="http://schemas.microsoft.com/office/drawing/2014/main" id="{3B830551-6184-2A72-3D1E-88ABF6556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D91476-B431-83A8-AA87-2F22E6E29E7F}"/>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260767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5255D-28C0-8308-60D8-F905B05942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A24587-BEF4-4512-8451-E349AAF2A0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1D69C4-1C45-0094-B3DD-A6446DBF8F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210F80-321E-4AEE-07F8-CFE07A6ADD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DD9F41-0FBE-D1C5-AD06-AE3B16FB9A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638AB4-D894-4507-BB60-0D78882C24AE}"/>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8" name="Footer Placeholder 7">
            <a:extLst>
              <a:ext uri="{FF2B5EF4-FFF2-40B4-BE49-F238E27FC236}">
                <a16:creationId xmlns:a16="http://schemas.microsoft.com/office/drawing/2014/main" id="{CDD0E25C-1E27-2BF1-983C-E0D350AE4B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80F02E-5362-A897-9784-9C42E2201076}"/>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197372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3150E-BC5F-74E4-5FE7-7325301B43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077069-7E50-3BFA-2C34-DAD66ACEA554}"/>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4" name="Footer Placeholder 3">
            <a:extLst>
              <a:ext uri="{FF2B5EF4-FFF2-40B4-BE49-F238E27FC236}">
                <a16:creationId xmlns:a16="http://schemas.microsoft.com/office/drawing/2014/main" id="{3CDE36E4-680A-6CF5-4DE2-EBFA6C3B10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C3DA01-549A-CFC5-B680-E55574C1C649}"/>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1767242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CAC69B-9F85-A960-B589-B032708917D3}"/>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3" name="Footer Placeholder 2">
            <a:extLst>
              <a:ext uri="{FF2B5EF4-FFF2-40B4-BE49-F238E27FC236}">
                <a16:creationId xmlns:a16="http://schemas.microsoft.com/office/drawing/2014/main" id="{EF6CF3B9-5649-8A58-6C1C-B4BA1A28A7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52E67C-E008-3CC4-A132-55E6D5DC3160}"/>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1935460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B0D65-017C-96C2-4BA8-D725FFD29A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F85896-DC5F-434F-D62A-5F4D9E6405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163FB9-A392-9628-95D9-FE1C6C2F31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C6DF43-6222-7A03-1717-483E8A59E5F5}"/>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6" name="Footer Placeholder 5">
            <a:extLst>
              <a:ext uri="{FF2B5EF4-FFF2-40B4-BE49-F238E27FC236}">
                <a16:creationId xmlns:a16="http://schemas.microsoft.com/office/drawing/2014/main" id="{E8C35079-A982-2E48-5877-0520CA26C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DCAF8E-6271-110D-2873-CA840EAAEE1F}"/>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1054870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23169-4173-5BDF-E4DF-35C733164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5BEE0B-8223-2F5C-32BE-DEBB0A7B68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B59C0F-26E5-66F7-4045-FBC08377A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80715D-7DDF-87D3-3DA9-3252EB1642CD}"/>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6" name="Footer Placeholder 5">
            <a:extLst>
              <a:ext uri="{FF2B5EF4-FFF2-40B4-BE49-F238E27FC236}">
                <a16:creationId xmlns:a16="http://schemas.microsoft.com/office/drawing/2014/main" id="{E59B2DBA-B912-9ED1-8D22-AD13B7F2E8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DCAA0-3309-2B43-15E5-AE1E69990466}"/>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1126173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CD5D-DC98-900C-7AEC-B885B0112A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A5975B-E042-2C35-FD52-AAC2208239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747C4-2C29-96B8-4497-4BAF097E251B}"/>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5" name="Footer Placeholder 4">
            <a:extLst>
              <a:ext uri="{FF2B5EF4-FFF2-40B4-BE49-F238E27FC236}">
                <a16:creationId xmlns:a16="http://schemas.microsoft.com/office/drawing/2014/main" id="{DF19DDF7-CAD2-0216-D23D-74502648DF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345620-2572-95D6-BA59-373E0069253E}"/>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344279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055B92-49F0-809C-9073-DE2B4236CB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46772A-3DCB-F952-B7AD-BD5018798E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39EC7-E941-4F43-493E-EF24F995F55B}"/>
              </a:ext>
            </a:extLst>
          </p:cNvPr>
          <p:cNvSpPr>
            <a:spLocks noGrp="1"/>
          </p:cNvSpPr>
          <p:nvPr>
            <p:ph type="dt" sz="half" idx="10"/>
          </p:nvPr>
        </p:nvSpPr>
        <p:spPr/>
        <p:txBody>
          <a:bodyPr/>
          <a:lstStyle/>
          <a:p>
            <a:fld id="{579D4367-AE6C-424C-AFCD-67AFB5CDEBB5}" type="datetimeFigureOut">
              <a:rPr lang="en-US" smtClean="0"/>
              <a:t>4/7/2023</a:t>
            </a:fld>
            <a:endParaRPr lang="en-US"/>
          </a:p>
        </p:txBody>
      </p:sp>
      <p:sp>
        <p:nvSpPr>
          <p:cNvPr id="5" name="Footer Placeholder 4">
            <a:extLst>
              <a:ext uri="{FF2B5EF4-FFF2-40B4-BE49-F238E27FC236}">
                <a16:creationId xmlns:a16="http://schemas.microsoft.com/office/drawing/2014/main" id="{3D5C4EED-0007-538B-3F8B-9B9C2953C3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C86E9A-756B-6500-E1EA-9FD7E8D726AE}"/>
              </a:ext>
            </a:extLst>
          </p:cNvPr>
          <p:cNvSpPr>
            <a:spLocks noGrp="1"/>
          </p:cNvSpPr>
          <p:nvPr>
            <p:ph type="sldNum" sz="quarter" idx="12"/>
          </p:nvPr>
        </p:nvSpPr>
        <p:spPr/>
        <p:txBody>
          <a:bodyPr/>
          <a:lstStyle/>
          <a:p>
            <a:fld id="{DF3CD6B7-FC45-4A08-BAD2-D30019C15538}" type="slidenum">
              <a:rPr lang="en-US" smtClean="0"/>
              <a:t>‹#›</a:t>
            </a:fld>
            <a:endParaRPr lang="en-US"/>
          </a:p>
        </p:txBody>
      </p:sp>
    </p:spTree>
    <p:extLst>
      <p:ext uri="{BB962C8B-B14F-4D97-AF65-F5344CB8AC3E}">
        <p14:creationId xmlns:p14="http://schemas.microsoft.com/office/powerpoint/2010/main" val="268618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37255C-96DD-7184-3DF4-5EF192E516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C1D75A-456D-6420-FE6C-43D3C251B8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D2B230-B0FF-D0E4-0331-E34F2E0315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9D4367-AE6C-424C-AFCD-67AFB5CDEBB5}" type="datetimeFigureOut">
              <a:rPr lang="en-US" smtClean="0"/>
              <a:t>4/7/2023</a:t>
            </a:fld>
            <a:endParaRPr lang="en-US"/>
          </a:p>
        </p:txBody>
      </p:sp>
      <p:sp>
        <p:nvSpPr>
          <p:cNvPr id="5" name="Footer Placeholder 4">
            <a:extLst>
              <a:ext uri="{FF2B5EF4-FFF2-40B4-BE49-F238E27FC236}">
                <a16:creationId xmlns:a16="http://schemas.microsoft.com/office/drawing/2014/main" id="{8A099FA4-0343-BF06-70B7-1745694D38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2500C9-3D5F-F97D-DD21-FEE9195C02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CD6B7-FC45-4A08-BAD2-D30019C15538}" type="slidenum">
              <a:rPr lang="en-US" smtClean="0"/>
              <a:t>‹#›</a:t>
            </a:fld>
            <a:endParaRPr lang="en-US"/>
          </a:p>
        </p:txBody>
      </p:sp>
    </p:spTree>
    <p:extLst>
      <p:ext uri="{BB962C8B-B14F-4D97-AF65-F5344CB8AC3E}">
        <p14:creationId xmlns:p14="http://schemas.microsoft.com/office/powerpoint/2010/main" val="93129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DE0B-F9E9-BF95-4AD4-293AC41FC980}"/>
              </a:ext>
            </a:extLst>
          </p:cNvPr>
          <p:cNvSpPr>
            <a:spLocks noGrp="1"/>
          </p:cNvSpPr>
          <p:nvPr>
            <p:ph type="title"/>
          </p:nvPr>
        </p:nvSpPr>
        <p:spPr>
          <a:xfrm>
            <a:off x="648128" y="0"/>
            <a:ext cx="10515600" cy="1325563"/>
          </a:xfrm>
        </p:spPr>
        <p:txBody>
          <a:bodyPr/>
          <a:lstStyle/>
          <a:p>
            <a:pPr algn="ctr"/>
            <a:r>
              <a:rPr lang="en-US" dirty="0"/>
              <a:t>Objective of  Financial Reporting for Governmental Entities</a:t>
            </a:r>
          </a:p>
        </p:txBody>
      </p:sp>
      <p:sp>
        <p:nvSpPr>
          <p:cNvPr id="3" name="Content Placeholder 2">
            <a:extLst>
              <a:ext uri="{FF2B5EF4-FFF2-40B4-BE49-F238E27FC236}">
                <a16:creationId xmlns:a16="http://schemas.microsoft.com/office/drawing/2014/main" id="{2E3DB794-0E8D-99DA-EA4D-471AB4D79273}"/>
              </a:ext>
            </a:extLst>
          </p:cNvPr>
          <p:cNvSpPr>
            <a:spLocks noGrp="1"/>
          </p:cNvSpPr>
          <p:nvPr>
            <p:ph idx="1"/>
          </p:nvPr>
        </p:nvSpPr>
        <p:spPr>
          <a:xfrm>
            <a:off x="200346" y="1325562"/>
            <a:ext cx="11876926" cy="5111197"/>
          </a:xfrm>
        </p:spPr>
        <p:txBody>
          <a:bodyPr>
            <a:normAutofit fontScale="92500" lnSpcReduction="20000"/>
          </a:bodyPr>
          <a:lstStyle/>
          <a:p>
            <a:r>
              <a:rPr lang="en-US" b="0" i="0" dirty="0">
                <a:solidFill>
                  <a:srgbClr val="374151"/>
                </a:solidFill>
                <a:effectLst/>
                <a:latin typeface="Söhne"/>
              </a:rPr>
              <a:t>The objective of financial reporting for governmental entities is to provide:</a:t>
            </a:r>
          </a:p>
          <a:p>
            <a:pPr lvl="1">
              <a:buFont typeface="Wingdings" panose="05000000000000000000" pitchFamily="2" charset="2"/>
              <a:buChar char="ü"/>
            </a:pPr>
            <a:r>
              <a:rPr lang="en-US" b="0" i="0" dirty="0">
                <a:solidFill>
                  <a:srgbClr val="374151"/>
                </a:solidFill>
                <a:effectLst/>
                <a:latin typeface="Söhne"/>
              </a:rPr>
              <a:t> relevant, </a:t>
            </a:r>
          </a:p>
          <a:p>
            <a:pPr lvl="1">
              <a:buFont typeface="Wingdings" panose="05000000000000000000" pitchFamily="2" charset="2"/>
              <a:buChar char="ü"/>
            </a:pPr>
            <a:r>
              <a:rPr lang="en-US" b="0" i="0" dirty="0">
                <a:solidFill>
                  <a:srgbClr val="374151"/>
                </a:solidFill>
                <a:effectLst/>
                <a:latin typeface="Söhne"/>
              </a:rPr>
              <a:t>reliable, and </a:t>
            </a:r>
          </a:p>
          <a:p>
            <a:pPr lvl="1">
              <a:buFont typeface="Wingdings" panose="05000000000000000000" pitchFamily="2" charset="2"/>
              <a:buChar char="ü"/>
            </a:pPr>
            <a:r>
              <a:rPr lang="en-US" b="0" i="0" dirty="0">
                <a:solidFill>
                  <a:srgbClr val="374151"/>
                </a:solidFill>
                <a:effectLst/>
                <a:latin typeface="Söhne"/>
              </a:rPr>
              <a:t>timely information </a:t>
            </a:r>
          </a:p>
          <a:p>
            <a:r>
              <a:rPr lang="en-US" dirty="0">
                <a:solidFill>
                  <a:srgbClr val="374151"/>
                </a:solidFill>
                <a:latin typeface="Söhne"/>
              </a:rPr>
              <a:t>T</a:t>
            </a:r>
            <a:r>
              <a:rPr lang="en-US" b="0" i="0" dirty="0">
                <a:solidFill>
                  <a:srgbClr val="374151"/>
                </a:solidFill>
                <a:effectLst/>
                <a:latin typeface="Söhne"/>
              </a:rPr>
              <a:t>o various stakeholders such as </a:t>
            </a:r>
            <a:r>
              <a:rPr lang="en-US" b="0" i="0" dirty="0">
                <a:solidFill>
                  <a:srgbClr val="374151"/>
                </a:solidFill>
                <a:effectLst/>
                <a:highlight>
                  <a:srgbClr val="FFFF00"/>
                </a:highlight>
                <a:latin typeface="Söhne"/>
              </a:rPr>
              <a:t>citizens</a:t>
            </a:r>
            <a:r>
              <a:rPr lang="en-US" b="0" i="0" dirty="0">
                <a:solidFill>
                  <a:srgbClr val="374151"/>
                </a:solidFill>
                <a:effectLst/>
                <a:latin typeface="Söhne"/>
              </a:rPr>
              <a:t>, legislative and oversight bodies, and other interested parties (creditors). </a:t>
            </a:r>
          </a:p>
          <a:p>
            <a:r>
              <a:rPr lang="en-US" b="0" i="0" dirty="0">
                <a:solidFill>
                  <a:srgbClr val="374151"/>
                </a:solidFill>
                <a:effectLst/>
                <a:latin typeface="Söhne"/>
              </a:rPr>
              <a:t>This information assists stakeholders in making informed decisions, assessing </a:t>
            </a:r>
            <a:r>
              <a:rPr lang="en-US" b="0" i="0" dirty="0">
                <a:solidFill>
                  <a:srgbClr val="374151"/>
                </a:solidFill>
                <a:effectLst/>
                <a:highlight>
                  <a:srgbClr val="FFFF00"/>
                </a:highlight>
                <a:latin typeface="Söhne"/>
              </a:rPr>
              <a:t>accountability (right to know)</a:t>
            </a:r>
            <a:r>
              <a:rPr lang="en-US" b="0" i="0" dirty="0">
                <a:solidFill>
                  <a:srgbClr val="374151"/>
                </a:solidFill>
                <a:effectLst/>
                <a:latin typeface="Söhne"/>
              </a:rPr>
              <a:t>, and evaluating the efficiency and effectiveness of government operations. </a:t>
            </a:r>
          </a:p>
          <a:p>
            <a:r>
              <a:rPr lang="en-US" b="0" i="0" dirty="0">
                <a:solidFill>
                  <a:srgbClr val="374151"/>
                </a:solidFill>
                <a:effectLst/>
                <a:latin typeface="Söhne"/>
              </a:rPr>
              <a:t>The primary objectives can be summarized as follows:</a:t>
            </a:r>
          </a:p>
          <a:p>
            <a:pPr marL="971550" lvl="1" indent="-514350">
              <a:buFont typeface="+mj-lt"/>
              <a:buAutoNum type="arabicPeriod"/>
            </a:pPr>
            <a:r>
              <a:rPr lang="en-US" dirty="0">
                <a:solidFill>
                  <a:srgbClr val="374151"/>
                </a:solidFill>
                <a:latin typeface="Söhne"/>
              </a:rPr>
              <a:t>Accountability and transparency</a:t>
            </a:r>
          </a:p>
          <a:p>
            <a:pPr lvl="2">
              <a:buFont typeface="Wingdings" panose="05000000000000000000" pitchFamily="2" charset="2"/>
              <a:buChar char="Ø"/>
            </a:pPr>
            <a:r>
              <a:rPr lang="en-US" dirty="0">
                <a:solidFill>
                  <a:srgbClr val="374151"/>
                </a:solidFill>
                <a:latin typeface="Söhne"/>
              </a:rPr>
              <a:t>Planning and budgeting</a:t>
            </a:r>
            <a:endParaRPr lang="en-US" dirty="0"/>
          </a:p>
          <a:p>
            <a:pPr lvl="2">
              <a:buFont typeface="Wingdings" panose="05000000000000000000" pitchFamily="2" charset="2"/>
              <a:buChar char="Ø"/>
            </a:pPr>
            <a:r>
              <a:rPr lang="en-US" dirty="0">
                <a:solidFill>
                  <a:srgbClr val="374151"/>
                </a:solidFill>
                <a:latin typeface="Söhne"/>
              </a:rPr>
              <a:t>Compliance with laws and regulations</a:t>
            </a:r>
          </a:p>
          <a:p>
            <a:pPr marL="971550" lvl="1" indent="-514350">
              <a:buFont typeface="+mj-lt"/>
              <a:buAutoNum type="arabicPeriod"/>
            </a:pPr>
            <a:r>
              <a:rPr lang="en-US" dirty="0">
                <a:solidFill>
                  <a:srgbClr val="374151"/>
                </a:solidFill>
                <a:latin typeface="Söhne"/>
              </a:rPr>
              <a:t>Decision Making</a:t>
            </a:r>
          </a:p>
          <a:p>
            <a:pPr marL="971550" lvl="1" indent="-514350">
              <a:buFont typeface="+mj-lt"/>
              <a:buAutoNum type="arabicPeriod"/>
            </a:pPr>
            <a:r>
              <a:rPr lang="en-US" dirty="0">
                <a:solidFill>
                  <a:srgbClr val="374151"/>
                </a:solidFill>
                <a:latin typeface="Söhne"/>
              </a:rPr>
              <a:t>Financial Performance evaluation</a:t>
            </a:r>
          </a:p>
          <a:p>
            <a:endParaRPr lang="en-US" dirty="0"/>
          </a:p>
        </p:txBody>
      </p:sp>
      <p:sp>
        <p:nvSpPr>
          <p:cNvPr id="4" name="TextBox 23">
            <a:extLst>
              <a:ext uri="{FF2B5EF4-FFF2-40B4-BE49-F238E27FC236}">
                <a16:creationId xmlns:a16="http://schemas.microsoft.com/office/drawing/2014/main" id="{DC70CBDC-6B89-F6CE-4389-EDA9576A0A95}"/>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E63CB3D8-4C6D-CD68-8300-1225A06BC4A0}"/>
              </a:ext>
            </a:extLst>
          </p:cNvPr>
          <p:cNvPicPr>
            <a:picLocks noChangeAspect="1"/>
          </p:cNvPicPr>
          <p:nvPr/>
        </p:nvPicPr>
        <p:blipFill>
          <a:blip r:embed="rId2"/>
          <a:stretch>
            <a:fillRect/>
          </a:stretch>
        </p:blipFill>
        <p:spPr>
          <a:xfrm>
            <a:off x="10900716" y="70661"/>
            <a:ext cx="1286312" cy="1098070"/>
          </a:xfrm>
          <a:prstGeom prst="rect">
            <a:avLst/>
          </a:prstGeom>
        </p:spPr>
      </p:pic>
    </p:spTree>
    <p:extLst>
      <p:ext uri="{BB962C8B-B14F-4D97-AF65-F5344CB8AC3E}">
        <p14:creationId xmlns:p14="http://schemas.microsoft.com/office/powerpoint/2010/main" val="427970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655E5-55CE-DBD5-BC31-FA9CB04A2E79}"/>
              </a:ext>
            </a:extLst>
          </p:cNvPr>
          <p:cNvSpPr>
            <a:spLocks noGrp="1"/>
          </p:cNvSpPr>
          <p:nvPr>
            <p:ph type="title"/>
          </p:nvPr>
        </p:nvSpPr>
        <p:spPr/>
        <p:txBody>
          <a:bodyPr>
            <a:normAutofit/>
          </a:bodyPr>
          <a:lstStyle/>
          <a:p>
            <a:pPr algn="ctr"/>
            <a:r>
              <a:rPr lang="en-US" dirty="0">
                <a:solidFill>
                  <a:srgbClr val="374151"/>
                </a:solidFill>
                <a:latin typeface="Söhne"/>
              </a:rPr>
              <a:t>Accountability and Transparency</a:t>
            </a:r>
            <a:br>
              <a:rPr lang="en-US" dirty="0">
                <a:solidFill>
                  <a:srgbClr val="374151"/>
                </a:solidFill>
                <a:latin typeface="Söhne"/>
              </a:rPr>
            </a:br>
            <a:r>
              <a:rPr lang="en-US" dirty="0"/>
              <a:t> </a:t>
            </a:r>
          </a:p>
        </p:txBody>
      </p:sp>
      <p:sp>
        <p:nvSpPr>
          <p:cNvPr id="3" name="Content Placeholder 2">
            <a:extLst>
              <a:ext uri="{FF2B5EF4-FFF2-40B4-BE49-F238E27FC236}">
                <a16:creationId xmlns:a16="http://schemas.microsoft.com/office/drawing/2014/main" id="{BC7A9358-DC85-F3F0-1542-2EA19380A3B8}"/>
              </a:ext>
            </a:extLst>
          </p:cNvPr>
          <p:cNvSpPr>
            <a:spLocks noGrp="1"/>
          </p:cNvSpPr>
          <p:nvPr>
            <p:ph idx="1"/>
          </p:nvPr>
        </p:nvSpPr>
        <p:spPr>
          <a:xfrm>
            <a:off x="441858" y="1466722"/>
            <a:ext cx="10911942" cy="4866572"/>
          </a:xfrm>
        </p:spPr>
        <p:txBody>
          <a:bodyPr>
            <a:normAutofit lnSpcReduction="10000"/>
          </a:bodyPr>
          <a:lstStyle/>
          <a:p>
            <a:r>
              <a:rPr lang="en-US" b="0" i="0" dirty="0">
                <a:solidFill>
                  <a:srgbClr val="374151"/>
                </a:solidFill>
                <a:effectLst/>
                <a:latin typeface="Söhne"/>
              </a:rPr>
              <a:t>Governmental financial reporting helps demonstrate the responsible use of public funds by showing how resources have been allocated and used (using a budget). </a:t>
            </a:r>
          </a:p>
          <a:p>
            <a:r>
              <a:rPr lang="en-US" b="0" i="0" dirty="0">
                <a:solidFill>
                  <a:srgbClr val="374151"/>
                </a:solidFill>
                <a:effectLst/>
                <a:latin typeface="Söhne"/>
              </a:rPr>
              <a:t>This promotes transparency and enables stakeholders to hold the government accountable for its financial decisions and performance.</a:t>
            </a:r>
          </a:p>
          <a:p>
            <a:pPr lvl="1"/>
            <a:r>
              <a:rPr lang="en-US" b="0" i="0" dirty="0">
                <a:solidFill>
                  <a:srgbClr val="374151"/>
                </a:solidFill>
                <a:effectLst/>
                <a:latin typeface="Söhne"/>
              </a:rPr>
              <a:t>A city publishes its Comprehensive Annual Financial Report (CAFR) online, allowing citizens to access and review how the city managed its finances during the fiscal year. </a:t>
            </a:r>
          </a:p>
          <a:p>
            <a:pPr lvl="1"/>
            <a:r>
              <a:rPr lang="en-US" b="0" i="0" dirty="0">
                <a:solidFill>
                  <a:srgbClr val="374151"/>
                </a:solidFill>
                <a:effectLst/>
                <a:latin typeface="Söhne"/>
              </a:rPr>
              <a:t>CAFR will include financial statements and budgets</a:t>
            </a:r>
          </a:p>
          <a:p>
            <a:pPr lvl="1"/>
            <a:r>
              <a:rPr lang="en-US" b="0" i="0" dirty="0">
                <a:solidFill>
                  <a:srgbClr val="374151"/>
                </a:solidFill>
                <a:effectLst/>
                <a:latin typeface="Söhne"/>
              </a:rPr>
              <a:t>Budget is a cornerstone!</a:t>
            </a:r>
          </a:p>
          <a:p>
            <a:pPr lvl="1"/>
            <a:r>
              <a:rPr lang="en-US" b="0" i="0" dirty="0">
                <a:solidFill>
                  <a:srgbClr val="374151"/>
                </a:solidFill>
                <a:effectLst/>
                <a:latin typeface="Söhne"/>
              </a:rPr>
              <a:t>By providing detailed information on revenue sources, expenses, and fund balances, the city demonstrates accountability and transparency in its use of public resources. Why is that important?</a:t>
            </a:r>
            <a:endParaRPr lang="en-US" dirty="0">
              <a:solidFill>
                <a:srgbClr val="374151"/>
              </a:solidFill>
              <a:latin typeface="Söhne"/>
            </a:endParaRPr>
          </a:p>
        </p:txBody>
      </p:sp>
      <p:sp>
        <p:nvSpPr>
          <p:cNvPr id="4" name="TextBox 23">
            <a:extLst>
              <a:ext uri="{FF2B5EF4-FFF2-40B4-BE49-F238E27FC236}">
                <a16:creationId xmlns:a16="http://schemas.microsoft.com/office/drawing/2014/main" id="{FECC562A-8A6D-CDEE-79D5-777AC20392D1}"/>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94BBEA47-4759-2489-E81F-2BE1000B89E1}"/>
              </a:ext>
            </a:extLst>
          </p:cNvPr>
          <p:cNvPicPr>
            <a:picLocks noChangeAspect="1"/>
          </p:cNvPicPr>
          <p:nvPr/>
        </p:nvPicPr>
        <p:blipFill>
          <a:blip r:embed="rId2"/>
          <a:stretch>
            <a:fillRect/>
          </a:stretch>
        </p:blipFill>
        <p:spPr>
          <a:xfrm>
            <a:off x="10925166" y="103491"/>
            <a:ext cx="1266834" cy="1238259"/>
          </a:xfrm>
          <a:prstGeom prst="rect">
            <a:avLst/>
          </a:prstGeom>
        </p:spPr>
      </p:pic>
    </p:spTree>
    <p:extLst>
      <p:ext uri="{BB962C8B-B14F-4D97-AF65-F5344CB8AC3E}">
        <p14:creationId xmlns:p14="http://schemas.microsoft.com/office/powerpoint/2010/main" val="358145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E959-FA2A-F7E9-CDE4-29F517A35F9D}"/>
              </a:ext>
            </a:extLst>
          </p:cNvPr>
          <p:cNvSpPr>
            <a:spLocks noGrp="1"/>
          </p:cNvSpPr>
          <p:nvPr>
            <p:ph type="title"/>
          </p:nvPr>
        </p:nvSpPr>
        <p:spPr/>
        <p:txBody>
          <a:bodyPr/>
          <a:lstStyle/>
          <a:p>
            <a:pPr algn="ctr"/>
            <a:r>
              <a:rPr lang="en-US" dirty="0" err="1"/>
              <a:t>Interperiod</a:t>
            </a:r>
            <a:r>
              <a:rPr lang="en-US" dirty="0"/>
              <a:t> Equity and Accountability</a:t>
            </a:r>
          </a:p>
        </p:txBody>
      </p:sp>
      <p:sp>
        <p:nvSpPr>
          <p:cNvPr id="3" name="Content Placeholder 2">
            <a:extLst>
              <a:ext uri="{FF2B5EF4-FFF2-40B4-BE49-F238E27FC236}">
                <a16:creationId xmlns:a16="http://schemas.microsoft.com/office/drawing/2014/main" id="{F9DC0A99-590B-EEFB-BBA8-1A11E58C6178}"/>
              </a:ext>
            </a:extLst>
          </p:cNvPr>
          <p:cNvSpPr>
            <a:spLocks noGrp="1"/>
          </p:cNvSpPr>
          <p:nvPr>
            <p:ph idx="1"/>
          </p:nvPr>
        </p:nvSpPr>
        <p:spPr>
          <a:xfrm>
            <a:off x="386136" y="1556419"/>
            <a:ext cx="11578119" cy="4351338"/>
          </a:xfrm>
        </p:spPr>
        <p:txBody>
          <a:bodyPr>
            <a:normAutofit/>
          </a:bodyPr>
          <a:lstStyle/>
          <a:p>
            <a:r>
              <a:rPr lang="en-US" b="0" i="0" dirty="0" err="1">
                <a:solidFill>
                  <a:srgbClr val="374151"/>
                </a:solidFill>
                <a:effectLst/>
                <a:latin typeface="Söhne"/>
              </a:rPr>
              <a:t>Interperiod</a:t>
            </a:r>
            <a:r>
              <a:rPr lang="en-US" b="0" i="0" dirty="0">
                <a:solidFill>
                  <a:srgbClr val="374151"/>
                </a:solidFill>
                <a:effectLst/>
                <a:latin typeface="Söhne"/>
              </a:rPr>
              <a:t> equity is a concept related to accountability in governmental financial reporting. </a:t>
            </a:r>
          </a:p>
          <a:p>
            <a:pPr lvl="1"/>
            <a:r>
              <a:rPr lang="en-US" dirty="0">
                <a:solidFill>
                  <a:srgbClr val="374151"/>
                </a:solidFill>
                <a:latin typeface="Söhne"/>
              </a:rPr>
              <a:t>Is current year revenue sufficient to pay current year benefits/expenditures.</a:t>
            </a:r>
          </a:p>
          <a:p>
            <a:pPr lvl="1"/>
            <a:r>
              <a:rPr lang="en-US" dirty="0">
                <a:solidFill>
                  <a:srgbClr val="374151"/>
                </a:solidFill>
                <a:latin typeface="Söhne"/>
              </a:rPr>
              <a:t>Don’t shift the burden of current period to future taxpayers</a:t>
            </a:r>
          </a:p>
          <a:p>
            <a:pPr lvl="1"/>
            <a:r>
              <a:rPr lang="en-US" b="0" i="0" dirty="0">
                <a:solidFill>
                  <a:srgbClr val="374151"/>
                </a:solidFill>
                <a:effectLst/>
                <a:latin typeface="Söhne"/>
              </a:rPr>
              <a:t>It refers to the fair and balanced distribution of financial resources and obligations across different periods. </a:t>
            </a:r>
          </a:p>
          <a:p>
            <a:r>
              <a:rPr lang="en-US" b="0" i="0" dirty="0">
                <a:solidFill>
                  <a:srgbClr val="374151"/>
                </a:solidFill>
                <a:effectLst/>
                <a:latin typeface="Söhne"/>
              </a:rPr>
              <a:t>In other words, it is the principle that the current generation should not unduly burden future generations with excessive debt or deferred costs, nor should they deplete resources or neglect infrastructure maintenance, leading to future financial strain.</a:t>
            </a:r>
          </a:p>
        </p:txBody>
      </p:sp>
      <p:sp>
        <p:nvSpPr>
          <p:cNvPr id="4" name="TextBox 23">
            <a:extLst>
              <a:ext uri="{FF2B5EF4-FFF2-40B4-BE49-F238E27FC236}">
                <a16:creationId xmlns:a16="http://schemas.microsoft.com/office/drawing/2014/main" id="{D3FC7850-76A6-0A75-3FC7-00C5E89123F6}"/>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C4AEE119-28B4-FAFD-239E-1E34ABD1A930}"/>
              </a:ext>
            </a:extLst>
          </p:cNvPr>
          <p:cNvPicPr>
            <a:picLocks noChangeAspect="1"/>
          </p:cNvPicPr>
          <p:nvPr/>
        </p:nvPicPr>
        <p:blipFill>
          <a:blip r:embed="rId2"/>
          <a:stretch>
            <a:fillRect/>
          </a:stretch>
        </p:blipFill>
        <p:spPr>
          <a:xfrm>
            <a:off x="10732912" y="167609"/>
            <a:ext cx="1343035" cy="1257309"/>
          </a:xfrm>
          <a:prstGeom prst="rect">
            <a:avLst/>
          </a:prstGeom>
        </p:spPr>
      </p:pic>
    </p:spTree>
    <p:extLst>
      <p:ext uri="{BB962C8B-B14F-4D97-AF65-F5344CB8AC3E}">
        <p14:creationId xmlns:p14="http://schemas.microsoft.com/office/powerpoint/2010/main" val="197985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21E7-D3B5-A251-A0E8-F0D4A9A148C1}"/>
              </a:ext>
            </a:extLst>
          </p:cNvPr>
          <p:cNvSpPr>
            <a:spLocks noGrp="1"/>
          </p:cNvSpPr>
          <p:nvPr>
            <p:ph type="title"/>
          </p:nvPr>
        </p:nvSpPr>
        <p:spPr/>
        <p:txBody>
          <a:bodyPr/>
          <a:lstStyle/>
          <a:p>
            <a:pPr algn="ctr"/>
            <a:r>
              <a:rPr lang="en-US" dirty="0">
                <a:solidFill>
                  <a:srgbClr val="374151"/>
                </a:solidFill>
                <a:latin typeface="Söhne"/>
              </a:rPr>
              <a:t>Planning and budgeting</a:t>
            </a:r>
            <a:br>
              <a:rPr lang="en-US" dirty="0"/>
            </a:br>
            <a:endParaRPr lang="en-US" dirty="0"/>
          </a:p>
        </p:txBody>
      </p:sp>
      <p:sp>
        <p:nvSpPr>
          <p:cNvPr id="3" name="Content Placeholder 2">
            <a:extLst>
              <a:ext uri="{FF2B5EF4-FFF2-40B4-BE49-F238E27FC236}">
                <a16:creationId xmlns:a16="http://schemas.microsoft.com/office/drawing/2014/main" id="{1E7E7AAB-633C-046E-B459-1551683AC57A}"/>
              </a:ext>
            </a:extLst>
          </p:cNvPr>
          <p:cNvSpPr>
            <a:spLocks noGrp="1"/>
          </p:cNvSpPr>
          <p:nvPr>
            <p:ph idx="1"/>
          </p:nvPr>
        </p:nvSpPr>
        <p:spPr>
          <a:xfrm>
            <a:off x="339576" y="1779705"/>
            <a:ext cx="11512848" cy="4912759"/>
          </a:xfrm>
        </p:spPr>
        <p:txBody>
          <a:bodyPr>
            <a:normAutofit/>
          </a:bodyPr>
          <a:lstStyle/>
          <a:p>
            <a:r>
              <a:rPr lang="en-US" b="0" i="0" dirty="0">
                <a:solidFill>
                  <a:srgbClr val="374151"/>
                </a:solidFill>
                <a:effectLst/>
                <a:latin typeface="Söhne"/>
              </a:rPr>
              <a:t>Governmental financial reporting serves as a basis for planning, budgeting, and forecasting future financial needs. </a:t>
            </a:r>
          </a:p>
          <a:p>
            <a:r>
              <a:rPr lang="en-US" b="0" i="0" dirty="0">
                <a:solidFill>
                  <a:srgbClr val="374151"/>
                </a:solidFill>
                <a:effectLst/>
                <a:latin typeface="Söhne"/>
              </a:rPr>
              <a:t>It helps identify trends, potential issues, and opportunities for improvement, enabling governments to make strategic decisions and allocate resources efficiently.</a:t>
            </a:r>
          </a:p>
          <a:p>
            <a:pPr lvl="1"/>
            <a:r>
              <a:rPr lang="en-US" b="0" i="0" dirty="0">
                <a:solidFill>
                  <a:srgbClr val="374151"/>
                </a:solidFill>
                <a:effectLst/>
                <a:latin typeface="Söhne"/>
              </a:rPr>
              <a:t>A transportation agency uses its financial reports to evaluate the condition of its infrastructure and plan for future capital projects.</a:t>
            </a:r>
          </a:p>
          <a:p>
            <a:pPr lvl="1"/>
            <a:r>
              <a:rPr lang="en-US" b="0" i="0" dirty="0">
                <a:solidFill>
                  <a:srgbClr val="374151"/>
                </a:solidFill>
                <a:effectLst/>
                <a:latin typeface="Söhne"/>
              </a:rPr>
              <a:t>Based on the agency's financial position, available funding sources, and anticipated expenses, the agency develops a long-term capital improvement plan, prioritizing projects to improve public transportation and maintain infrastructure effectively.</a:t>
            </a:r>
            <a:endParaRPr lang="en-US" dirty="0"/>
          </a:p>
        </p:txBody>
      </p:sp>
      <p:sp>
        <p:nvSpPr>
          <p:cNvPr id="4" name="TextBox 23">
            <a:extLst>
              <a:ext uri="{FF2B5EF4-FFF2-40B4-BE49-F238E27FC236}">
                <a16:creationId xmlns:a16="http://schemas.microsoft.com/office/drawing/2014/main" id="{BCCAF2DB-1FE0-5781-839F-7387E29C4C4D}"/>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EDE67670-506F-D2FF-617C-8DE6260FC2E7}"/>
              </a:ext>
            </a:extLst>
          </p:cNvPr>
          <p:cNvPicPr>
            <a:picLocks noChangeAspect="1"/>
          </p:cNvPicPr>
          <p:nvPr/>
        </p:nvPicPr>
        <p:blipFill>
          <a:blip r:embed="rId2"/>
          <a:stretch>
            <a:fillRect/>
          </a:stretch>
        </p:blipFill>
        <p:spPr>
          <a:xfrm>
            <a:off x="10165471" y="72968"/>
            <a:ext cx="1942658" cy="1210426"/>
          </a:xfrm>
          <a:prstGeom prst="rect">
            <a:avLst/>
          </a:prstGeom>
        </p:spPr>
      </p:pic>
    </p:spTree>
    <p:extLst>
      <p:ext uri="{BB962C8B-B14F-4D97-AF65-F5344CB8AC3E}">
        <p14:creationId xmlns:p14="http://schemas.microsoft.com/office/powerpoint/2010/main" val="261092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EF729-762A-A7FA-2A50-1291A235EE72}"/>
              </a:ext>
            </a:extLst>
          </p:cNvPr>
          <p:cNvSpPr>
            <a:spLocks noGrp="1"/>
          </p:cNvSpPr>
          <p:nvPr>
            <p:ph type="title"/>
          </p:nvPr>
        </p:nvSpPr>
        <p:spPr>
          <a:xfrm>
            <a:off x="654093" y="500062"/>
            <a:ext cx="10515600" cy="1325563"/>
          </a:xfrm>
        </p:spPr>
        <p:txBody>
          <a:bodyPr/>
          <a:lstStyle/>
          <a:p>
            <a:pPr algn="ctr"/>
            <a:r>
              <a:rPr lang="en-US" b="0" i="0" dirty="0">
                <a:solidFill>
                  <a:srgbClr val="374151"/>
                </a:solidFill>
                <a:effectLst/>
                <a:latin typeface="Söhne"/>
              </a:rPr>
              <a:t>Compliance with Laws and Regulations</a:t>
            </a:r>
            <a:endParaRPr lang="en-US" dirty="0"/>
          </a:p>
        </p:txBody>
      </p:sp>
      <p:sp>
        <p:nvSpPr>
          <p:cNvPr id="3" name="Content Placeholder 2">
            <a:extLst>
              <a:ext uri="{FF2B5EF4-FFF2-40B4-BE49-F238E27FC236}">
                <a16:creationId xmlns:a16="http://schemas.microsoft.com/office/drawing/2014/main" id="{D84016DA-D4D8-0DC2-3259-0B43CD03EBEF}"/>
              </a:ext>
            </a:extLst>
          </p:cNvPr>
          <p:cNvSpPr>
            <a:spLocks noGrp="1"/>
          </p:cNvSpPr>
          <p:nvPr>
            <p:ph idx="1"/>
          </p:nvPr>
        </p:nvSpPr>
        <p:spPr>
          <a:xfrm>
            <a:off x="838200" y="1558776"/>
            <a:ext cx="10515600" cy="4618187"/>
          </a:xfrm>
        </p:spPr>
        <p:txBody>
          <a:bodyPr/>
          <a:lstStyle/>
          <a:p>
            <a:r>
              <a:rPr lang="en-US" b="0" i="0" dirty="0">
                <a:solidFill>
                  <a:srgbClr val="374151"/>
                </a:solidFill>
                <a:effectLst/>
                <a:latin typeface="Söhne"/>
              </a:rPr>
              <a:t>Financial reports help ensure that governments are in compliance with applicable laws, regulations, and accounting standards. This contributes to maintaining the public's trust in government operations.</a:t>
            </a:r>
          </a:p>
          <a:p>
            <a:pPr lvl="1"/>
            <a:r>
              <a:rPr lang="en-US" dirty="0">
                <a:solidFill>
                  <a:srgbClr val="374151"/>
                </a:solidFill>
                <a:latin typeface="Söhne"/>
              </a:rPr>
              <a:t>Are we complying with the budget?</a:t>
            </a:r>
            <a:endParaRPr lang="en-US" b="0" i="0" dirty="0">
              <a:solidFill>
                <a:srgbClr val="374151"/>
              </a:solidFill>
              <a:effectLst/>
              <a:latin typeface="Söhne"/>
            </a:endParaRPr>
          </a:p>
          <a:p>
            <a:pPr lvl="1"/>
            <a:r>
              <a:rPr lang="en-US" dirty="0">
                <a:solidFill>
                  <a:srgbClr val="374151"/>
                </a:solidFill>
                <a:latin typeface="Söhne"/>
              </a:rPr>
              <a:t>State grant was received for computerized classrooms</a:t>
            </a:r>
            <a:endParaRPr lang="en-US" dirty="0"/>
          </a:p>
        </p:txBody>
      </p:sp>
      <p:sp>
        <p:nvSpPr>
          <p:cNvPr id="4" name="TextBox 23">
            <a:extLst>
              <a:ext uri="{FF2B5EF4-FFF2-40B4-BE49-F238E27FC236}">
                <a16:creationId xmlns:a16="http://schemas.microsoft.com/office/drawing/2014/main" id="{92643FB2-59F3-77D1-0629-9E44BF0907D5}"/>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5C0EF3A5-33CA-422F-1A9D-29295ED69D61}"/>
              </a:ext>
            </a:extLst>
          </p:cNvPr>
          <p:cNvPicPr>
            <a:picLocks noChangeAspect="1"/>
          </p:cNvPicPr>
          <p:nvPr/>
        </p:nvPicPr>
        <p:blipFill>
          <a:blip r:embed="rId2"/>
          <a:stretch>
            <a:fillRect/>
          </a:stretch>
        </p:blipFill>
        <p:spPr>
          <a:xfrm>
            <a:off x="9423704" y="4399268"/>
            <a:ext cx="2436903" cy="2333204"/>
          </a:xfrm>
          <a:prstGeom prst="rect">
            <a:avLst/>
          </a:prstGeom>
        </p:spPr>
      </p:pic>
    </p:spTree>
    <p:extLst>
      <p:ext uri="{BB962C8B-B14F-4D97-AF65-F5344CB8AC3E}">
        <p14:creationId xmlns:p14="http://schemas.microsoft.com/office/powerpoint/2010/main" val="120305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25BCA-7EE1-2234-EC17-63616148F57F}"/>
              </a:ext>
            </a:extLst>
          </p:cNvPr>
          <p:cNvSpPr>
            <a:spLocks noGrp="1"/>
          </p:cNvSpPr>
          <p:nvPr>
            <p:ph type="title"/>
          </p:nvPr>
        </p:nvSpPr>
        <p:spPr/>
        <p:txBody>
          <a:bodyPr/>
          <a:lstStyle/>
          <a:p>
            <a:pPr algn="ctr"/>
            <a:r>
              <a:rPr lang="en-US" dirty="0">
                <a:solidFill>
                  <a:srgbClr val="374151"/>
                </a:solidFill>
                <a:latin typeface="Söhne"/>
              </a:rPr>
              <a:t>Decision Making</a:t>
            </a:r>
            <a:br>
              <a:rPr lang="en-US" dirty="0">
                <a:solidFill>
                  <a:srgbClr val="374151"/>
                </a:solidFill>
                <a:latin typeface="Söhne"/>
              </a:rPr>
            </a:br>
            <a:endParaRPr lang="en-US" dirty="0"/>
          </a:p>
        </p:txBody>
      </p:sp>
      <p:sp>
        <p:nvSpPr>
          <p:cNvPr id="3" name="Content Placeholder 2">
            <a:extLst>
              <a:ext uri="{FF2B5EF4-FFF2-40B4-BE49-F238E27FC236}">
                <a16:creationId xmlns:a16="http://schemas.microsoft.com/office/drawing/2014/main" id="{9AEE084A-6CF7-6A5A-7841-99B6F9AFD19F}"/>
              </a:ext>
            </a:extLst>
          </p:cNvPr>
          <p:cNvSpPr>
            <a:spLocks noGrp="1"/>
          </p:cNvSpPr>
          <p:nvPr>
            <p:ph idx="1"/>
          </p:nvPr>
        </p:nvSpPr>
        <p:spPr>
          <a:xfrm>
            <a:off x="564596" y="1969949"/>
            <a:ext cx="10868984" cy="5115277"/>
          </a:xfrm>
        </p:spPr>
        <p:txBody>
          <a:bodyPr/>
          <a:lstStyle/>
          <a:p>
            <a:r>
              <a:rPr lang="en-US" b="0" i="0" dirty="0">
                <a:solidFill>
                  <a:srgbClr val="374151"/>
                </a:solidFill>
                <a:effectLst/>
                <a:latin typeface="Söhne"/>
              </a:rPr>
              <a:t>Financial reports provide essential information to stakeholders for evaluating government programs, services, and overall financial health. </a:t>
            </a:r>
          </a:p>
          <a:p>
            <a:pPr lvl="1"/>
            <a:r>
              <a:rPr lang="en-US" b="0" i="0" dirty="0">
                <a:solidFill>
                  <a:srgbClr val="374151"/>
                </a:solidFill>
                <a:effectLst/>
                <a:latin typeface="Söhne"/>
              </a:rPr>
              <a:t>This helps them make informed decisions about resource allocation, policy formulation, and overall fiscal management and who to vote for next!</a:t>
            </a:r>
          </a:p>
          <a:p>
            <a:pPr lvl="1"/>
            <a:r>
              <a:rPr lang="en-US" b="0" i="0" dirty="0">
                <a:solidFill>
                  <a:srgbClr val="374151"/>
                </a:solidFill>
                <a:effectLst/>
                <a:latin typeface="Söhne"/>
              </a:rPr>
              <a:t>A state legislature reviews the financial statements of its public university system to assess the need for additional funding. </a:t>
            </a:r>
          </a:p>
          <a:p>
            <a:pPr lvl="1"/>
            <a:r>
              <a:rPr lang="en-US" b="0" i="0" dirty="0">
                <a:solidFill>
                  <a:srgbClr val="374151"/>
                </a:solidFill>
                <a:effectLst/>
                <a:latin typeface="Söhne"/>
              </a:rPr>
              <a:t>After evaluating the universities' financial positions and the effectiveness of their programs, the legislature decides to allocate more funds to support higher education initiatives.</a:t>
            </a:r>
            <a:endParaRPr lang="en-US" dirty="0"/>
          </a:p>
        </p:txBody>
      </p:sp>
      <p:sp>
        <p:nvSpPr>
          <p:cNvPr id="4" name="TextBox 23">
            <a:extLst>
              <a:ext uri="{FF2B5EF4-FFF2-40B4-BE49-F238E27FC236}">
                <a16:creationId xmlns:a16="http://schemas.microsoft.com/office/drawing/2014/main" id="{EDBC7AA5-2EA4-6BCB-10AC-FC5311A88AD8}"/>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2102114F-83F5-2E4C-B9E2-3E483721DD27}"/>
              </a:ext>
            </a:extLst>
          </p:cNvPr>
          <p:cNvPicPr>
            <a:picLocks noChangeAspect="1"/>
          </p:cNvPicPr>
          <p:nvPr/>
        </p:nvPicPr>
        <p:blipFill>
          <a:blip r:embed="rId2"/>
          <a:stretch>
            <a:fillRect/>
          </a:stretch>
        </p:blipFill>
        <p:spPr>
          <a:xfrm>
            <a:off x="10496801" y="85863"/>
            <a:ext cx="1761356" cy="1509733"/>
          </a:xfrm>
          <a:prstGeom prst="rect">
            <a:avLst/>
          </a:prstGeom>
        </p:spPr>
      </p:pic>
    </p:spTree>
    <p:extLst>
      <p:ext uri="{BB962C8B-B14F-4D97-AF65-F5344CB8AC3E}">
        <p14:creationId xmlns:p14="http://schemas.microsoft.com/office/powerpoint/2010/main" val="178701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F538C-9E07-053E-5828-733D038A9908}"/>
              </a:ext>
            </a:extLst>
          </p:cNvPr>
          <p:cNvSpPr>
            <a:spLocks noGrp="1"/>
          </p:cNvSpPr>
          <p:nvPr>
            <p:ph type="title"/>
          </p:nvPr>
        </p:nvSpPr>
        <p:spPr/>
        <p:txBody>
          <a:bodyPr/>
          <a:lstStyle/>
          <a:p>
            <a:pPr algn="ctr"/>
            <a:r>
              <a:rPr lang="en-US" b="0" i="0" dirty="0">
                <a:solidFill>
                  <a:srgbClr val="374151"/>
                </a:solidFill>
                <a:effectLst/>
                <a:latin typeface="Söhne"/>
              </a:rPr>
              <a:t>Financial Performance Evaluation</a:t>
            </a:r>
            <a:endParaRPr lang="en-US" dirty="0"/>
          </a:p>
        </p:txBody>
      </p:sp>
      <p:sp>
        <p:nvSpPr>
          <p:cNvPr id="3" name="Content Placeholder 2">
            <a:extLst>
              <a:ext uri="{FF2B5EF4-FFF2-40B4-BE49-F238E27FC236}">
                <a16:creationId xmlns:a16="http://schemas.microsoft.com/office/drawing/2014/main" id="{518A3DBF-0BCA-97B5-58FA-6BAA9182D1C8}"/>
              </a:ext>
            </a:extLst>
          </p:cNvPr>
          <p:cNvSpPr>
            <a:spLocks noGrp="1"/>
          </p:cNvSpPr>
          <p:nvPr>
            <p:ph idx="1"/>
          </p:nvPr>
        </p:nvSpPr>
        <p:spPr/>
        <p:txBody>
          <a:bodyPr/>
          <a:lstStyle/>
          <a:p>
            <a:r>
              <a:rPr lang="en-US" b="0" i="0" dirty="0">
                <a:solidFill>
                  <a:srgbClr val="374151"/>
                </a:solidFill>
                <a:effectLst/>
                <a:latin typeface="Söhne"/>
              </a:rPr>
              <a:t>Financial reporting enables stakeholders to assess a government's financial performance and its ability to meet short-term and long-term obligations. </a:t>
            </a:r>
          </a:p>
          <a:p>
            <a:pPr lvl="1"/>
            <a:r>
              <a:rPr lang="en-US" b="0" i="0" dirty="0">
                <a:solidFill>
                  <a:srgbClr val="374151"/>
                </a:solidFill>
                <a:effectLst/>
                <a:latin typeface="Söhne"/>
              </a:rPr>
              <a:t>It also helps in determining the government's creditworthiness and fiscal sustainability.</a:t>
            </a:r>
          </a:p>
          <a:p>
            <a:r>
              <a:rPr lang="en-US" b="0" i="0" dirty="0">
                <a:solidFill>
                  <a:srgbClr val="374151"/>
                </a:solidFill>
                <a:effectLst/>
                <a:latin typeface="Söhne"/>
              </a:rPr>
              <a:t>A credit rating agency reviews a county's financial statements to determine its creditworthiness. After analyzing factors such as the county's liquidity, debt levels, and revenue stability, the agency assigns a credit rating, which influences the county's borrowing costs and ability to finance projects.</a:t>
            </a:r>
            <a:endParaRPr lang="en-US" dirty="0"/>
          </a:p>
        </p:txBody>
      </p:sp>
      <p:sp>
        <p:nvSpPr>
          <p:cNvPr id="4" name="TextBox 23">
            <a:extLst>
              <a:ext uri="{FF2B5EF4-FFF2-40B4-BE49-F238E27FC236}">
                <a16:creationId xmlns:a16="http://schemas.microsoft.com/office/drawing/2014/main" id="{1D73A2A5-2BD3-D9E7-655F-29F5C108C829}"/>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E12CF644-E11B-86F7-3815-5C1FF24904A7}"/>
              </a:ext>
            </a:extLst>
          </p:cNvPr>
          <p:cNvPicPr>
            <a:picLocks noChangeAspect="1"/>
          </p:cNvPicPr>
          <p:nvPr/>
        </p:nvPicPr>
        <p:blipFill>
          <a:blip r:embed="rId2"/>
          <a:stretch>
            <a:fillRect/>
          </a:stretch>
        </p:blipFill>
        <p:spPr>
          <a:xfrm>
            <a:off x="10512532" y="46425"/>
            <a:ext cx="1679468" cy="1565821"/>
          </a:xfrm>
          <a:prstGeom prst="rect">
            <a:avLst/>
          </a:prstGeom>
        </p:spPr>
      </p:pic>
    </p:spTree>
    <p:extLst>
      <p:ext uri="{BB962C8B-B14F-4D97-AF65-F5344CB8AC3E}">
        <p14:creationId xmlns:p14="http://schemas.microsoft.com/office/powerpoint/2010/main" val="260066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708</Words>
  <Application>Microsoft Office PowerPoint</Application>
  <PresentationFormat>Widescreen</PresentationFormat>
  <Paragraphs>58</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Comic Sans MS</vt:lpstr>
      <vt:lpstr>Söhne</vt:lpstr>
      <vt:lpstr>Wingdings</vt:lpstr>
      <vt:lpstr>Office Theme</vt:lpstr>
      <vt:lpstr>Objective of  Financial Reporting for Governmental Entities</vt:lpstr>
      <vt:lpstr>Accountability and Transparency  </vt:lpstr>
      <vt:lpstr>Interperiod Equity and Accountability</vt:lpstr>
      <vt:lpstr>Planning and budgeting </vt:lpstr>
      <vt:lpstr>Compliance with Laws and Regulations</vt:lpstr>
      <vt:lpstr>Decision Making </vt:lpstr>
      <vt:lpstr>Financial Performance 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 of  Financial Reporting for Governmental Entities</dc:title>
  <dc:creator>mansour farhat</dc:creator>
  <cp:lastModifiedBy>mansour farhat</cp:lastModifiedBy>
  <cp:revision>1</cp:revision>
  <dcterms:created xsi:type="dcterms:W3CDTF">2023-04-06T21:39:58Z</dcterms:created>
  <dcterms:modified xsi:type="dcterms:W3CDTF">2023-04-08T02:58:22Z</dcterms:modified>
</cp:coreProperties>
</file>