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EEBBD-E9D6-E091-483E-20DF0D544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23B99-27D2-90E7-4DA6-EC8EF9DB6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02275-43DB-C90B-DA1F-2B5A6C18D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56DF4-E0E7-2028-3904-91F4CA96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6DA8A-5144-3FE5-4940-101A5D0E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2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9E43-8CFA-90E1-FDCF-96E6D249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965C5-396A-6D75-A74A-060A72284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85B12-9A25-FD20-6A8A-C42CADC3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773DC-C96B-0C55-C7D6-9F61B0B0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AF1BE-DC89-807A-3285-306633130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4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0D39C-FA57-3ECB-AEC7-FC0A04FA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362CA-A3E3-8A95-8000-F8B900A62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74F7C-32FC-988E-1437-178100A98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8AE47-4F07-41E6-4862-A2DFF1AAB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151F4-3A79-C8F1-17B7-A5E939EEB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64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33B7E-11CF-31AA-0D12-3AFA9EC06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9E57D-503C-E43C-30D8-FDE526AB6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DC22DD-B413-1E2D-98CA-9463FF3F7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E15D9-F2D9-183F-CDF0-1AEEABC5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B19A5-E3F2-575C-9628-022F837E5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567A4-B41E-7A7F-710A-7906B43C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47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0A60C-86D4-1419-907C-B4BCBCCD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5D0F3-08BF-ECC3-CFEB-C0CDF7F57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91B7FD-A09D-B22F-B830-9AC49C5A8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28236-FC6C-CA40-7C22-88B68246AC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426B4E-7D63-3FBF-CEA4-7A7F9A607A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7F370B-EFD3-1AA9-DC73-F56763198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FACE38-E48F-7E3F-876D-D56A2126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FF5DFF-D73A-5EA9-F8A2-EAE9A2D69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89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7E8C-7439-585A-C4ED-8C7EF8321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73FE73-F332-3688-0EED-E8FCCDAE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DA0B-008E-76F2-0893-BE7DFF9AE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18893-D8A5-20E5-0A1B-3648DBA6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87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8D32E8-5895-E29F-E78F-ABF68EB5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86976A-E576-7D44-1758-2856342F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350D4-09FA-1082-1A76-DBF0FCEAD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4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32843-A782-F3EB-3D27-7C4E77DD9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39CDA-36CA-1FE3-8E49-FD2C272ED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EB268-CA08-DA0D-D3D6-4127FB4D4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499E2-BE54-CD8D-29B7-D20EEF19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090DA-A818-D416-A1E7-E10862B78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6FA29-AF39-3C96-2B4A-05484C98F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9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69650-2A1F-A0EE-02F3-075348DE8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906B3-9C42-EC29-9B0C-9C85F27895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9E98F-80CE-F9AD-EE84-96BBE4BBE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68D955-86F5-287D-9CC6-518BF1B2C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272A2-CE10-34B5-4D2F-003BF971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3BF2C-D3AE-5A36-F5C8-E9036BD9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DE322-34A4-C549-1EA3-AF9F0DCE8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4AAAE6-9B46-CD9C-931A-93E5E7509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B2E9F-39EC-2E05-96E7-52F8C2169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E7F4D-439C-F8D1-5355-14496EDEE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42AD7-9E0E-014E-5F57-ADFEB7C7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26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51E7CE-4173-EBB1-B5B8-EC1E6D637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492983-59A9-E759-382B-0D2BE7563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BA5E8-204C-9D6C-3322-16F502D34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E6F7B-DCCB-AA7D-B417-573E4A33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D8F5F-258F-7B8C-606E-F7D0F736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54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0E82D-24B0-3494-7331-2294F2B8D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A00B9-6C13-F1FB-62F1-1104C74D3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9A350-A46B-0BA0-1644-2D1D2D5490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FA449-8B2F-41EE-90F4-7C0A5B3396DC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B979C-BD3A-FC31-A12E-50A308B32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91083-4837-0163-88AF-246F259B4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374C0-7B52-4EBD-8313-0EF03D109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54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D392D-0257-5163-323D-8B33D05F2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 Governments and Not-for-Profits compare with businesses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65A23-F3F1-52FD-45A6-1608CF26E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Mission </a:t>
            </a:r>
          </a:p>
          <a:p>
            <a:pPr lvl="1"/>
            <a:r>
              <a:rPr lang="en-US" dirty="0"/>
              <a:t>Business Purpose </a:t>
            </a:r>
          </a:p>
          <a:p>
            <a:r>
              <a:rPr lang="en-US" dirty="0"/>
              <a:t>Funding </a:t>
            </a:r>
          </a:p>
          <a:p>
            <a:r>
              <a:rPr lang="en-US" dirty="0"/>
              <a:t>Accounting Equation </a:t>
            </a:r>
          </a:p>
          <a:p>
            <a:pPr lvl="1"/>
            <a:r>
              <a:rPr lang="en-US" dirty="0"/>
              <a:t>Assets = Liabilities + ----------</a:t>
            </a:r>
          </a:p>
          <a:p>
            <a:r>
              <a:rPr lang="en-US" dirty="0"/>
              <a:t>Ownership Structure/Decision Making </a:t>
            </a:r>
          </a:p>
          <a:p>
            <a:r>
              <a:rPr lang="en-US" dirty="0"/>
              <a:t>Resource utilization </a:t>
            </a:r>
          </a:p>
          <a:p>
            <a:r>
              <a:rPr lang="en-US" dirty="0"/>
              <a:t>Accountability (Objective of financial reporting)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2A631-04BC-36B4-C87A-3A42F18B7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130" y="1825625"/>
            <a:ext cx="3004698" cy="283621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57888D9-72C7-2E7D-C49D-FBD9431A1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894775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FBFF-16F9-1D6A-B1EC-BC9951A1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(purpose)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6D062-4D50-DA02-88BE-98354C02F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Governments: The primary purpose of governments is to provide public goods and services, maintain order, protect citizens, and facilitate economic growth.</a:t>
            </a:r>
          </a:p>
          <a:p>
            <a:pPr lvl="1"/>
            <a:r>
              <a:rPr lang="en-US" dirty="0"/>
              <a:t>Governments create and enforces laws, regulate markets, and address market failures point</a:t>
            </a:r>
          </a:p>
          <a:p>
            <a:r>
              <a:rPr lang="en-US" dirty="0"/>
              <a:t>Not-for-Profit organizations: The primary purpose of not-for-profit organization (also known as not-for-profit organizations or NGO's) is to address social, environmental, or cultural issues. </a:t>
            </a:r>
          </a:p>
          <a:p>
            <a:pPr lvl="1"/>
            <a:r>
              <a:rPr lang="en-US" dirty="0"/>
              <a:t>They often provide services or support to underserved populations or work toward a specific cause.</a:t>
            </a:r>
          </a:p>
          <a:p>
            <a:r>
              <a:rPr lang="en-US" dirty="0"/>
              <a:t>Businesses the primary purpose of businesses is to generate profits for their owners and shareholders. </a:t>
            </a:r>
          </a:p>
          <a:p>
            <a:pPr lvl="1"/>
            <a:r>
              <a:rPr lang="en-US" dirty="0"/>
              <a:t>They provide goods and services to consumers in exchange for money, which allows them to grow and create value for stockholders.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6C20B-9D0F-2115-0F71-CD6E2D77E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849" y="78416"/>
            <a:ext cx="2163839" cy="161227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9156C0E-0CAA-1618-658A-9F0D1F547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97079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43A07-A700-E311-E6B5-8A28D55A7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63464-E382-DA65-611A-0C5988385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72" y="1485382"/>
            <a:ext cx="10515600" cy="4649603"/>
          </a:xfrm>
        </p:spPr>
        <p:txBody>
          <a:bodyPr/>
          <a:lstStyle/>
          <a:p>
            <a:r>
              <a:rPr lang="en-US" dirty="0"/>
              <a:t>Governments typically raise funds through taxation, fees, and levies on citizens and businesses, as well as borrowing money through issuing bonds or receiving loans.</a:t>
            </a:r>
          </a:p>
          <a:p>
            <a:r>
              <a:rPr lang="en-US" dirty="0"/>
              <a:t>Not-for-profit organization rely on donations, grants, and fundraising events for funding. Some also generate income through social enterprises, investments, or charging fees for services.</a:t>
            </a:r>
          </a:p>
          <a:p>
            <a:r>
              <a:rPr lang="en-US" dirty="0"/>
              <a:t>Businesses raise funds through sales of goods and services, investments, loans, and issuing stocks or bonds.</a:t>
            </a:r>
          </a:p>
          <a:p>
            <a:r>
              <a:rPr lang="en-US" dirty="0"/>
              <a:t>Different reporting objectives (TBD)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40D921-6F49-65A5-523E-5C0F936B4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3572" y="12969"/>
            <a:ext cx="1073115" cy="147241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66F360D-45BD-BC16-359D-8F7E535ED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46322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BE47-CAFE-F3D7-E055-7C08858AD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75" y="-761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Accounting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4F28B-AF84-8C52-3659-34A96CEC0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63" y="1091978"/>
            <a:ext cx="11018874" cy="550552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basic accounting equation </a:t>
            </a:r>
          </a:p>
          <a:p>
            <a:pPr lvl="1"/>
            <a:r>
              <a:rPr lang="en-US" dirty="0"/>
              <a:t>For Profit based businesses, the accounting equation is as follows:</a:t>
            </a:r>
          </a:p>
          <a:p>
            <a:pPr lvl="2"/>
            <a:r>
              <a:rPr lang="en-US" b="1" dirty="0"/>
              <a:t>Assets = Liabilities + Equity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For government, the accounting equation is.</a:t>
            </a:r>
          </a:p>
          <a:p>
            <a:pPr lvl="2"/>
            <a:r>
              <a:rPr lang="en-US" b="1" dirty="0"/>
              <a:t>Assets – Liabilities = Net position (equity, aka net assets) 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GNP entities, budget is very important (accountability)</a:t>
            </a:r>
          </a:p>
          <a:p>
            <a:r>
              <a:rPr lang="en-US" dirty="0"/>
              <a:t>Budget is the culmination of political process (most time spent)</a:t>
            </a:r>
          </a:p>
          <a:p>
            <a:r>
              <a:rPr lang="en-US" dirty="0"/>
              <a:t>Determine cost first!</a:t>
            </a:r>
          </a:p>
          <a:p>
            <a:r>
              <a:rPr lang="en-US" dirty="0"/>
              <a:t>The budget is the key to financial reporting</a:t>
            </a:r>
          </a:p>
          <a:p>
            <a:r>
              <a:rPr lang="en-US" dirty="0"/>
              <a:t>Revenues may not be linked to voters demand or satisfaction (more taxes is not equal more services)</a:t>
            </a:r>
          </a:p>
          <a:p>
            <a:r>
              <a:rPr lang="en-US" dirty="0"/>
              <a:t>No direct link between revenues and expenses</a:t>
            </a:r>
          </a:p>
          <a:p>
            <a:r>
              <a:rPr lang="en-US" dirty="0"/>
              <a:t>Less distinction between internal and external accounting and reporting</a:t>
            </a:r>
          </a:p>
          <a:p>
            <a:pPr lvl="1"/>
            <a:r>
              <a:rPr lang="en-US" dirty="0"/>
              <a:t>Accountability!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E76D7B-E621-C1E5-9AEE-1AC0587B2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336" y="206447"/>
            <a:ext cx="2073352" cy="145134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6FC53C94-A058-6D6E-E3F8-F59F423E2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32407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AB261-9671-346C-51D7-4ADC386B5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Ownership Structure/Decision Making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CE9D1-4392-FD5C-2855-8A5610DD2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79" y="1198303"/>
            <a:ext cx="10515600" cy="506427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Governments are usually structured with elected officials representing the interests of citizens.</a:t>
            </a:r>
          </a:p>
          <a:p>
            <a:pPr lvl="1"/>
            <a:r>
              <a:rPr lang="en-US" dirty="0"/>
              <a:t>Decision making processes can be bureaucratic and involve multiple layers of oversights and approvals. </a:t>
            </a:r>
          </a:p>
          <a:p>
            <a:pPr lvl="1"/>
            <a:r>
              <a:rPr lang="en-US" dirty="0"/>
              <a:t>Power ultimately rests in the hands of the people </a:t>
            </a:r>
          </a:p>
          <a:p>
            <a:pPr lvl="1"/>
            <a:r>
              <a:rPr lang="en-US" dirty="0"/>
              <a:t>Citizens vote and delegate that power to elected officials </a:t>
            </a:r>
          </a:p>
          <a:p>
            <a:pPr lvl="1"/>
            <a:r>
              <a:rPr lang="en-US" dirty="0"/>
              <a:t>Collective owners: voters </a:t>
            </a:r>
          </a:p>
          <a:p>
            <a:pPr lvl="1"/>
            <a:r>
              <a:rPr lang="en-US" dirty="0"/>
              <a:t>Cannot transfer your convenorship</a:t>
            </a:r>
          </a:p>
          <a:p>
            <a:r>
              <a:rPr lang="en-US" dirty="0"/>
              <a:t>Not-for-profit organizations typically have a board of directors or trustees that make decisions on behalf of the organization. </a:t>
            </a:r>
          </a:p>
          <a:p>
            <a:pPr lvl="1"/>
            <a:r>
              <a:rPr lang="en-US" dirty="0"/>
              <a:t>The decision-making process can be more flexible and mission-driven than in businesses or governments</a:t>
            </a:r>
          </a:p>
          <a:p>
            <a:r>
              <a:rPr lang="en-US" dirty="0"/>
              <a:t>Businesses are driven by market forces and are generally more agile and decision making. </a:t>
            </a:r>
          </a:p>
          <a:p>
            <a:pPr lvl="1"/>
            <a:r>
              <a:rPr lang="en-US" dirty="0"/>
              <a:t>The primary decision makers and businesses are often the owners, shareholders, or executive management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DF3244-F0B1-7048-45D2-478C9BFC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564" y="147746"/>
            <a:ext cx="1620471" cy="140644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D17825C9-257C-A04B-1A08-22FEA19C9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7899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1B862-6A50-3AE1-762C-8F17A0F9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 Utilization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6A57C-BADF-0C69-F7AA-AF490462C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923"/>
            <a:ext cx="10515600" cy="4757040"/>
          </a:xfrm>
        </p:spPr>
        <p:txBody>
          <a:bodyPr>
            <a:normAutofit/>
          </a:bodyPr>
          <a:lstStyle/>
          <a:p>
            <a:r>
              <a:rPr lang="en-US" dirty="0"/>
              <a:t>GNP:</a:t>
            </a:r>
          </a:p>
          <a:p>
            <a:r>
              <a:rPr lang="en-US" dirty="0"/>
              <a:t>No direct and proportional relationship between resources provided and the benefits received.</a:t>
            </a:r>
          </a:p>
          <a:p>
            <a:pPr lvl="1"/>
            <a:r>
              <a:rPr lang="en-US" dirty="0"/>
              <a:t>Road (no NPV, cash flow analysis </a:t>
            </a:r>
            <a:r>
              <a:rPr lang="en-US" dirty="0" err="1"/>
              <a:t>etc</a:t>
            </a:r>
            <a:r>
              <a:rPr lang="en-US" dirty="0"/>
              <a:t>) </a:t>
            </a:r>
          </a:p>
          <a:p>
            <a:r>
              <a:rPr lang="en-US" dirty="0"/>
              <a:t>Resources might be restricted for particular activities or purposes use</a:t>
            </a:r>
          </a:p>
          <a:p>
            <a:pPr lvl="1"/>
            <a:r>
              <a:rPr lang="en-US" dirty="0"/>
              <a:t>Fund accounting </a:t>
            </a:r>
          </a:p>
          <a:p>
            <a:pPr lvl="1"/>
            <a:r>
              <a:rPr lang="en-US" dirty="0"/>
              <a:t>Example </a:t>
            </a:r>
          </a:p>
          <a:p>
            <a:pPr lvl="2"/>
            <a:r>
              <a:rPr lang="en-US" dirty="0"/>
              <a:t>Federal government grant low income housing</a:t>
            </a:r>
          </a:p>
          <a:p>
            <a:pPr lvl="2"/>
            <a:r>
              <a:rPr lang="en-US" dirty="0"/>
              <a:t>State gasoline tax may be targeted by law at highway construction and maintenance.\</a:t>
            </a:r>
          </a:p>
          <a:p>
            <a:pPr lvl="2"/>
            <a:r>
              <a:rPr lang="en-US" dirty="0"/>
              <a:t>Contribution of money to your university</a:t>
            </a:r>
          </a:p>
          <a:p>
            <a:pPr lvl="1"/>
            <a:r>
              <a:rPr lang="en-US" dirty="0"/>
              <a:t>No restriction for business purpose</a:t>
            </a:r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6F05B0-8533-8281-A0FA-A68BE58BC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154" y="153638"/>
            <a:ext cx="1021836" cy="1054798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C61B69F3-A4A4-6D2B-3C37-AA8983CD8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094225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609</Words>
  <Application>Microsoft Office PowerPoint</Application>
  <PresentationFormat>Widescreen</PresentationFormat>
  <Paragraphs>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How do Governments and Not-for-Profits compare with businesses</vt:lpstr>
      <vt:lpstr>Mission (purpose)</vt:lpstr>
      <vt:lpstr>Funding</vt:lpstr>
      <vt:lpstr>Accounting Equation</vt:lpstr>
      <vt:lpstr>Ownership Structure/Decision Making </vt:lpstr>
      <vt:lpstr>Resource Utilization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Governments and Not-for-Profits compare with businesses</dc:title>
  <dc:creator>mansour farhat</dc:creator>
  <cp:lastModifiedBy>mansour farhat</cp:lastModifiedBy>
  <cp:revision>1</cp:revision>
  <dcterms:created xsi:type="dcterms:W3CDTF">2023-04-08T15:07:30Z</dcterms:created>
  <dcterms:modified xsi:type="dcterms:W3CDTF">2023-04-08T15:28:43Z</dcterms:modified>
</cp:coreProperties>
</file>