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8" r:id="rId2"/>
    <p:sldId id="259" r:id="rId3"/>
    <p:sldId id="271"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AD2B8A-EA70-4D51-95BC-E1AB31375F30}" v="3" dt="2026-07-28T23:35:31.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60412" autoAdjust="0"/>
  </p:normalViewPr>
  <p:slideViewPr>
    <p:cSldViewPr snapToGrid="0">
      <p:cViewPr varScale="1">
        <p:scale>
          <a:sx n="67" d="100"/>
          <a:sy n="67" d="100"/>
        </p:scale>
        <p:origin x="215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FFDD87-016C-428D-BE55-90F8A60954D1}" type="datetimeFigureOut">
              <a:rPr lang="en-US" smtClean="0"/>
              <a:t>7/28/2026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99082A-F416-4050-A74F-744EA829D551}" type="slidenum">
              <a:rPr lang="en-US" smtClean="0"/>
              <a:t>‹#›</a:t>
            </a:fld>
            <a:endParaRPr lang="en-US"/>
          </a:p>
        </p:txBody>
      </p:sp>
    </p:spTree>
    <p:extLst>
      <p:ext uri="{BB962C8B-B14F-4D97-AF65-F5344CB8AC3E}">
        <p14:creationId xmlns:p14="http://schemas.microsoft.com/office/powerpoint/2010/main" val="917605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99082A-F416-4050-A74F-744EA829D551}" type="slidenum">
              <a:rPr lang="en-US" smtClean="0"/>
              <a:t>3</a:t>
            </a:fld>
            <a:endParaRPr lang="en-US"/>
          </a:p>
        </p:txBody>
      </p:sp>
    </p:spTree>
    <p:extLst>
      <p:ext uri="{BB962C8B-B14F-4D97-AF65-F5344CB8AC3E}">
        <p14:creationId xmlns:p14="http://schemas.microsoft.com/office/powerpoint/2010/main" val="4281034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 for-profit organizations include Apple Inc. and Walmart Inc. These companies operate to earn profits for their owners or shareholders and generally follow FASB accounting standards.</a:t>
            </a:r>
          </a:p>
          <a:p>
            <a:endParaRPr lang="en-US" dirty="0"/>
          </a:p>
          <a:p>
            <a:r>
              <a:rPr lang="en-US" dirty="0"/>
              <a:t>Nongovernmental not-for-profit organizations include the American Red Cross and Harvard University. These organizations are not owned or controlled by a government and do not distribute profits to owners. They generally follow FASB accounting standards for not-for-profit organizations.  Desales University</a:t>
            </a:r>
          </a:p>
          <a:p>
            <a:endParaRPr lang="en-US" dirty="0"/>
          </a:p>
          <a:p>
            <a:r>
              <a:rPr lang="en-US" dirty="0"/>
              <a:t>State and local government organizations include the City of Philadelphia and the Commonwealth of Pennsylvania. These governmental entities provide public services and obtain much of their funding from taxes and other public revenues. They follow GASB accounting standards.</a:t>
            </a:r>
          </a:p>
          <a:p>
            <a:endParaRPr lang="en-US" dirty="0"/>
          </a:p>
          <a:p>
            <a:r>
              <a:rPr lang="en-US" dirty="0"/>
              <a:t>Government not-for-profit organizations include the University of California system, WCU and NYC Health + Hospitals. These organizations provide services without a profit objective, but they are created, controlled, or financially supported by a state or local government. They generally follow GASB accounting standards.</a:t>
            </a:r>
          </a:p>
        </p:txBody>
      </p:sp>
      <p:sp>
        <p:nvSpPr>
          <p:cNvPr id="4" name="Slide Number Placeholder 3"/>
          <p:cNvSpPr>
            <a:spLocks noGrp="1"/>
          </p:cNvSpPr>
          <p:nvPr>
            <p:ph type="sldNum" sz="quarter" idx="5"/>
          </p:nvPr>
        </p:nvSpPr>
        <p:spPr/>
        <p:txBody>
          <a:bodyPr/>
          <a:lstStyle/>
          <a:p>
            <a:fld id="{8699082A-F416-4050-A74F-744EA829D551}" type="slidenum">
              <a:rPr lang="en-US" smtClean="0"/>
              <a:t>4</a:t>
            </a:fld>
            <a:endParaRPr lang="en-US"/>
          </a:p>
        </p:txBody>
      </p:sp>
    </p:spTree>
    <p:extLst>
      <p:ext uri="{BB962C8B-B14F-4D97-AF65-F5344CB8AC3E}">
        <p14:creationId xmlns:p14="http://schemas.microsoft.com/office/powerpoint/2010/main" val="3588461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73039-CE1C-CD4B-B5E6-8D3C9DF7E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625C01-C16E-411D-96B1-D118045208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8CE58D-3E77-34E2-F7A2-4FA82029F7D2}"/>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5" name="Footer Placeholder 4">
            <a:extLst>
              <a:ext uri="{FF2B5EF4-FFF2-40B4-BE49-F238E27FC236}">
                <a16:creationId xmlns:a16="http://schemas.microsoft.com/office/drawing/2014/main" id="{81FE77FA-53E3-ECA1-DE3D-5C1A0D9A33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FEC91C-5391-4043-1CAA-693B2FF0EF6A}"/>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2411141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955E7-AD44-965A-D8F2-7F55BD04F3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FA65D9-34FE-7D50-91C5-FDDEC4F8C3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90047F-62C1-1E80-8C95-0E54A2289B8B}"/>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5" name="Footer Placeholder 4">
            <a:extLst>
              <a:ext uri="{FF2B5EF4-FFF2-40B4-BE49-F238E27FC236}">
                <a16:creationId xmlns:a16="http://schemas.microsoft.com/office/drawing/2014/main" id="{EA0AD780-0073-BC19-B77C-DC6BBF8B9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10539D-C920-6185-F420-9415E1FA9A83}"/>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4294363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5E93F-FE82-EB6D-1254-07DFABC3D8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F05624-C3F7-8B14-37C0-719C7972893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2B97E9-1DEA-D230-0928-31ED0F101E0E}"/>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5" name="Footer Placeholder 4">
            <a:extLst>
              <a:ext uri="{FF2B5EF4-FFF2-40B4-BE49-F238E27FC236}">
                <a16:creationId xmlns:a16="http://schemas.microsoft.com/office/drawing/2014/main" id="{690451BE-3006-7EB9-E559-79201FF15A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2204E1-01DA-60EA-589C-CD320ECC9FE5}"/>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309498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773BD-ED74-F5B4-05CA-B14076ED7E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492F9F-37D4-7C89-2DC2-F70318A49C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E9B091-9D65-201E-9AE8-E6849EC1A3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A8BEA1-6370-34E5-E876-0BDB0FE58997}"/>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6" name="Footer Placeholder 5">
            <a:extLst>
              <a:ext uri="{FF2B5EF4-FFF2-40B4-BE49-F238E27FC236}">
                <a16:creationId xmlns:a16="http://schemas.microsoft.com/office/drawing/2014/main" id="{2977A240-73A3-2535-F063-0268536896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336629-0B43-19AD-D273-3224D0D4BD3B}"/>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1845033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9412-725E-0EF7-ADDE-852295DBCB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7D2176-42D6-0F1B-524F-DC10C8F4FF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446287-3ABA-A857-F32C-E07AB03687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4FA3EA-963F-A9BA-7017-788D77A0D3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D55C39-6E7B-E40B-5C7C-CF5F7CA813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A05BC8-60A0-48FA-BB73-C2DF0FCDEFFF}"/>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8" name="Footer Placeholder 7">
            <a:extLst>
              <a:ext uri="{FF2B5EF4-FFF2-40B4-BE49-F238E27FC236}">
                <a16:creationId xmlns:a16="http://schemas.microsoft.com/office/drawing/2014/main" id="{4FDA3B82-2405-1D79-B5CF-6C4C04ABEE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601DCE-04DA-0F49-6786-C59F6D3A95A7}"/>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2614088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07994-E123-B583-23A4-994AA3A3C4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3B9CD0-C246-4535-A30A-CD8AC457847C}"/>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4" name="Footer Placeholder 3">
            <a:extLst>
              <a:ext uri="{FF2B5EF4-FFF2-40B4-BE49-F238E27FC236}">
                <a16:creationId xmlns:a16="http://schemas.microsoft.com/office/drawing/2014/main" id="{F50A349E-E166-8245-8E5B-3FDAF2745F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11EE28-FCDA-465C-C0E2-F5C085712CF8}"/>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1912165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87C2B2-70D2-419D-A506-FAA28183018D}"/>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3" name="Footer Placeholder 2">
            <a:extLst>
              <a:ext uri="{FF2B5EF4-FFF2-40B4-BE49-F238E27FC236}">
                <a16:creationId xmlns:a16="http://schemas.microsoft.com/office/drawing/2014/main" id="{F4F355E9-079C-A389-FB82-8C74D3A7F6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853335-DDE8-8C0F-B1C1-BA6D0C7DAD71}"/>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2517154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E5D2-4C5A-5550-CCD3-50D4E44280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2212DD-7A77-88CE-D613-21654F7C88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ADEF07-91D3-E409-2F6C-C0F8A2A547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963EA5-B808-E1CB-2FA7-9D0D9F59EA4B}"/>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6" name="Footer Placeholder 5">
            <a:extLst>
              <a:ext uri="{FF2B5EF4-FFF2-40B4-BE49-F238E27FC236}">
                <a16:creationId xmlns:a16="http://schemas.microsoft.com/office/drawing/2014/main" id="{88BFEF4A-A3CD-7135-A314-78E1AC8F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07A6E-6757-1303-BDB9-31F9E6725143}"/>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131954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E98A-C4A0-B669-8076-0A146E5C80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3111D5D-92CF-482D-2772-775865993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226D41-A09F-BED7-6ADE-57296BA9EA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EAD579-B36C-F554-8FF8-DE3D17A6B9DF}"/>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6" name="Footer Placeholder 5">
            <a:extLst>
              <a:ext uri="{FF2B5EF4-FFF2-40B4-BE49-F238E27FC236}">
                <a16:creationId xmlns:a16="http://schemas.microsoft.com/office/drawing/2014/main" id="{0288173B-C35D-3E9B-0412-EA6100444C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F60B89-9B2C-1490-81A6-5E6A9C557B83}"/>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4134572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135AE-6BEB-2DC6-9294-0A121BB1CC8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A22C3-F3CE-4953-9F56-3A142A1DC1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575C76-35AC-C3F1-AC34-BF77027B4F7D}"/>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5" name="Footer Placeholder 4">
            <a:extLst>
              <a:ext uri="{FF2B5EF4-FFF2-40B4-BE49-F238E27FC236}">
                <a16:creationId xmlns:a16="http://schemas.microsoft.com/office/drawing/2014/main" id="{6D8CB75A-DAF5-1294-A241-16A6183D4C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DCD0D3-C740-2313-8536-DA9BF60D0E4E}"/>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2750770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179EA3-1E65-B268-F87A-C81D634E2C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B52A23-250E-660A-F0D8-3E0AE3318F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79D29B-39CF-6D83-346B-18BB02FC611C}"/>
              </a:ext>
            </a:extLst>
          </p:cNvPr>
          <p:cNvSpPr>
            <a:spLocks noGrp="1"/>
          </p:cNvSpPr>
          <p:nvPr>
            <p:ph type="dt" sz="half" idx="10"/>
          </p:nvPr>
        </p:nvSpPr>
        <p:spPr/>
        <p:txBody>
          <a:bodyPr/>
          <a:lstStyle/>
          <a:p>
            <a:fld id="{5D0622EC-6B47-4080-B6BA-4EE16FD76179}" type="datetimeFigureOut">
              <a:rPr lang="en-US" smtClean="0"/>
              <a:t>7/28/2026</a:t>
            </a:fld>
            <a:endParaRPr lang="en-US"/>
          </a:p>
        </p:txBody>
      </p:sp>
      <p:sp>
        <p:nvSpPr>
          <p:cNvPr id="5" name="Footer Placeholder 4">
            <a:extLst>
              <a:ext uri="{FF2B5EF4-FFF2-40B4-BE49-F238E27FC236}">
                <a16:creationId xmlns:a16="http://schemas.microsoft.com/office/drawing/2014/main" id="{821A0A7D-B584-4860-83C3-DA6697047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4FFAC2-C185-982F-1E3A-07818B38C2E2}"/>
              </a:ext>
            </a:extLst>
          </p:cNvPr>
          <p:cNvSpPr>
            <a:spLocks noGrp="1"/>
          </p:cNvSpPr>
          <p:nvPr>
            <p:ph type="sldNum" sz="quarter" idx="12"/>
          </p:nvPr>
        </p:nvSpPr>
        <p:spPr/>
        <p:txBody>
          <a:bodyPr/>
          <a:lstStyle/>
          <a:p>
            <a:fld id="{DB04E117-580A-444C-9235-A2E4F20D907D}" type="slidenum">
              <a:rPr lang="en-US" smtClean="0"/>
              <a:t>‹#›</a:t>
            </a:fld>
            <a:endParaRPr lang="en-US"/>
          </a:p>
        </p:txBody>
      </p:sp>
    </p:spTree>
    <p:extLst>
      <p:ext uri="{BB962C8B-B14F-4D97-AF65-F5344CB8AC3E}">
        <p14:creationId xmlns:p14="http://schemas.microsoft.com/office/powerpoint/2010/main" val="3731952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0322BA-B3A9-5FC4-7FD9-A37D745D7D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2CE124-5362-6795-F976-FAB63DDC05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388D8-BCFC-7FE7-5A2B-EEDED6AA62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D0622EC-6B47-4080-B6BA-4EE16FD76179}" type="datetimeFigureOut">
              <a:rPr lang="en-US" smtClean="0"/>
              <a:t>7/28/2026</a:t>
            </a:fld>
            <a:endParaRPr lang="en-US"/>
          </a:p>
        </p:txBody>
      </p:sp>
      <p:sp>
        <p:nvSpPr>
          <p:cNvPr id="5" name="Footer Placeholder 4">
            <a:extLst>
              <a:ext uri="{FF2B5EF4-FFF2-40B4-BE49-F238E27FC236}">
                <a16:creationId xmlns:a16="http://schemas.microsoft.com/office/drawing/2014/main" id="{841B38BC-46D3-CC0E-6095-05F80CA1AF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430297-D51D-3691-D753-B86955A1AD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04E117-580A-444C-9235-A2E4F20D907D}" type="slidenum">
              <a:rPr lang="en-US" smtClean="0"/>
              <a:t>‹#›</a:t>
            </a:fld>
            <a:endParaRPr lang="en-US"/>
          </a:p>
        </p:txBody>
      </p:sp>
    </p:spTree>
    <p:extLst>
      <p:ext uri="{BB962C8B-B14F-4D97-AF65-F5344CB8AC3E}">
        <p14:creationId xmlns:p14="http://schemas.microsoft.com/office/powerpoint/2010/main" val="1762130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91F5B-2E28-1212-4B29-54FB5A5661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E038E-4450-B269-CA99-88AE061ECC9E}"/>
              </a:ext>
            </a:extLst>
          </p:cNvPr>
          <p:cNvSpPr>
            <a:spLocks noGrp="1"/>
          </p:cNvSpPr>
          <p:nvPr>
            <p:ph type="title"/>
          </p:nvPr>
        </p:nvSpPr>
        <p:spPr>
          <a:xfrm>
            <a:off x="852462" y="70809"/>
            <a:ext cx="9490494" cy="1325563"/>
          </a:xfrm>
        </p:spPr>
        <p:txBody>
          <a:bodyPr anchor="t">
            <a:normAutofit/>
          </a:bodyPr>
          <a:lstStyle/>
          <a:p>
            <a:pPr algn="ctr"/>
            <a:r>
              <a:rPr lang="en-US" sz="3600" b="1" dirty="0"/>
              <a:t>Governmental Accounting Standard Board-GASB</a:t>
            </a:r>
          </a:p>
        </p:txBody>
      </p:sp>
      <p:pic>
        <p:nvPicPr>
          <p:cNvPr id="4" name="Picture 3">
            <a:extLst>
              <a:ext uri="{FF2B5EF4-FFF2-40B4-BE49-F238E27FC236}">
                <a16:creationId xmlns:a16="http://schemas.microsoft.com/office/drawing/2014/main" id="{3E2D43EA-67C6-1660-FFDA-4B02ECF5C548}"/>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09DFF399-7BA7-DCB0-1F82-A8E1F88A3AE1}"/>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8" name="Picture 7" descr="The image displays a vertical hierarchy of governmental structures, starting with the U.S. Federal Government, followed by State and Local Governments, and concluding with the Private Sector.&#10;&#10;AI-generated content may be incorrect.">
            <a:extLst>
              <a:ext uri="{FF2B5EF4-FFF2-40B4-BE49-F238E27FC236}">
                <a16:creationId xmlns:a16="http://schemas.microsoft.com/office/drawing/2014/main" id="{49418877-9B16-3318-9226-67BAFB75EF6F}"/>
              </a:ext>
            </a:extLst>
          </p:cNvPr>
          <p:cNvPicPr>
            <a:picLocks noChangeAspect="1"/>
          </p:cNvPicPr>
          <p:nvPr/>
        </p:nvPicPr>
        <p:blipFill>
          <a:blip r:embed="rId3"/>
          <a:stretch>
            <a:fillRect/>
          </a:stretch>
        </p:blipFill>
        <p:spPr>
          <a:xfrm>
            <a:off x="489946" y="1043243"/>
            <a:ext cx="10958342" cy="5005408"/>
          </a:xfrm>
          <a:prstGeom prst="rect">
            <a:avLst/>
          </a:prstGeom>
        </p:spPr>
      </p:pic>
    </p:spTree>
    <p:extLst>
      <p:ext uri="{BB962C8B-B14F-4D97-AF65-F5344CB8AC3E}">
        <p14:creationId xmlns:p14="http://schemas.microsoft.com/office/powerpoint/2010/main" val="375166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541E0-7751-DE0D-E2E4-627F9DE574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35213C-6895-63C8-988A-C255176485C3}"/>
              </a:ext>
            </a:extLst>
          </p:cNvPr>
          <p:cNvSpPr>
            <a:spLocks noGrp="1"/>
          </p:cNvSpPr>
          <p:nvPr>
            <p:ph type="title"/>
          </p:nvPr>
        </p:nvSpPr>
        <p:spPr>
          <a:xfrm>
            <a:off x="923544" y="77835"/>
            <a:ext cx="9490494" cy="1325563"/>
          </a:xfrm>
        </p:spPr>
        <p:txBody>
          <a:bodyPr anchor="t">
            <a:normAutofit/>
          </a:bodyPr>
          <a:lstStyle/>
          <a:p>
            <a:pPr algn="ctr"/>
            <a:r>
              <a:rPr lang="en-US" sz="3600" b="1" dirty="0"/>
              <a:t>The Three Stannard Setting</a:t>
            </a:r>
          </a:p>
        </p:txBody>
      </p:sp>
      <p:pic>
        <p:nvPicPr>
          <p:cNvPr id="4" name="Picture 3">
            <a:extLst>
              <a:ext uri="{FF2B5EF4-FFF2-40B4-BE49-F238E27FC236}">
                <a16:creationId xmlns:a16="http://schemas.microsoft.com/office/drawing/2014/main" id="{418CDE56-8B41-FD87-F4EF-35CFB41D2DFA}"/>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79789B15-C361-1115-E0B3-71E4F2F179FA}"/>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8" name="Picture 7" descr="The image displays a comparison of various accounting and reporting standards, including FASAB, GASB, and others, categorized by government and non-government entities, oversight bodies, and the level of independence.&#10;&#10;AI-generated content may be incorrect.">
            <a:extLst>
              <a:ext uri="{FF2B5EF4-FFF2-40B4-BE49-F238E27FC236}">
                <a16:creationId xmlns:a16="http://schemas.microsoft.com/office/drawing/2014/main" id="{291A2013-5BBB-55F1-AEBD-DE40BCE3ED61}"/>
              </a:ext>
            </a:extLst>
          </p:cNvPr>
          <p:cNvPicPr>
            <a:picLocks noChangeAspect="1"/>
          </p:cNvPicPr>
          <p:nvPr/>
        </p:nvPicPr>
        <p:blipFill>
          <a:blip r:embed="rId3"/>
          <a:stretch>
            <a:fillRect/>
          </a:stretch>
        </p:blipFill>
        <p:spPr>
          <a:xfrm>
            <a:off x="438423" y="665732"/>
            <a:ext cx="11018864" cy="5066618"/>
          </a:xfrm>
          <a:prstGeom prst="rect">
            <a:avLst/>
          </a:prstGeom>
        </p:spPr>
      </p:pic>
      <p:sp>
        <p:nvSpPr>
          <p:cNvPr id="10" name="TextBox 9">
            <a:extLst>
              <a:ext uri="{FF2B5EF4-FFF2-40B4-BE49-F238E27FC236}">
                <a16:creationId xmlns:a16="http://schemas.microsoft.com/office/drawing/2014/main" id="{8B73C346-3311-F573-210E-73ED42EC324A}"/>
              </a:ext>
            </a:extLst>
          </p:cNvPr>
          <p:cNvSpPr txBox="1"/>
          <p:nvPr/>
        </p:nvSpPr>
        <p:spPr>
          <a:xfrm>
            <a:off x="438423" y="5811560"/>
            <a:ext cx="10290048" cy="523220"/>
          </a:xfrm>
          <a:prstGeom prst="rect">
            <a:avLst/>
          </a:prstGeom>
          <a:noFill/>
        </p:spPr>
        <p:txBody>
          <a:bodyPr wrap="square">
            <a:spAutoFit/>
          </a:bodyPr>
          <a:lstStyle/>
          <a:p>
            <a:r>
              <a:rPr lang="en-US" sz="2800" b="1" i="0" dirty="0">
                <a:solidFill>
                  <a:srgbClr val="000000"/>
                </a:solidFill>
                <a:effectLst/>
                <a:latin typeface="Arial" panose="020B0604020202020204" pitchFamily="34" charset="0"/>
              </a:rPr>
              <a:t>Federal Accounting Standards Advisory Board (FASAB)</a:t>
            </a:r>
            <a:endParaRPr lang="en-US" dirty="0"/>
          </a:p>
        </p:txBody>
      </p:sp>
    </p:spTree>
    <p:extLst>
      <p:ext uri="{BB962C8B-B14F-4D97-AF65-F5344CB8AC3E}">
        <p14:creationId xmlns:p14="http://schemas.microsoft.com/office/powerpoint/2010/main" val="918495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6EC25-CEE2-1385-C9F6-27C05CCC64F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C042A49-6E3D-50FB-BDAD-EA51B2DB4DF8}"/>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42E78191-F914-B26B-9AFD-1C0A943F16BF}"/>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
        <p:nvSpPr>
          <p:cNvPr id="6" name="Title 5">
            <a:extLst>
              <a:ext uri="{FF2B5EF4-FFF2-40B4-BE49-F238E27FC236}">
                <a16:creationId xmlns:a16="http://schemas.microsoft.com/office/drawing/2014/main" id="{DEC7B244-72E0-85E2-8F6D-BD63A21D942D}"/>
              </a:ext>
            </a:extLst>
          </p:cNvPr>
          <p:cNvSpPr>
            <a:spLocks noGrp="1"/>
          </p:cNvSpPr>
          <p:nvPr>
            <p:ph type="title"/>
          </p:nvPr>
        </p:nvSpPr>
        <p:spPr/>
        <p:txBody>
          <a:bodyPr/>
          <a:lstStyle/>
          <a:p>
            <a:endParaRPr lang="en-US"/>
          </a:p>
        </p:txBody>
      </p:sp>
      <p:pic>
        <p:nvPicPr>
          <p:cNvPr id="9" name="Picture 8" descr="The diagram illustrates the process where the U.S. Government's Office of Management and Budget (OMB) and the Government Accountability Office (GAO) review and approve financial accounting standards, with the Financial Accounting Standards Board (FASAB) being the final authority unless objected to by any of the three.&#10;&#10;AI-generated content may be incorrect.">
            <a:extLst>
              <a:ext uri="{FF2B5EF4-FFF2-40B4-BE49-F238E27FC236}">
                <a16:creationId xmlns:a16="http://schemas.microsoft.com/office/drawing/2014/main" id="{FB0CA54F-1352-B95E-7002-454014083E97}"/>
              </a:ext>
            </a:extLst>
          </p:cNvPr>
          <p:cNvPicPr>
            <a:picLocks noChangeAspect="1"/>
          </p:cNvPicPr>
          <p:nvPr/>
        </p:nvPicPr>
        <p:blipFill>
          <a:blip r:embed="rId4"/>
          <a:stretch>
            <a:fillRect/>
          </a:stretch>
        </p:blipFill>
        <p:spPr>
          <a:xfrm>
            <a:off x="507733" y="615822"/>
            <a:ext cx="11212088" cy="5626356"/>
          </a:xfrm>
          <a:prstGeom prst="rect">
            <a:avLst/>
          </a:prstGeom>
        </p:spPr>
      </p:pic>
    </p:spTree>
    <p:extLst>
      <p:ext uri="{BB962C8B-B14F-4D97-AF65-F5344CB8AC3E}">
        <p14:creationId xmlns:p14="http://schemas.microsoft.com/office/powerpoint/2010/main" val="2919386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3BD18-9BFC-1841-F1D1-9A17219804D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4FBF2F1-AAE7-C3FE-991C-6BF1E47C8C9A}"/>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78817BA8-759A-866D-87E6-728D0A048CF8}"/>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8" name="Picture 7" descr="The diagram illustrates the roles and relationships within the financial accounting structure, including the Financial Accounting Foundation (FAF), Governmental Accounting Standards Board (GASB), Financial Accounting Standards Board (FASB), and various types of organizations such as for-profit, non-profit, and governmental entities.&#10;&#10;AI-generated content may be incorrect.">
            <a:extLst>
              <a:ext uri="{FF2B5EF4-FFF2-40B4-BE49-F238E27FC236}">
                <a16:creationId xmlns:a16="http://schemas.microsoft.com/office/drawing/2014/main" id="{EC3804BF-C1F3-4AC2-38EC-A55E155D385F}"/>
              </a:ext>
            </a:extLst>
          </p:cNvPr>
          <p:cNvPicPr>
            <a:picLocks noChangeAspect="1"/>
          </p:cNvPicPr>
          <p:nvPr/>
        </p:nvPicPr>
        <p:blipFill>
          <a:blip r:embed="rId4"/>
          <a:stretch>
            <a:fillRect/>
          </a:stretch>
        </p:blipFill>
        <p:spPr>
          <a:xfrm>
            <a:off x="194008" y="962638"/>
            <a:ext cx="8750883" cy="4002341"/>
          </a:xfrm>
          <a:prstGeom prst="rect">
            <a:avLst/>
          </a:prstGeom>
        </p:spPr>
      </p:pic>
      <p:pic>
        <p:nvPicPr>
          <p:cNvPr id="12" name="Picture 11" descr="The image depicts a simplified diagram illustrating the relationship between FASB, GASB, and FAF, where FASB and GASB are metaphorically described as siblings, and FAF is their parent.&#10;&#10;AI-generated content may be incorrect.">
            <a:extLst>
              <a:ext uri="{FF2B5EF4-FFF2-40B4-BE49-F238E27FC236}">
                <a16:creationId xmlns:a16="http://schemas.microsoft.com/office/drawing/2014/main" id="{89FBC109-8F18-58B5-C04A-BA14EB3B7CC0}"/>
              </a:ext>
            </a:extLst>
          </p:cNvPr>
          <p:cNvPicPr>
            <a:picLocks noChangeAspect="1"/>
          </p:cNvPicPr>
          <p:nvPr/>
        </p:nvPicPr>
        <p:blipFill>
          <a:blip r:embed="rId5"/>
          <a:stretch>
            <a:fillRect/>
          </a:stretch>
        </p:blipFill>
        <p:spPr>
          <a:xfrm>
            <a:off x="9045219" y="1806934"/>
            <a:ext cx="2952773" cy="2486545"/>
          </a:xfrm>
          <a:prstGeom prst="rect">
            <a:avLst/>
          </a:prstGeom>
        </p:spPr>
      </p:pic>
    </p:spTree>
    <p:extLst>
      <p:ext uri="{BB962C8B-B14F-4D97-AF65-F5344CB8AC3E}">
        <p14:creationId xmlns:p14="http://schemas.microsoft.com/office/powerpoint/2010/main" val="1501688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05F8E-7405-7AC8-27E5-888C412E1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DBC4B-90F3-4204-27C1-D52E87EAA7C1}"/>
              </a:ext>
            </a:extLst>
          </p:cNvPr>
          <p:cNvSpPr>
            <a:spLocks noGrp="1"/>
          </p:cNvSpPr>
          <p:nvPr>
            <p:ph type="title"/>
          </p:nvPr>
        </p:nvSpPr>
        <p:spPr>
          <a:xfrm>
            <a:off x="838200" y="182880"/>
            <a:ext cx="9490494" cy="1325563"/>
          </a:xfrm>
        </p:spPr>
        <p:txBody>
          <a:bodyPr anchor="t">
            <a:normAutofit/>
          </a:bodyPr>
          <a:lstStyle/>
          <a:p>
            <a:pPr algn="ctr"/>
            <a:r>
              <a:rPr lang="en-US" sz="3600" b="1" dirty="0"/>
              <a:t>Where does GAAP Fit?</a:t>
            </a:r>
          </a:p>
        </p:txBody>
      </p:sp>
      <p:pic>
        <p:nvPicPr>
          <p:cNvPr id="4" name="Picture 3">
            <a:extLst>
              <a:ext uri="{FF2B5EF4-FFF2-40B4-BE49-F238E27FC236}">
                <a16:creationId xmlns:a16="http://schemas.microsoft.com/office/drawing/2014/main" id="{FC924636-827D-E3D9-92B7-F9D1D2429120}"/>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314D28D9-99B1-21A8-F34C-CF4B5B839B14}"/>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8" name="Picture 7" descr="The diagram illustrates the hierarchy of accounting standards, with FASB, GASB, and GAAP at the top, followed by the FASAB.&#10;&#10;AI-generated content may be incorrect.">
            <a:extLst>
              <a:ext uri="{FF2B5EF4-FFF2-40B4-BE49-F238E27FC236}">
                <a16:creationId xmlns:a16="http://schemas.microsoft.com/office/drawing/2014/main" id="{26A8DA17-C7AE-BACE-3276-ECDD5C5987BC}"/>
              </a:ext>
            </a:extLst>
          </p:cNvPr>
          <p:cNvPicPr>
            <a:picLocks noChangeAspect="1"/>
          </p:cNvPicPr>
          <p:nvPr/>
        </p:nvPicPr>
        <p:blipFill>
          <a:blip r:embed="rId3"/>
          <a:stretch>
            <a:fillRect/>
          </a:stretch>
        </p:blipFill>
        <p:spPr>
          <a:xfrm>
            <a:off x="1595082" y="845661"/>
            <a:ext cx="8465388" cy="5403440"/>
          </a:xfrm>
          <a:prstGeom prst="rect">
            <a:avLst/>
          </a:prstGeom>
        </p:spPr>
      </p:pic>
    </p:spTree>
    <p:extLst>
      <p:ext uri="{BB962C8B-B14F-4D97-AF65-F5344CB8AC3E}">
        <p14:creationId xmlns:p14="http://schemas.microsoft.com/office/powerpoint/2010/main" val="1246546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648C2-2B4D-2965-31C4-B5BC3F49410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46CA1C3-F032-EAE5-FEE7-9FACBE63ECA7}"/>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56F45900-7B08-91E2-4CEA-ED7738C6A417}"/>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10" name="Picture 9" descr="The diagram illustrates the hierarchy of GASB (Governmental Accounting Standards Board) authoritative documents, categorizing them into Statements of Financial Accounting Standards (Category A) and other guides and bulletins (Category B).&#10;&#10;AI-generated content may be incorrect.">
            <a:extLst>
              <a:ext uri="{FF2B5EF4-FFF2-40B4-BE49-F238E27FC236}">
                <a16:creationId xmlns:a16="http://schemas.microsoft.com/office/drawing/2014/main" id="{7EC06A71-28E3-3DBB-70CD-C6DA23B9BD73}"/>
              </a:ext>
            </a:extLst>
          </p:cNvPr>
          <p:cNvPicPr>
            <a:picLocks noChangeAspect="1"/>
          </p:cNvPicPr>
          <p:nvPr/>
        </p:nvPicPr>
        <p:blipFill>
          <a:blip r:embed="rId3"/>
          <a:stretch>
            <a:fillRect/>
          </a:stretch>
        </p:blipFill>
        <p:spPr>
          <a:xfrm>
            <a:off x="926760" y="670256"/>
            <a:ext cx="10305878" cy="5517487"/>
          </a:xfrm>
          <a:prstGeom prst="rect">
            <a:avLst/>
          </a:prstGeom>
        </p:spPr>
      </p:pic>
    </p:spTree>
    <p:extLst>
      <p:ext uri="{BB962C8B-B14F-4D97-AF65-F5344CB8AC3E}">
        <p14:creationId xmlns:p14="http://schemas.microsoft.com/office/powerpoint/2010/main" val="1120444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1D3DD-4BBF-D9D2-7704-4C229BF4778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7DCE428-467D-FE33-9EED-A75A019F0B1F}"/>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FD5C8974-05E1-FC0E-45C3-6E9229260990}"/>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10" name="Picture 9" descr="The diagram illustrates a decision-making process for accounting treatment when specific guidance is not provided, guiding users to consult non-authoritative sources such as industry practices or professional literature.&#10;&#10;AI-generated content may be incorrect.">
            <a:extLst>
              <a:ext uri="{FF2B5EF4-FFF2-40B4-BE49-F238E27FC236}">
                <a16:creationId xmlns:a16="http://schemas.microsoft.com/office/drawing/2014/main" id="{568DA75C-8A0B-5FEF-0EB7-CCC844D4064F}"/>
              </a:ext>
            </a:extLst>
          </p:cNvPr>
          <p:cNvPicPr>
            <a:picLocks noChangeAspect="1"/>
          </p:cNvPicPr>
          <p:nvPr/>
        </p:nvPicPr>
        <p:blipFill>
          <a:blip r:embed="rId3"/>
          <a:stretch>
            <a:fillRect/>
          </a:stretch>
        </p:blipFill>
        <p:spPr>
          <a:xfrm>
            <a:off x="841416" y="627228"/>
            <a:ext cx="10391222" cy="5563177"/>
          </a:xfrm>
          <a:prstGeom prst="rect">
            <a:avLst/>
          </a:prstGeom>
        </p:spPr>
      </p:pic>
    </p:spTree>
    <p:extLst>
      <p:ext uri="{BB962C8B-B14F-4D97-AF65-F5344CB8AC3E}">
        <p14:creationId xmlns:p14="http://schemas.microsoft.com/office/powerpoint/2010/main" val="31946422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176</TotalTime>
  <Words>458</Words>
  <Application>Microsoft Office PowerPoint</Application>
  <PresentationFormat>Widescreen</PresentationFormat>
  <Paragraphs>27</Paragraphs>
  <Slides>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Aptos Display</vt:lpstr>
      <vt:lpstr>Arial</vt:lpstr>
      <vt:lpstr>Office Theme</vt:lpstr>
      <vt:lpstr>Governmental Accounting Standard Board-GASB</vt:lpstr>
      <vt:lpstr>The Three Stannard Setting</vt:lpstr>
      <vt:lpstr>PowerPoint Presentation</vt:lpstr>
      <vt:lpstr>PowerPoint Presentation</vt:lpstr>
      <vt:lpstr>Where does GAAP Fit?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4</cp:revision>
  <dcterms:created xsi:type="dcterms:W3CDTF">2026-07-18T18:55:33Z</dcterms:created>
  <dcterms:modified xsi:type="dcterms:W3CDTF">2026-07-28T23:36:58Z</dcterms:modified>
</cp:coreProperties>
</file>