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47" r:id="rId2"/>
    <p:sldId id="848" r:id="rId3"/>
    <p:sldId id="849" r:id="rId4"/>
    <p:sldId id="850" r:id="rId5"/>
    <p:sldId id="851" r:id="rId6"/>
    <p:sldId id="85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6068E-671D-4FE0-B93F-F4F7CF6EDF68}" v="118" dt="2021-10-23T16:15:33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7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185D9-B6EC-40FF-AD53-26670012C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148C6-2AD2-4301-8D8F-AE0E7F863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F5AE3-AE0B-45CB-BCEE-0E705208E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A09ED-7C14-42F5-B661-1A401E989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F59F3-07AB-4438-A4F4-FD9698B8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80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CFDA-FB84-4D7C-B93D-5113B91F9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21A04-89C3-42E3-AF46-5EA17258A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A6FCA-D8C3-489D-8EFA-2C2B6F82A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215DF-8146-4C19-A403-F18D6430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5F512-BD30-46C9-B092-B6F548E3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5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C19E-C92D-4DC3-8FCF-8EC67423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94590-A355-4829-9E81-FB1BB1127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B9519-6BB5-40E2-B052-888E572F4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9700E-F532-4ACB-A6D4-DD014914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C8E4F-2EAD-4F2C-9482-52CED5CD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1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9F19-2407-4A66-A358-C0BB2DB8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AD407-9C52-438F-8E43-1251772B6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8C798-7291-427F-89A8-4767F7C60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D6C0C-4571-4BEF-946C-C9889DF3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7A66D-B749-4154-AFFE-EFD1F878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C0341-F87B-4121-BF3D-60AD293CB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43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101DA-86A7-450A-987F-392E919EE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5AFD6-E252-429B-BA38-046C66819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54796-8D6F-46D1-81ED-C99DA4696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9686FF-CCB1-4D03-B703-E36205305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6B649-5C21-456C-804B-F0B636396D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39EB1-6590-4B6D-A618-9A382760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C1B452-D9A5-4212-AC37-60FAC9CF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E5577-1249-4A9C-A7D3-94817E71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3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3E20C-9C1C-4FAF-96C4-FBE0AAA7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4EA496-75E5-4432-BA7E-5A878EB68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54050-CB54-4C2B-A591-D311F2EBD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CA2CD-78CE-4198-8B7B-0DEAA7A8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0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71ECDF-8135-4B08-8A80-945C1554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C07C9-78AF-45ED-BF75-E6539AEAA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E08C1-6F71-47E1-ACB0-E99B54EB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07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7EBBA-D5F5-4966-8DFA-77AAF42C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100A3-7A6F-463B-9945-F1EF65DAF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F2376-07E0-47F8-BE99-F5603E8C5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34980-FBEC-492B-B8CB-74BE94528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82039-6F1A-4A98-B2D0-F971B16B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65F67-E0DC-4C82-B791-9E44E81A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468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BE3B-8B1E-4C46-AB75-68CA99BF9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8FB288-0442-4D53-82C7-BCB56B9716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22ABC-759E-452C-BCA1-026D5E562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4870-6E30-4C4B-868B-6E6B101FD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9647A1-BC56-4FC3-A462-E365BA08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EB27B-3841-405E-8EC3-32597550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18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F1E89-1836-4B8B-913D-C225965A0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D0EF8-A065-4B84-A19D-73DA0D930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297BD-66B7-48E5-B249-54E36D1C7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E3E43-1C61-4B7B-9DCE-393C1079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E91EB-D927-4AD3-81EA-1BAC2341C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9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E3A295-3010-4526-B86B-C18BE60D4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BB171-AC25-44BA-AC81-F23A8D91B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19B3D-EC1D-4B9E-B33C-CB32437DB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062A6-4296-4C35-93D1-BAF4C00F5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4E91C-6891-4545-BB18-03DC0054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3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D3BFB9-EC40-4C64-A47E-70F960B04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324A8-50D4-4DED-A861-888337AD4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847AA-5253-49D0-971A-4CC4A1872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2A4BD-989D-4858-8EE5-9BDE8A0DF3E1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23EF0-F5C2-4AEE-B08C-B98602A35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6ACD9-0FA8-48A8-889F-26B41F117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B1939-283A-43AB-A8E1-6D3F3C439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2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C6C19-21E1-4756-8AD2-F450316AC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06" y="1016785"/>
            <a:ext cx="11670303" cy="533239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Purpose: Provide information about the cash inflows (receipts) and cash outflows (payments) during a period.  Explain the changes in cash</a:t>
            </a:r>
          </a:p>
          <a:p>
            <a:r>
              <a:rPr lang="en-US" dirty="0"/>
              <a:t>SCH provide answers to the following questions </a:t>
            </a:r>
          </a:p>
          <a:p>
            <a:r>
              <a:rPr lang="en-US" dirty="0"/>
              <a:t>What was our cash sources?</a:t>
            </a:r>
          </a:p>
          <a:p>
            <a:r>
              <a:rPr lang="en-US" dirty="0"/>
              <a:t>What was our cash consumption?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300"/>
              </a:spcAft>
            </a:pPr>
            <a:r>
              <a:rPr lang="en-US" dirty="0"/>
              <a:t>Explain the change in cash balance</a:t>
            </a:r>
            <a:endParaRPr lang="en-US" b="1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300"/>
              </a:spcAft>
            </a:pPr>
            <a:r>
              <a:rPr lang="en-US" b="1" dirty="0">
                <a:solidFill>
                  <a:srgbClr val="000000"/>
                </a:solidFill>
              </a:rPr>
              <a:t>SCF consists of three sections: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Operating activities:  Convert net income into “cash net income”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Investing activities: explain the changes in your investments from a cash flow perspective (purchases and sales of PPE + Investments).  LT assets.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</a:rPr>
              <a:t>Financing activities: explain how the company financed itself form cash flow perspective (company own stocks and bonds)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7BCBFC-DF25-4A1F-862B-100F6DED936C}"/>
              </a:ext>
            </a:extLst>
          </p:cNvPr>
          <p:cNvSpPr/>
          <p:nvPr/>
        </p:nvSpPr>
        <p:spPr>
          <a:xfrm>
            <a:off x="7172632" y="1992163"/>
            <a:ext cx="5105400" cy="209530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Cash flows from </a:t>
            </a:r>
            <a:r>
              <a:rPr lang="en-US" sz="1800" b="1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operating</a:t>
            </a: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1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activities  	</a:t>
            </a: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$XXX</a:t>
            </a:r>
            <a:endParaRPr lang="en-US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Cash flows from </a:t>
            </a:r>
            <a:r>
              <a:rPr lang="en-US" sz="1800" b="1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investing</a:t>
            </a: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1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activities        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Cash flows from </a:t>
            </a:r>
            <a:r>
              <a:rPr lang="en-US" sz="1800" b="1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financing</a:t>
            </a: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1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activities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Net increase (decrease) in cash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Cash at beginning of year	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XXX</a:t>
            </a:r>
            <a:endParaRPr lang="en-US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Cash at end of year			</a:t>
            </a:r>
            <a:r>
              <a:rPr lang="en-US" sz="1800" b="0" i="0" u="none" strike="noStrike" kern="1200" spc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$XXX</a:t>
            </a:r>
            <a:endParaRPr lang="en-US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88938E9-AFD4-434D-8927-6FD388EC5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793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The Statement of Cash Flows (SCH)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563E8C79-ABEF-4886-A109-23333EB25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06238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E07613-E7F5-4162-8EDD-9BDD55852C59}"/>
              </a:ext>
            </a:extLst>
          </p:cNvPr>
          <p:cNvSpPr/>
          <p:nvPr/>
        </p:nvSpPr>
        <p:spPr>
          <a:xfrm>
            <a:off x="5407864" y="2271975"/>
            <a:ext cx="2103681" cy="11570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Cash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A5C8A4-FA36-40D3-8EF7-9EE292B16A9E}"/>
              </a:ext>
            </a:extLst>
          </p:cNvPr>
          <p:cNvSpPr/>
          <p:nvPr/>
        </p:nvSpPr>
        <p:spPr>
          <a:xfrm>
            <a:off x="942447" y="623623"/>
            <a:ext cx="2642223" cy="13407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Cash: +</a:t>
            </a:r>
          </a:p>
          <a:p>
            <a:r>
              <a:rPr lang="en-US" dirty="0"/>
              <a:t>Received from Customers</a:t>
            </a:r>
          </a:p>
          <a:p>
            <a:r>
              <a:rPr lang="en-US" dirty="0"/>
              <a:t>Dividend Revenue</a:t>
            </a:r>
          </a:p>
          <a:p>
            <a:r>
              <a:rPr lang="en-US" dirty="0"/>
              <a:t>Interest Revenue</a:t>
            </a:r>
          </a:p>
          <a:p>
            <a:r>
              <a:rPr lang="en-US" dirty="0"/>
              <a:t>Rent Revenue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44BA72-BEF8-4279-BEF0-13FB4A284110}"/>
              </a:ext>
            </a:extLst>
          </p:cNvPr>
          <p:cNvSpPr/>
          <p:nvPr/>
        </p:nvSpPr>
        <p:spPr>
          <a:xfrm>
            <a:off x="942448" y="208497"/>
            <a:ext cx="2642223" cy="415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Operating Activities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206E3-3ADD-4F5D-B380-21F987109C92}"/>
              </a:ext>
            </a:extLst>
          </p:cNvPr>
          <p:cNvSpPr/>
          <p:nvPr/>
        </p:nvSpPr>
        <p:spPr>
          <a:xfrm>
            <a:off x="9055178" y="623623"/>
            <a:ext cx="2642223" cy="134074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Cash: -</a:t>
            </a:r>
          </a:p>
          <a:p>
            <a:r>
              <a:rPr lang="en-US" dirty="0"/>
              <a:t>Cost of goods sold</a:t>
            </a:r>
          </a:p>
          <a:p>
            <a:r>
              <a:rPr lang="en-US" dirty="0"/>
              <a:t>Salaries</a:t>
            </a:r>
          </a:p>
          <a:p>
            <a:r>
              <a:rPr lang="en-US" dirty="0"/>
              <a:t>Taxes</a:t>
            </a:r>
          </a:p>
          <a:p>
            <a:r>
              <a:rPr lang="en-US" dirty="0"/>
              <a:t>Operating expenses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4360A8-3878-40CE-8ABE-D20A9785D4A2}"/>
              </a:ext>
            </a:extLst>
          </p:cNvPr>
          <p:cNvSpPr/>
          <p:nvPr/>
        </p:nvSpPr>
        <p:spPr>
          <a:xfrm>
            <a:off x="9055178" y="208497"/>
            <a:ext cx="2642223" cy="415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Operating Activities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EAD4E6-47BF-4163-9507-92F7034CEAAB}"/>
              </a:ext>
            </a:extLst>
          </p:cNvPr>
          <p:cNvSpPr/>
          <p:nvPr/>
        </p:nvSpPr>
        <p:spPr>
          <a:xfrm>
            <a:off x="942446" y="2687100"/>
            <a:ext cx="2703933" cy="15707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Cash: +</a:t>
            </a:r>
          </a:p>
          <a:p>
            <a:r>
              <a:rPr lang="en-US" dirty="0"/>
              <a:t>Sales of PPE</a:t>
            </a:r>
          </a:p>
          <a:p>
            <a:r>
              <a:rPr lang="en-US" dirty="0"/>
              <a:t>Sale of Investment:</a:t>
            </a:r>
          </a:p>
          <a:p>
            <a:r>
              <a:rPr lang="en-US" dirty="0"/>
              <a:t>    Stocks and Bonds</a:t>
            </a:r>
          </a:p>
          <a:p>
            <a:r>
              <a:rPr lang="en-US" dirty="0"/>
              <a:t>Collecting loans</a:t>
            </a: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B51C24-0921-4E20-BB6B-868A65E0C77B}"/>
              </a:ext>
            </a:extLst>
          </p:cNvPr>
          <p:cNvSpPr/>
          <p:nvPr/>
        </p:nvSpPr>
        <p:spPr>
          <a:xfrm>
            <a:off x="942448" y="2271975"/>
            <a:ext cx="2703931" cy="415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Investing Activities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8152F0-06AA-4A46-A45C-2A50DC6E5DED}"/>
              </a:ext>
            </a:extLst>
          </p:cNvPr>
          <p:cNvSpPr/>
          <p:nvPr/>
        </p:nvSpPr>
        <p:spPr>
          <a:xfrm>
            <a:off x="8993468" y="2587058"/>
            <a:ext cx="2703933" cy="1570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Cash: -</a:t>
            </a:r>
          </a:p>
          <a:p>
            <a:r>
              <a:rPr lang="en-US" dirty="0"/>
              <a:t>Purchase of PPE</a:t>
            </a:r>
          </a:p>
          <a:p>
            <a:r>
              <a:rPr lang="en-US" dirty="0"/>
              <a:t>Purchase of Investment:</a:t>
            </a:r>
          </a:p>
          <a:p>
            <a:r>
              <a:rPr lang="en-US" dirty="0"/>
              <a:t>    Stocks and Bonds</a:t>
            </a:r>
          </a:p>
          <a:p>
            <a:r>
              <a:rPr lang="en-US" dirty="0"/>
              <a:t>Lending Money</a:t>
            </a: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0EDA70-C7B4-491E-9C5B-6A998FA99333}"/>
              </a:ext>
            </a:extLst>
          </p:cNvPr>
          <p:cNvSpPr/>
          <p:nvPr/>
        </p:nvSpPr>
        <p:spPr>
          <a:xfrm>
            <a:off x="8993470" y="2171933"/>
            <a:ext cx="2703931" cy="415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Investing Activities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B92654-71FA-447A-A841-43766980F54E}"/>
              </a:ext>
            </a:extLst>
          </p:cNvPr>
          <p:cNvSpPr/>
          <p:nvPr/>
        </p:nvSpPr>
        <p:spPr>
          <a:xfrm>
            <a:off x="880737" y="4893630"/>
            <a:ext cx="2703933" cy="15707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Cash: +</a:t>
            </a:r>
          </a:p>
          <a:p>
            <a:r>
              <a:rPr lang="en-US" dirty="0"/>
              <a:t>Issuance of Stock</a:t>
            </a:r>
          </a:p>
          <a:p>
            <a:r>
              <a:rPr lang="en-US" dirty="0"/>
              <a:t>Issuance of Bonds</a:t>
            </a:r>
          </a:p>
          <a:p>
            <a:r>
              <a:rPr lang="en-US" dirty="0"/>
              <a:t>Borrowing Money</a:t>
            </a:r>
          </a:p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45461A-BCB9-4F9A-AA05-AB10A99BD5E6}"/>
              </a:ext>
            </a:extLst>
          </p:cNvPr>
          <p:cNvSpPr/>
          <p:nvPr/>
        </p:nvSpPr>
        <p:spPr>
          <a:xfrm>
            <a:off x="880739" y="4478505"/>
            <a:ext cx="2703931" cy="415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Financing Activities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F4B758-5106-40C7-831E-CDD1B4E6E586}"/>
              </a:ext>
            </a:extLst>
          </p:cNvPr>
          <p:cNvSpPr/>
          <p:nvPr/>
        </p:nvSpPr>
        <p:spPr>
          <a:xfrm>
            <a:off x="9072942" y="4912332"/>
            <a:ext cx="2703933" cy="15707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Cash: -</a:t>
            </a:r>
          </a:p>
          <a:p>
            <a:r>
              <a:rPr lang="en-US" dirty="0"/>
              <a:t>Stock acquisition:  Treasury Stocks</a:t>
            </a:r>
          </a:p>
          <a:p>
            <a:r>
              <a:rPr lang="en-US" dirty="0"/>
              <a:t>Dividend payment</a:t>
            </a:r>
          </a:p>
          <a:p>
            <a:r>
              <a:rPr lang="en-US" dirty="0"/>
              <a:t>redemption of Bonds/debt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FACB73-3EDB-4608-B397-BE35E49F60C4}"/>
              </a:ext>
            </a:extLst>
          </p:cNvPr>
          <p:cNvSpPr/>
          <p:nvPr/>
        </p:nvSpPr>
        <p:spPr>
          <a:xfrm>
            <a:off x="9055180" y="4497206"/>
            <a:ext cx="2703931" cy="415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Financing Activities</a:t>
            </a: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71142BCF-E3B8-4F33-A96E-31CA2417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95619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07E90-F332-42F9-9CF1-CB4546FA1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82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What is needed?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5C1CD-1411-4EF9-B837-5E594A7E2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53" y="580246"/>
            <a:ext cx="11694130" cy="4351338"/>
          </a:xfrm>
        </p:spPr>
        <p:txBody>
          <a:bodyPr>
            <a:normAutofit/>
          </a:bodyPr>
          <a:lstStyle/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Comparative balance sheets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Current income statement</a:t>
            </a:r>
          </a:p>
          <a:p>
            <a:pPr marL="403200" indent="-403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</a:rPr>
              <a:t>Additional Information about transactions.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</a:rPr>
              <a:t>On January 1, 20X5 Adam INC, consulting Co. started it operation.  The company. issued 60,000 shares of $1 par value common stock for $60,000 cash. The company incurred operating expenses such a rent, utilities, taxes, payroll etc. In June 20X5, the company purchased land for $15,000. </a:t>
            </a:r>
            <a:endParaRPr lang="en-US" sz="2000" dirty="0"/>
          </a:p>
        </p:txBody>
      </p:sp>
      <p:graphicFrame>
        <p:nvGraphicFramePr>
          <p:cNvPr id="4" name="Content Placeholder 12" descr="Table is accessible to screenreaders">
            <a:extLst>
              <a:ext uri="{FF2B5EF4-FFF2-40B4-BE49-F238E27FC236}">
                <a16:creationId xmlns:a16="http://schemas.microsoft.com/office/drawing/2014/main" id="{33443448-F720-45C8-9813-D1333EA301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377372"/>
              </p:ext>
            </p:extLst>
          </p:nvPr>
        </p:nvGraphicFramePr>
        <p:xfrm>
          <a:off x="327239" y="2924958"/>
          <a:ext cx="5355505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574">
                  <a:extLst>
                    <a:ext uri="{9D8B030D-6E8A-4147-A177-3AD203B41FA5}">
                      <a16:colId xmlns:a16="http://schemas.microsoft.com/office/drawing/2014/main" val="2926256973"/>
                    </a:ext>
                  </a:extLst>
                </a:gridCol>
                <a:gridCol w="962624">
                  <a:extLst>
                    <a:ext uri="{9D8B030D-6E8A-4147-A177-3AD203B41FA5}">
                      <a16:colId xmlns:a16="http://schemas.microsoft.com/office/drawing/2014/main" val="2499981267"/>
                    </a:ext>
                  </a:extLst>
                </a:gridCol>
                <a:gridCol w="717017">
                  <a:extLst>
                    <a:ext uri="{9D8B030D-6E8A-4147-A177-3AD203B41FA5}">
                      <a16:colId xmlns:a16="http://schemas.microsoft.com/office/drawing/2014/main" val="2389428390"/>
                    </a:ext>
                  </a:extLst>
                </a:gridCol>
                <a:gridCol w="1818290">
                  <a:extLst>
                    <a:ext uri="{9D8B030D-6E8A-4147-A177-3AD203B41FA5}">
                      <a16:colId xmlns:a16="http://schemas.microsoft.com/office/drawing/2014/main" val="1538311346"/>
                    </a:ext>
                  </a:extLst>
                </a:gridCol>
              </a:tblGrid>
              <a:tr h="239857">
                <a:tc>
                  <a:txBody>
                    <a:bodyPr/>
                    <a:lstStyle/>
                    <a:p>
                      <a:endParaRPr lang="en-IN" sz="140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Dec. 31,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Jan. 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C00000"/>
                          </a:solidFill>
                        </a:rPr>
                        <a:t>Increase/Decrease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44689"/>
                  </a:ext>
                </a:extLst>
              </a:tr>
              <a:tr h="241826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2104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41,000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$41,000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508195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4228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15,000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008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07151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Liabilities and Stockholders'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472791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$12,000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12,000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10253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60,000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75744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Retained earnings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45,000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45,000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49707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20619"/>
                  </a:ext>
                </a:extLst>
              </a:tr>
            </a:tbl>
          </a:graphicData>
        </a:graphic>
      </p:graphicFrame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44DE8937-0E47-4C6C-9D29-EE39EEE29951}"/>
              </a:ext>
            </a:extLst>
          </p:cNvPr>
          <p:cNvSpPr txBox="1">
            <a:spLocks/>
          </p:cNvSpPr>
          <p:nvPr/>
        </p:nvSpPr>
        <p:spPr>
          <a:xfrm>
            <a:off x="6369012" y="2656345"/>
            <a:ext cx="4876800" cy="8160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IN" sz="1800" b="1" dirty="0">
                <a:solidFill>
                  <a:srgbClr val="000000"/>
                </a:solidFill>
              </a:rPr>
              <a:t>Adam  Inc.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IN" sz="1800" b="1" dirty="0">
                <a:solidFill>
                  <a:srgbClr val="000000"/>
                </a:solidFill>
              </a:rPr>
              <a:t>Income Statement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IN" sz="1800" b="1" dirty="0">
                <a:solidFill>
                  <a:srgbClr val="000000"/>
                </a:solidFill>
              </a:rPr>
              <a:t>For the Year Ended December 31, 2020</a:t>
            </a:r>
          </a:p>
        </p:txBody>
      </p:sp>
      <p:graphicFrame>
        <p:nvGraphicFramePr>
          <p:cNvPr id="6" name="Content Placeholder 9" descr="Table is accessible to screenreaders">
            <a:extLst>
              <a:ext uri="{FF2B5EF4-FFF2-40B4-BE49-F238E27FC236}">
                <a16:creationId xmlns:a16="http://schemas.microsoft.com/office/drawing/2014/main" id="{7E4100CC-A22C-4DB5-8CE6-2F9D184BF1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751597"/>
              </p:ext>
            </p:extLst>
          </p:nvPr>
        </p:nvGraphicFramePr>
        <p:xfrm>
          <a:off x="6662592" y="3502581"/>
          <a:ext cx="46482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56760323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83969651"/>
                    </a:ext>
                  </a:extLst>
                </a:gridCol>
              </a:tblGrid>
              <a:tr h="222443">
                <a:tc>
                  <a:txBody>
                    <a:bodyPr/>
                    <a:lstStyle/>
                    <a:p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Revenues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$192,000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328915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Operating expenses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120,000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98740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72,000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630417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  13,000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30408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Net income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$ 59,000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5618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BE776ED-616B-4357-B48A-C3199A873530}"/>
              </a:ext>
            </a:extLst>
          </p:cNvPr>
          <p:cNvSpPr txBox="1"/>
          <p:nvPr/>
        </p:nvSpPr>
        <p:spPr>
          <a:xfrm>
            <a:off x="6900076" y="5792017"/>
            <a:ext cx="609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company paid dividend from the profit.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04B96341-8E03-4E59-8B49-A4DD716C3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81111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24472-E54F-4DAC-9DB6-B0081C510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5934" y="116404"/>
            <a:ext cx="4686066" cy="3694616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Prepare the operating activities </a:t>
            </a:r>
            <a:r>
              <a:rPr lang="en-US" dirty="0">
                <a:solidFill>
                  <a:srgbClr val="000000"/>
                </a:solidFill>
              </a:rPr>
              <a:t>using the indirect method.  5 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Net income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Plus non-cash expenses such as deprecation, bad debt expense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Add any losses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Deduct any gains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Analyze current assets and liabilities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br>
              <a:rPr lang="en-US" sz="2800" dirty="0">
                <a:solidFill>
                  <a:srgbClr val="000000"/>
                </a:solidFill>
              </a:rPr>
            </a:br>
            <a:endParaRPr lang="en-US" sz="2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6A708A-147F-48D1-85B6-98DE8D8F1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95" y="155673"/>
            <a:ext cx="5693252" cy="3340645"/>
          </a:xfrm>
          <a:prstGeom prst="rect">
            <a:avLst/>
          </a:prstGeom>
        </p:spPr>
      </p:pic>
      <p:graphicFrame>
        <p:nvGraphicFramePr>
          <p:cNvPr id="7" name="Content Placeholder 12" descr="Table is accessible to screenreaders">
            <a:extLst>
              <a:ext uri="{FF2B5EF4-FFF2-40B4-BE49-F238E27FC236}">
                <a16:creationId xmlns:a16="http://schemas.microsoft.com/office/drawing/2014/main" id="{035C2911-D948-47E7-BF82-0D60E13F3E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6588171"/>
              </p:ext>
            </p:extLst>
          </p:nvPr>
        </p:nvGraphicFramePr>
        <p:xfrm>
          <a:off x="249788" y="116404"/>
          <a:ext cx="5355505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574">
                  <a:extLst>
                    <a:ext uri="{9D8B030D-6E8A-4147-A177-3AD203B41FA5}">
                      <a16:colId xmlns:a16="http://schemas.microsoft.com/office/drawing/2014/main" val="2926256973"/>
                    </a:ext>
                  </a:extLst>
                </a:gridCol>
                <a:gridCol w="962624">
                  <a:extLst>
                    <a:ext uri="{9D8B030D-6E8A-4147-A177-3AD203B41FA5}">
                      <a16:colId xmlns:a16="http://schemas.microsoft.com/office/drawing/2014/main" val="2499981267"/>
                    </a:ext>
                  </a:extLst>
                </a:gridCol>
                <a:gridCol w="599323">
                  <a:extLst>
                    <a:ext uri="{9D8B030D-6E8A-4147-A177-3AD203B41FA5}">
                      <a16:colId xmlns:a16="http://schemas.microsoft.com/office/drawing/2014/main" val="2389428390"/>
                    </a:ext>
                  </a:extLst>
                </a:gridCol>
                <a:gridCol w="1935984">
                  <a:extLst>
                    <a:ext uri="{9D8B030D-6E8A-4147-A177-3AD203B41FA5}">
                      <a16:colId xmlns:a16="http://schemas.microsoft.com/office/drawing/2014/main" val="1538311346"/>
                    </a:ext>
                  </a:extLst>
                </a:gridCol>
              </a:tblGrid>
              <a:tr h="239857">
                <a:tc>
                  <a:txBody>
                    <a:bodyPr/>
                    <a:lstStyle/>
                    <a:p>
                      <a:endParaRPr lang="en-IN" sz="140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Dec. 31,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Jan. 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C00000"/>
                          </a:solidFill>
                        </a:rPr>
                        <a:t>Increase/Decrease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44689"/>
                  </a:ext>
                </a:extLst>
              </a:tr>
              <a:tr h="265776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2104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41,000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$41,000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508195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4228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15,000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008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07151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Liabilities and Stockholders'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472791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$12,000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12,000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10253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60,000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75744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Retained earnings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45,000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45,000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49707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20619"/>
                  </a:ext>
                </a:extLst>
              </a:tr>
            </a:tbl>
          </a:graphicData>
        </a:graphic>
      </p:graphicFrame>
      <p:graphicFrame>
        <p:nvGraphicFramePr>
          <p:cNvPr id="8" name="Content Placeholder 9" descr="Table is accessible to screenreaders">
            <a:extLst>
              <a:ext uri="{FF2B5EF4-FFF2-40B4-BE49-F238E27FC236}">
                <a16:creationId xmlns:a16="http://schemas.microsoft.com/office/drawing/2014/main" id="{1FF4A5D9-0663-423C-A9F1-A0075ADA94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5704132"/>
              </p:ext>
            </p:extLst>
          </p:nvPr>
        </p:nvGraphicFramePr>
        <p:xfrm>
          <a:off x="1187886" y="4201828"/>
          <a:ext cx="46482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56760323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83969651"/>
                    </a:ext>
                  </a:extLst>
                </a:gridCol>
              </a:tblGrid>
              <a:tr h="222443">
                <a:tc>
                  <a:txBody>
                    <a:bodyPr/>
                    <a:lstStyle/>
                    <a:p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Revenues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$192,000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328915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Operating expenses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120,000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98740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72,000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630417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  13,000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30408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Net income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$ 59,000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5618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F707F50-A1FE-4B76-8453-27076C0EFD06}"/>
              </a:ext>
            </a:extLst>
          </p:cNvPr>
          <p:cNvSpPr txBox="1"/>
          <p:nvPr/>
        </p:nvSpPr>
        <p:spPr>
          <a:xfrm>
            <a:off x="947999" y="6332995"/>
            <a:ext cx="609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company paid dividend from the profit.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502205-D5D3-4D19-B9EC-502483427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325" y="4276812"/>
            <a:ext cx="6077332" cy="1981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E32BBE-9E5C-4156-8B03-F20DB01E6DF5}"/>
              </a:ext>
            </a:extLst>
          </p:cNvPr>
          <p:cNvSpPr/>
          <p:nvPr/>
        </p:nvSpPr>
        <p:spPr>
          <a:xfrm>
            <a:off x="5818354" y="4864666"/>
            <a:ext cx="60950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E42FE3-D772-4555-94F3-36047AC4FC86}"/>
              </a:ext>
            </a:extLst>
          </p:cNvPr>
          <p:cNvSpPr/>
          <p:nvPr/>
        </p:nvSpPr>
        <p:spPr>
          <a:xfrm>
            <a:off x="5940476" y="5221954"/>
            <a:ext cx="60950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E48983-D015-44C3-8B14-64F4C69CE579}"/>
              </a:ext>
            </a:extLst>
          </p:cNvPr>
          <p:cNvSpPr/>
          <p:nvPr/>
        </p:nvSpPr>
        <p:spPr>
          <a:xfrm>
            <a:off x="5892447" y="5579275"/>
            <a:ext cx="6095064" cy="217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8BF226-2ADC-4B77-9890-116B684DF692}"/>
              </a:ext>
            </a:extLst>
          </p:cNvPr>
          <p:cNvSpPr/>
          <p:nvPr/>
        </p:nvSpPr>
        <p:spPr>
          <a:xfrm>
            <a:off x="5948808" y="5784670"/>
            <a:ext cx="6095064" cy="217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C4A34C-C866-4DAA-B811-2523D9A563BB}"/>
              </a:ext>
            </a:extLst>
          </p:cNvPr>
          <p:cNvSpPr/>
          <p:nvPr/>
        </p:nvSpPr>
        <p:spPr>
          <a:xfrm>
            <a:off x="5948808" y="5999819"/>
            <a:ext cx="6095064" cy="217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0D7C7415-A513-49E7-ACD2-F1BF7DB35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91906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B28BF-865B-419A-8716-CB5055E18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944" y="5410200"/>
            <a:ext cx="6178503" cy="618341"/>
          </a:xfrm>
          <a:prstGeom prst="rect">
            <a:avLst/>
          </a:prstGeom>
        </p:spPr>
      </p:pic>
      <p:graphicFrame>
        <p:nvGraphicFramePr>
          <p:cNvPr id="6" name="Content Placeholder 12" descr="Table is accessible to screenreaders">
            <a:extLst>
              <a:ext uri="{FF2B5EF4-FFF2-40B4-BE49-F238E27FC236}">
                <a16:creationId xmlns:a16="http://schemas.microsoft.com/office/drawing/2014/main" id="{A5C6150F-844E-43B8-A206-C437C58089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8673851"/>
              </p:ext>
            </p:extLst>
          </p:nvPr>
        </p:nvGraphicFramePr>
        <p:xfrm>
          <a:off x="225565" y="137506"/>
          <a:ext cx="5355505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574">
                  <a:extLst>
                    <a:ext uri="{9D8B030D-6E8A-4147-A177-3AD203B41FA5}">
                      <a16:colId xmlns:a16="http://schemas.microsoft.com/office/drawing/2014/main" val="2926256973"/>
                    </a:ext>
                  </a:extLst>
                </a:gridCol>
                <a:gridCol w="962624">
                  <a:extLst>
                    <a:ext uri="{9D8B030D-6E8A-4147-A177-3AD203B41FA5}">
                      <a16:colId xmlns:a16="http://schemas.microsoft.com/office/drawing/2014/main" val="2499981267"/>
                    </a:ext>
                  </a:extLst>
                </a:gridCol>
                <a:gridCol w="599323">
                  <a:extLst>
                    <a:ext uri="{9D8B030D-6E8A-4147-A177-3AD203B41FA5}">
                      <a16:colId xmlns:a16="http://schemas.microsoft.com/office/drawing/2014/main" val="2389428390"/>
                    </a:ext>
                  </a:extLst>
                </a:gridCol>
                <a:gridCol w="1935984">
                  <a:extLst>
                    <a:ext uri="{9D8B030D-6E8A-4147-A177-3AD203B41FA5}">
                      <a16:colId xmlns:a16="http://schemas.microsoft.com/office/drawing/2014/main" val="1538311346"/>
                    </a:ext>
                  </a:extLst>
                </a:gridCol>
              </a:tblGrid>
              <a:tr h="239857">
                <a:tc>
                  <a:txBody>
                    <a:bodyPr/>
                    <a:lstStyle/>
                    <a:p>
                      <a:endParaRPr lang="en-IN" sz="140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Dec. 31,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Jan. 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C00000"/>
                          </a:solidFill>
                        </a:rPr>
                        <a:t>Increase/Decrease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44689"/>
                  </a:ext>
                </a:extLst>
              </a:tr>
              <a:tr h="265776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2104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41,000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$41,000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508195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4228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15,000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008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07151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Liabilities and Stockholders'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472791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$12,000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12,000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10253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60,000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75744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Retained earnings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45,000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45,000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49707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20619"/>
                  </a:ext>
                </a:extLst>
              </a:tr>
            </a:tbl>
          </a:graphicData>
        </a:graphic>
      </p:graphicFrame>
      <p:graphicFrame>
        <p:nvGraphicFramePr>
          <p:cNvPr id="7" name="Content Placeholder 9" descr="Table is accessible to screenreaders">
            <a:extLst>
              <a:ext uri="{FF2B5EF4-FFF2-40B4-BE49-F238E27FC236}">
                <a16:creationId xmlns:a16="http://schemas.microsoft.com/office/drawing/2014/main" id="{1918D7D4-BE34-4736-9FF1-1FBF4AA5FE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435454"/>
              </p:ext>
            </p:extLst>
          </p:nvPr>
        </p:nvGraphicFramePr>
        <p:xfrm>
          <a:off x="691324" y="4183661"/>
          <a:ext cx="46482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56760323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83969651"/>
                    </a:ext>
                  </a:extLst>
                </a:gridCol>
              </a:tblGrid>
              <a:tr h="222443">
                <a:tc>
                  <a:txBody>
                    <a:bodyPr/>
                    <a:lstStyle/>
                    <a:p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Revenues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$192,000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328915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Operating expenses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120,000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98740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72,000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630417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  13,000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30408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Net income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$ 59,000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5618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5DE6FD7-2EF8-42D4-BDFC-52442C944240}"/>
              </a:ext>
            </a:extLst>
          </p:cNvPr>
          <p:cNvSpPr txBox="1"/>
          <p:nvPr/>
        </p:nvSpPr>
        <p:spPr>
          <a:xfrm>
            <a:off x="451437" y="6314828"/>
            <a:ext cx="609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company paid dividend from the profit.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5C5E03-DF12-4A9D-9D3A-488065BF3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365" y="266630"/>
            <a:ext cx="5389429" cy="3162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F19DC6-6A24-41DC-AF07-D79368A86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2490" y="3429000"/>
            <a:ext cx="6077332" cy="1981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0D062C-81BB-40DB-8895-E31A145F52DB}"/>
              </a:ext>
            </a:extLst>
          </p:cNvPr>
          <p:cNvSpPr/>
          <p:nvPr/>
        </p:nvSpPr>
        <p:spPr>
          <a:xfrm>
            <a:off x="5722490" y="5410200"/>
            <a:ext cx="6400200" cy="726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E5E34FC6-8598-4401-8BD2-FBA78DE66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36685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68B31-5E62-4856-904B-E6D8870ED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AB4045-816F-4E65-9289-F2FB11A99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650" y="180059"/>
            <a:ext cx="4848225" cy="2028825"/>
          </a:xfrm>
          <a:prstGeom prst="rect">
            <a:avLst/>
          </a:prstGeom>
        </p:spPr>
      </p:pic>
      <p:graphicFrame>
        <p:nvGraphicFramePr>
          <p:cNvPr id="6" name="Content Placeholder 12" descr="Table is accessible to screenreaders">
            <a:extLst>
              <a:ext uri="{FF2B5EF4-FFF2-40B4-BE49-F238E27FC236}">
                <a16:creationId xmlns:a16="http://schemas.microsoft.com/office/drawing/2014/main" id="{F80CED6D-F5CE-45A6-8836-73FF78DD2A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801545"/>
              </p:ext>
            </p:extLst>
          </p:nvPr>
        </p:nvGraphicFramePr>
        <p:xfrm>
          <a:off x="225565" y="137506"/>
          <a:ext cx="5355505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574">
                  <a:extLst>
                    <a:ext uri="{9D8B030D-6E8A-4147-A177-3AD203B41FA5}">
                      <a16:colId xmlns:a16="http://schemas.microsoft.com/office/drawing/2014/main" val="2926256973"/>
                    </a:ext>
                  </a:extLst>
                </a:gridCol>
                <a:gridCol w="962624">
                  <a:extLst>
                    <a:ext uri="{9D8B030D-6E8A-4147-A177-3AD203B41FA5}">
                      <a16:colId xmlns:a16="http://schemas.microsoft.com/office/drawing/2014/main" val="2499981267"/>
                    </a:ext>
                  </a:extLst>
                </a:gridCol>
                <a:gridCol w="599323">
                  <a:extLst>
                    <a:ext uri="{9D8B030D-6E8A-4147-A177-3AD203B41FA5}">
                      <a16:colId xmlns:a16="http://schemas.microsoft.com/office/drawing/2014/main" val="2389428390"/>
                    </a:ext>
                  </a:extLst>
                </a:gridCol>
                <a:gridCol w="1935984">
                  <a:extLst>
                    <a:ext uri="{9D8B030D-6E8A-4147-A177-3AD203B41FA5}">
                      <a16:colId xmlns:a16="http://schemas.microsoft.com/office/drawing/2014/main" val="1538311346"/>
                    </a:ext>
                  </a:extLst>
                </a:gridCol>
              </a:tblGrid>
              <a:tr h="239857">
                <a:tc>
                  <a:txBody>
                    <a:bodyPr/>
                    <a:lstStyle/>
                    <a:p>
                      <a:endParaRPr lang="en-IN" sz="1400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Dec. 31,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000000"/>
                          </a:solidFill>
                        </a:rPr>
                        <a:t>Jan. 1, 20X5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b="0" u="none" dirty="0">
                          <a:solidFill>
                            <a:srgbClr val="C00000"/>
                          </a:solidFill>
                        </a:rPr>
                        <a:t>Increase/Decrease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44689"/>
                  </a:ext>
                </a:extLst>
              </a:tr>
              <a:tr h="265776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2104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41,000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$41,000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508195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61,000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61,000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742284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15,000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008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07151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Liabilities and Stockholders'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472791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Accounts payable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$12,000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12,000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810253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Common stock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60,000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60,000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757449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Retained earnings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45,000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85725" algn="r"/>
                      <a:r>
                        <a:rPr lang="en-IN" sz="1400" u="sng" dirty="0">
                          <a:solidFill>
                            <a:srgbClr val="000000"/>
                          </a:solidFill>
                        </a:rPr>
                        <a:t>  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400" dirty="0">
                          <a:solidFill>
                            <a:srgbClr val="C00000"/>
                          </a:solidFill>
                        </a:rPr>
                        <a:t>45,000 Increase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497070"/>
                  </a:ext>
                </a:extLst>
              </a:tr>
              <a:tr h="239857">
                <a:tc>
                  <a:txBody>
                    <a:bodyPr/>
                    <a:lstStyle/>
                    <a:p>
                      <a:pPr marL="0" indent="182563"/>
                      <a:r>
                        <a:rPr lang="en-IN" sz="1400" dirty="0">
                          <a:solidFill>
                            <a:srgbClr val="000000"/>
                          </a:solidFill>
                        </a:rPr>
                        <a:t>Total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$117,000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/>
                      <a:r>
                        <a:rPr lang="en-IN" sz="1400" u="dbl" baseline="0" dirty="0">
                          <a:solidFill>
                            <a:srgbClr val="0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$-0-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120619"/>
                  </a:ext>
                </a:extLst>
              </a:tr>
            </a:tbl>
          </a:graphicData>
        </a:graphic>
      </p:graphicFrame>
      <p:graphicFrame>
        <p:nvGraphicFramePr>
          <p:cNvPr id="7" name="Content Placeholder 9" descr="Table is accessible to screenreaders">
            <a:extLst>
              <a:ext uri="{FF2B5EF4-FFF2-40B4-BE49-F238E27FC236}">
                <a16:creationId xmlns:a16="http://schemas.microsoft.com/office/drawing/2014/main" id="{4304104E-AFB6-489A-95E3-0CC1DC3B4C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8532101"/>
              </p:ext>
            </p:extLst>
          </p:nvPr>
        </p:nvGraphicFramePr>
        <p:xfrm>
          <a:off x="691324" y="4183661"/>
          <a:ext cx="46482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56760323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83969651"/>
                    </a:ext>
                  </a:extLst>
                </a:gridCol>
              </a:tblGrid>
              <a:tr h="222443">
                <a:tc>
                  <a:txBody>
                    <a:bodyPr/>
                    <a:lstStyle/>
                    <a:p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Revenues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b="0" dirty="0">
                          <a:solidFill>
                            <a:srgbClr val="000000"/>
                          </a:solidFill>
                        </a:rPr>
                        <a:t>$192,000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328915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Operating expenses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120,000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898740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72,000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630417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sng" baseline="0" dirty="0">
                          <a:solidFill>
                            <a:srgbClr val="000000"/>
                          </a:solidFill>
                        </a:rPr>
                        <a:t>   13,000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230408"/>
                  </a:ext>
                </a:extLst>
              </a:tr>
              <a:tr h="222443">
                <a:tc>
                  <a:txBody>
                    <a:bodyPr/>
                    <a:lstStyle/>
                    <a:p>
                      <a:r>
                        <a:rPr lang="en-IN" sz="2000" dirty="0">
                          <a:solidFill>
                            <a:srgbClr val="C00000"/>
                          </a:solidFill>
                        </a:rPr>
                        <a:t>Net income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$ 59,000</a:t>
                      </a:r>
                    </a:p>
                  </a:txBody>
                  <a:tcPr marL="137930" marR="13793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05618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59C625D-14DC-4780-B18E-EFD61A8C7B5D}"/>
              </a:ext>
            </a:extLst>
          </p:cNvPr>
          <p:cNvSpPr txBox="1"/>
          <p:nvPr/>
        </p:nvSpPr>
        <p:spPr>
          <a:xfrm>
            <a:off x="451437" y="6314828"/>
            <a:ext cx="6095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company paid dividend from the profit.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3AF508-2EDE-4E38-9C9E-F671E18B2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454" y="2320578"/>
            <a:ext cx="5072421" cy="6856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90CC1A-8F1E-42E6-9EF7-B1477A8F6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8210" y="3117951"/>
            <a:ext cx="4848225" cy="4740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430C33-17A2-4EC9-8380-005D0E0C39A0}"/>
              </a:ext>
            </a:extLst>
          </p:cNvPr>
          <p:cNvSpPr/>
          <p:nvPr/>
        </p:nvSpPr>
        <p:spPr>
          <a:xfrm>
            <a:off x="6546501" y="2320578"/>
            <a:ext cx="5355504" cy="279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3F165B-3FEB-4A64-8D18-57E9770F4661}"/>
              </a:ext>
            </a:extLst>
          </p:cNvPr>
          <p:cNvSpPr/>
          <p:nvPr/>
        </p:nvSpPr>
        <p:spPr>
          <a:xfrm>
            <a:off x="6610931" y="2559598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18374C-F175-47AF-9496-1132BADFEDF6}"/>
              </a:ext>
            </a:extLst>
          </p:cNvPr>
          <p:cNvSpPr/>
          <p:nvPr/>
        </p:nvSpPr>
        <p:spPr>
          <a:xfrm>
            <a:off x="6610931" y="2748076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771D2D-9246-4DBE-B779-378978AB91D6}"/>
              </a:ext>
            </a:extLst>
          </p:cNvPr>
          <p:cNvSpPr/>
          <p:nvPr/>
        </p:nvSpPr>
        <p:spPr>
          <a:xfrm>
            <a:off x="6610931" y="3049550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F9F025-4A39-4CCF-AD45-A1CF5697EEA3}"/>
              </a:ext>
            </a:extLst>
          </p:cNvPr>
          <p:cNvSpPr/>
          <p:nvPr/>
        </p:nvSpPr>
        <p:spPr>
          <a:xfrm>
            <a:off x="6654912" y="3229645"/>
            <a:ext cx="5355504" cy="199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346230-16DA-4C76-9B5F-EB3B84D85EE0}"/>
              </a:ext>
            </a:extLst>
          </p:cNvPr>
          <p:cNvSpPr/>
          <p:nvPr/>
        </p:nvSpPr>
        <p:spPr>
          <a:xfrm>
            <a:off x="6767010" y="3418123"/>
            <a:ext cx="5355504" cy="225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465A41-0077-44F5-8633-02D39563A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967" y="3970837"/>
            <a:ext cx="4613547" cy="2707104"/>
          </a:xfrm>
          <a:prstGeom prst="rect">
            <a:avLst/>
          </a:prstGeom>
        </p:spPr>
      </p:pic>
      <p:sp>
        <p:nvSpPr>
          <p:cNvPr id="20" name="TextBox 23">
            <a:extLst>
              <a:ext uri="{FF2B5EF4-FFF2-40B4-BE49-F238E27FC236}">
                <a16:creationId xmlns:a16="http://schemas.microsoft.com/office/drawing/2014/main" id="{7B25F436-AC4E-4BD3-AF81-80F765824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169" y="6314828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5697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870</Words>
  <Application>Microsoft Office PowerPoint</Application>
  <PresentationFormat>Widescreen</PresentationFormat>
  <Paragraphs>263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 The Statement of Cash Flows (SCH)</vt:lpstr>
      <vt:lpstr>PowerPoint Presentation</vt:lpstr>
      <vt:lpstr>What is needed?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2</cp:revision>
  <dcterms:created xsi:type="dcterms:W3CDTF">2021-10-23T14:48:49Z</dcterms:created>
  <dcterms:modified xsi:type="dcterms:W3CDTF">2021-11-07T13:48:35Z</dcterms:modified>
</cp:coreProperties>
</file>