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6" r:id="rId9"/>
    <p:sldId id="265" r:id="rId10"/>
    <p:sldId id="263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7" y="3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385D4-F650-CB6C-0E63-6DB3C8DBEC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69050D-18FA-1CC7-0CC4-945F769842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0F5CF-A546-5CA8-FA1E-29A9A43A2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CB600-8CE2-46FB-A63C-F0C7877244C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A7F99-846F-930B-936E-F37727CD9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35819-C9FD-6EF1-8AF9-7C383F9DD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C535E-9E3F-4558-9AF3-F71D010BF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908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4EB90-C7ED-E649-143C-A38C74224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BC622-7A6A-46A6-F914-529A0AB59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AF9A5-3791-7D21-2EA5-0583B40D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CB600-8CE2-46FB-A63C-F0C7877244C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D48F7-1BFF-ED21-1465-EC4060C5B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F33A7-4115-AAD7-3F2C-97776988C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C535E-9E3F-4558-9AF3-F71D010BF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606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0053B-2CBE-62E0-CE54-B67EC5D23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A67C22-A2CB-4152-5521-A9E2DCF0D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7A2BA-D686-D0FA-C060-10F01A65F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CB600-8CE2-46FB-A63C-F0C7877244C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D2101-AAE5-E615-7526-380667BF6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0325E-84DA-90A2-EBCE-3FBBD7DEE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C535E-9E3F-4558-9AF3-F71D010BF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903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77574-9743-91B7-9EAC-703E7926A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899FD-01A0-F9A9-ABE1-C9E9E8B116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C17BFA-6CE5-864D-36F5-5EE6CE3D4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592431-5F0B-E5F1-132A-394461D74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CB600-8CE2-46FB-A63C-F0C7877244C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FD4873-97B8-0F27-8BA5-B0070D3CB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7E434-D7FB-8CA8-E584-5503F2C17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C535E-9E3F-4558-9AF3-F71D010BF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830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B7225-EA24-83F2-EF54-28FBAD6EB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3C34D-1DA2-42A5-F540-D434FC73E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E25A44-9CD4-C0D2-BCC8-FF00C31E6A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6BEDF9-26D2-C059-5532-AB88DF959A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CB8268-6018-337B-44C7-EA37443837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149C4A-70CB-EEA5-CBEE-03C2489B1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CB600-8CE2-46FB-A63C-F0C7877244C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4D02BB-5AC3-68FC-9673-94760DE3C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ECC91E-CB74-BFBF-DA98-C2CE03A3D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C535E-9E3F-4558-9AF3-F71D010BF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58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3BD8B-01CE-619C-7F60-7893F2FD9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8E01C4-4AAD-3EE0-BF90-2B31C5DEA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CB600-8CE2-46FB-A63C-F0C7877244C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E8F95F-4782-7D9F-C7A1-850EF9AA4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A79DB3-E5B8-C9F8-80B2-59E61730D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C535E-9E3F-4558-9AF3-F71D010BF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431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B8AFD0-ADE0-ED31-2BBC-DE0FC1DEF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CB600-8CE2-46FB-A63C-F0C7877244C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814A1F-8A60-03EC-FFEF-10CAC05F5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53953-0461-98AC-25A4-863D025D2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C535E-9E3F-4558-9AF3-F71D010BF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13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5EB4D-0F5B-2B3A-22C9-DF8F07CE5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54065-3F36-4F93-B931-ACFF8EEC0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986DC-EEEF-933C-EC1B-CAE0515D0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A808FC-AA83-0D9E-C1D2-CBE01CD8D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CB600-8CE2-46FB-A63C-F0C7877244C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3C5D6-FFA3-E596-5B42-B9DEB8CE1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54BE2-5E0A-E2C8-C74A-8E6BDF2A8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C535E-9E3F-4558-9AF3-F71D010BF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119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A4043-32C5-6AAA-3F2E-8DF3EBC79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496529-6BEE-097E-4637-2A8C602046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32478-697A-5937-EC18-2E5A910ED2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DEAD15-0962-8A73-003E-0EF5D33C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CB600-8CE2-46FB-A63C-F0C7877244C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915708-3F26-2FF5-82D4-1F000D745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80CD27-49B7-A966-1F42-ABDD01567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C535E-9E3F-4558-9AF3-F71D010BF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787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38488-A17B-19F5-67DD-1B7BED4C3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D6E84A-B2F6-95E5-09A5-17701B6F3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A5843-8320-FB44-9A3B-5301FEE41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CB600-8CE2-46FB-A63C-F0C7877244C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BF00B-7AB1-2FBE-D025-A8FB1C23B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A7A81-8D12-D1EC-05CB-A8CD9275E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C535E-9E3F-4558-9AF3-F71D010BF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262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C8D5AD-5D1D-9E67-6AEA-127D4C8064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35DE29-130C-9572-0B93-1736E45A8E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19B00-4C5A-1913-73B3-1FA989102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CB600-8CE2-46FB-A63C-F0C7877244C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67502-FFC3-07F8-62AB-EFC1D458C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762F4-8B70-24E4-1579-9CA1F4B85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C535E-9E3F-4558-9AF3-F71D010BF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45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7ADF03-21E0-7626-AADC-3E2B986D2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3B3B04-AEA2-C08D-2724-0BE8F23EE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3DEBB-F33C-F18D-BF71-01DF8F9A1C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3CB600-8CE2-46FB-A63C-F0C7877244CB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D4DF5-7087-5B65-0C12-D6E94E846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CA0C1-928B-4221-74CD-D64523A59E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BC535E-9E3F-4558-9AF3-F71D010BF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068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6FC32-52DA-46AA-6E73-88022E375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434631-0327-0F98-1CAB-14DB9DEC4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116" y="37696"/>
            <a:ext cx="7239819" cy="6191155"/>
          </a:xfrm>
          <a:prstGeom prst="rect">
            <a:avLst/>
          </a:prstGeom>
        </p:spPr>
      </p:pic>
      <p:pic>
        <p:nvPicPr>
          <p:cNvPr id="12" name="Content Placeholder 5">
            <a:extLst>
              <a:ext uri="{FF2B5EF4-FFF2-40B4-BE49-F238E27FC236}">
                <a16:creationId xmlns:a16="http://schemas.microsoft.com/office/drawing/2014/main" id="{656786BB-BB63-D5D9-DFA3-4DF4ABF6B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53314"/>
            <a:ext cx="4659383" cy="748965"/>
          </a:xfrm>
          <a:prstGeom prst="rect">
            <a:avLst/>
          </a:prstGeom>
        </p:spPr>
      </p:pic>
      <p:sp>
        <p:nvSpPr>
          <p:cNvPr id="13" name="TextBox 23">
            <a:extLst>
              <a:ext uri="{FF2B5EF4-FFF2-40B4-BE49-F238E27FC236}">
                <a16:creationId xmlns:a16="http://schemas.microsoft.com/office/drawing/2014/main" id="{81D78D72-85C9-332B-6CED-6071986A3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534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A2259-D9DF-3C6B-A549-08811EB35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Assets</a:t>
            </a:r>
            <a:b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FAE76-4AEB-86C8-406E-EBF40F426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3795" y="1369877"/>
            <a:ext cx="8383118" cy="4351338"/>
          </a:xfrm>
        </p:spPr>
        <p:txBody>
          <a:bodyPr>
            <a:normAutofit fontScale="70000" lnSpcReduction="20000"/>
          </a:bodyPr>
          <a:lstStyle/>
          <a:p>
            <a:pPr algn="l">
              <a:buNone/>
            </a:pPr>
            <a:r>
              <a:rPr lang="en-US" b="1" i="0" dirty="0">
                <a:effectLst/>
                <a:latin typeface="ui-sans-serif"/>
              </a:rPr>
              <a:t>Assets</a:t>
            </a:r>
            <a:r>
              <a:rPr lang="en-US" b="0" i="0" dirty="0">
                <a:effectLst/>
                <a:latin typeface="ui-sans-serif"/>
              </a:rPr>
              <a:t> are everything a company owns that has value. These resources can help the company make money in the future. Assets fall into two main groups: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ui-sans-serif"/>
              </a:rPr>
              <a:t>Current assets:</a:t>
            </a:r>
            <a:r>
              <a:rPr lang="en-US" b="0" i="0" dirty="0">
                <a:effectLst/>
                <a:latin typeface="ui-sans-serif"/>
              </a:rPr>
              <a:t> Expected to turn into cash or get used up within a year.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Cash and cash equivalents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Accounts receivable (customers’ unpaid bills)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Inventory (goods ready to sell)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Prepaid expenses (like insurance paid in advance)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ui-sans-serif"/>
              </a:rPr>
              <a:t>Non-current assets:</a:t>
            </a:r>
            <a:r>
              <a:rPr lang="en-US" b="0" i="0" dirty="0">
                <a:effectLst/>
                <a:latin typeface="ui-sans-serif"/>
              </a:rPr>
              <a:t> Used for more than a year.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Property, plant, and equipment (like land, buildings, and machinery)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Long-term investments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Intangible assets (patents, trademarks, goodwill)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Other assets (anything that doesn’t fit above)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Some companies add an “other assets” section for unusual items that don’t fit neatly elsewhere.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958FFB-B60E-851D-D777-1591DCC5D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87" y="892548"/>
            <a:ext cx="3152475" cy="5246698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BCF9E54-59A9-0677-E0B8-B00CD3383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53314"/>
            <a:ext cx="4659383" cy="748965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9BD1B10A-7671-FC93-1436-FA221A9A1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89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07E90-3ACC-B53B-6725-EFFD44C57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Liabilities</a:t>
            </a:r>
            <a:br>
              <a:rPr lang="en-US" b="1" i="0" dirty="0"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8A5C0-BA15-03A3-F943-854CBF8D7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6392" y="1568069"/>
            <a:ext cx="7489166" cy="4351338"/>
          </a:xfrm>
        </p:spPr>
        <p:txBody>
          <a:bodyPr>
            <a:normAutofit fontScale="85000" lnSpcReduction="20000"/>
          </a:bodyPr>
          <a:lstStyle/>
          <a:p>
            <a:pPr algn="l">
              <a:buNone/>
            </a:pPr>
            <a:r>
              <a:rPr lang="en-US" b="1" i="0" dirty="0">
                <a:effectLst/>
                <a:latin typeface="ui-sans-serif"/>
              </a:rPr>
              <a:t>Liabilities</a:t>
            </a:r>
            <a:r>
              <a:rPr lang="en-US" b="0" i="0" dirty="0">
                <a:effectLst/>
                <a:latin typeface="ui-sans-serif"/>
              </a:rPr>
              <a:t> are what the company owes to others. Think of these as debts or obligations arising from borrowing or previous transactions. Like assets, liabilities are split: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ui-sans-serif"/>
              </a:rPr>
              <a:t>Current liabilities:</a:t>
            </a:r>
            <a:r>
              <a:rPr lang="en-US" b="0" i="0" dirty="0">
                <a:effectLst/>
                <a:latin typeface="ui-sans-serif"/>
              </a:rPr>
              <a:t> Due within a year.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Accounts payable (bills to suppliers)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Accrued liabilities (wages, taxes owed)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Short-term loans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ui-sans-serif"/>
              </a:rPr>
              <a:t>Long-term liabilities:</a:t>
            </a:r>
            <a:r>
              <a:rPr lang="en-US" b="0" i="0" dirty="0">
                <a:effectLst/>
                <a:latin typeface="ui-sans-serif"/>
              </a:rPr>
              <a:t> Due after one year.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Long-term loans and bonds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Lease obligations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Deferred tax liabilities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Liabilities show up as a claim against assets—they come first in line before any profits go to owners.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20123B-8C93-0F70-A5BF-3866CF918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94" y="966672"/>
            <a:ext cx="4050299" cy="5125311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A8E7D8E-8621-B06B-17A4-7C1E48830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53314"/>
            <a:ext cx="4659383" cy="748965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8588409B-17F2-06E2-597F-FFA3D6EBC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1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0F3C2-AFA3-406F-AB77-0C1428408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F6E8E-FC6B-EBB6-25D4-74EC0E046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956" y="172967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Stockholders’ Equity</a:t>
            </a:r>
            <a:br>
              <a:rPr lang="en-US" b="1" i="0" dirty="0">
                <a:effectLst/>
                <a:latin typeface="ui-sans-serif"/>
              </a:rPr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B6210C-4CE4-CAB2-DAD2-6D50A8E1E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33" y="899606"/>
            <a:ext cx="4151765" cy="525370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96F76C-3F80-2039-56B7-26A18A68E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030" y="1589240"/>
            <a:ext cx="7557970" cy="4824172"/>
          </a:xfrm>
        </p:spPr>
        <p:txBody>
          <a:bodyPr>
            <a:normAutofit fontScale="85000" lnSpcReduction="10000"/>
          </a:bodyPr>
          <a:lstStyle/>
          <a:p>
            <a:pPr algn="l">
              <a:buNone/>
            </a:pPr>
            <a:r>
              <a:rPr lang="en-US" b="1" i="0" dirty="0">
                <a:effectLst/>
                <a:latin typeface="ui-sans-serif"/>
              </a:rPr>
              <a:t>Stockholders’ equity</a:t>
            </a:r>
            <a:r>
              <a:rPr lang="en-US" b="0" i="0" dirty="0">
                <a:effectLst/>
                <a:latin typeface="ui-sans-serif"/>
              </a:rPr>
              <a:t> (or just equity) is the difference between what the company owns and what it owes. It’s the owners’ share in the business.</a:t>
            </a:r>
          </a:p>
          <a:p>
            <a:pPr algn="l">
              <a:buNone/>
            </a:pPr>
            <a:r>
              <a:rPr lang="en-US" b="0" i="0" dirty="0">
                <a:effectLst/>
                <a:latin typeface="ui-sans-serif"/>
              </a:rPr>
              <a:t>The main parts of equity: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ui-sans-serif"/>
              </a:rPr>
              <a:t>Common stock and additional paid-in capital:</a:t>
            </a:r>
            <a:r>
              <a:rPr lang="en-US" b="0" i="0" dirty="0">
                <a:effectLst/>
                <a:latin typeface="ui-sans-serif"/>
              </a:rPr>
              <a:t> Money that investors have put into the company.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ui-sans-serif"/>
              </a:rPr>
              <a:t>Retained earnings:</a:t>
            </a:r>
            <a:r>
              <a:rPr lang="en-US" b="0" i="0" dirty="0">
                <a:effectLst/>
                <a:latin typeface="ui-sans-serif"/>
              </a:rPr>
              <a:t> Profits the company has made over time, minus any dividends paid out.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Other possible equity items exist but these two are at the core, especially for exam and practical purposes.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Equity = Assets – Liabilities. It tells you what would be left for owners if the company paid all its debts today.</a:t>
            </a:r>
          </a:p>
          <a:p>
            <a:endParaRPr lang="en-US" dirty="0"/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7A3743FA-A6A6-675B-4BA8-680BA63BE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53314"/>
            <a:ext cx="4659383" cy="748965"/>
          </a:xfrm>
          <a:prstGeom prst="rect">
            <a:avLst/>
          </a:prstGeom>
        </p:spPr>
      </p:pic>
      <p:sp>
        <p:nvSpPr>
          <p:cNvPr id="8" name="TextBox 23">
            <a:extLst>
              <a:ext uri="{FF2B5EF4-FFF2-40B4-BE49-F238E27FC236}">
                <a16:creationId xmlns:a16="http://schemas.microsoft.com/office/drawing/2014/main" id="{3A147428-839B-C02C-5209-380B985C4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89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5B9AB-BE52-DEA1-396F-ACE603CEA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Uses and Importance of the Balance Sheet</a:t>
            </a:r>
            <a:b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1B5F3-4EF6-559A-AC0B-324D889AC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780" y="1296539"/>
            <a:ext cx="8071637" cy="4883544"/>
          </a:xfrm>
        </p:spPr>
        <p:txBody>
          <a:bodyPr>
            <a:normAutofit/>
          </a:bodyPr>
          <a:lstStyle/>
          <a:p>
            <a:r>
              <a:rPr lang="en-US" b="0" i="0" dirty="0">
                <a:effectLst/>
                <a:latin typeface="ui-sans-serif"/>
              </a:rPr>
              <a:t>Why is the balance sheet so valuable? It does more than list amounts—it tells you about company stability, risk, and ability to grow.</a:t>
            </a:r>
          </a:p>
          <a:p>
            <a:r>
              <a:rPr lang="en-US" b="1" i="0" dirty="0">
                <a:effectLst/>
                <a:latin typeface="ui-sans-serif"/>
              </a:rPr>
              <a:t>Capital Structure Analysis</a:t>
            </a:r>
          </a:p>
          <a:p>
            <a:r>
              <a:rPr lang="en-US" b="0" i="0" dirty="0">
                <a:effectLst/>
                <a:latin typeface="ui-sans-serif"/>
              </a:rPr>
              <a:t>The </a:t>
            </a:r>
            <a:r>
              <a:rPr lang="en-US" b="1" i="0" dirty="0">
                <a:effectLst/>
                <a:latin typeface="ui-sans-serif"/>
              </a:rPr>
              <a:t>capital structure</a:t>
            </a:r>
            <a:r>
              <a:rPr lang="en-US" b="0" i="0" dirty="0">
                <a:effectLst/>
                <a:latin typeface="ui-sans-serif"/>
              </a:rPr>
              <a:t> reveals how a company finances its assets—using debt, equity, or a mix of both. </a:t>
            </a:r>
          </a:p>
          <a:p>
            <a:r>
              <a:rPr lang="en-US" b="0" i="0" dirty="0">
                <a:effectLst/>
                <a:latin typeface="ui-sans-serif"/>
              </a:rPr>
              <a:t>This matters because debt requires regular interest payments, raising the risk level. </a:t>
            </a:r>
          </a:p>
          <a:p>
            <a:r>
              <a:rPr lang="en-US" b="0" i="0" dirty="0">
                <a:effectLst/>
                <a:latin typeface="ui-sans-serif"/>
              </a:rPr>
              <a:t>Equity financing, on the other hand, doesn’t force cash payments unless dividends are declared.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E63DC56D-D9FD-007C-035C-50C34D8B4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53314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04CDE25B-9CF3-A8EC-DCBB-53A4234D3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7994F0-6169-4F89-7114-71A336BF4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2395" y="1457594"/>
            <a:ext cx="3872011" cy="3796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29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846B4-D1D8-9E32-6D44-EBACBE350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211" y="-14670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Capital structure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45EC0FC-B570-55D5-4FAF-77789CC8C7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260" y="819210"/>
            <a:ext cx="5989001" cy="51215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039D87-2219-CF16-274A-1B56CB8BA4E4}"/>
              </a:ext>
            </a:extLst>
          </p:cNvPr>
          <p:cNvSpPr txBox="1"/>
          <p:nvPr/>
        </p:nvSpPr>
        <p:spPr>
          <a:xfrm>
            <a:off x="6393541" y="1178854"/>
            <a:ext cx="554410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ui-sans-serif"/>
              </a:rPr>
              <a:t>This company has $5 million in assets, with $2.97 million in liabilities.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ui-sans-serif"/>
              </a:rPr>
              <a:t>Debt-to-asset ratio: $2.97 million ÷ $5 million = 59%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ui-sans-serif"/>
              </a:rPr>
              <a:t>This means 59% of company assets are financed by borrowing. The higher this percentage, the riskier the company.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ui-sans-serif"/>
              </a:rPr>
              <a:t>More debt leads to more required cash outflows and less flexibility.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ui-sans-serif"/>
              </a:rPr>
              <a:t>On the flip side, higher equity means lower required payouts and greater ability to weather tough times.</a:t>
            </a: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D130EC29-2968-434E-967D-3221B3627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53314"/>
            <a:ext cx="4659383" cy="748965"/>
          </a:xfrm>
          <a:prstGeom prst="rect">
            <a:avLst/>
          </a:prstGeom>
        </p:spPr>
      </p:pic>
      <p:sp>
        <p:nvSpPr>
          <p:cNvPr id="8" name="TextBox 23">
            <a:extLst>
              <a:ext uri="{FF2B5EF4-FFF2-40B4-BE49-F238E27FC236}">
                <a16:creationId xmlns:a16="http://schemas.microsoft.com/office/drawing/2014/main" id="{726AE050-B30B-21E2-C21C-D369719F2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27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898F0-DE3A-DAB6-244B-5727FE96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3C653-E062-F89F-FDAD-AD1DF6684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211" y="-14670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Liquidity Analysis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FE0D6C9-CD54-5AE2-4EEC-2EEC7FA0A4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260" y="819210"/>
            <a:ext cx="5989001" cy="51215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D202D3-FF37-27CE-E9D2-8B4AB3AD5FA5}"/>
              </a:ext>
            </a:extLst>
          </p:cNvPr>
          <p:cNvSpPr txBox="1"/>
          <p:nvPr/>
        </p:nvSpPr>
        <p:spPr>
          <a:xfrm>
            <a:off x="6261112" y="797510"/>
            <a:ext cx="568915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ui-sans-serif"/>
              </a:rPr>
              <a:t>Liquidity</a:t>
            </a:r>
            <a:r>
              <a:rPr lang="en-US" sz="2400" b="0" i="0" dirty="0">
                <a:effectLst/>
                <a:latin typeface="ui-sans-serif"/>
              </a:rPr>
              <a:t> is about the company’s ability to turn assets into cash fast, mainly to cover short-term debts.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ui-sans-serif"/>
              </a:rPr>
              <a:t>Creditors, suppliers, and investors care about liquidity because it signals whether the company can meet its bills.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ui-sans-serif"/>
              </a:rPr>
              <a:t>Common liquidity indicators include: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ui-sans-serif"/>
              </a:rPr>
              <a:t>Current ratio (current assets ÷ current liabilities)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ui-sans-serif"/>
              </a:rPr>
              <a:t>Quick ratio (liquid assets ÷ current liabilities)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ui-sans-serif"/>
              </a:rPr>
              <a:t>These ratios provide a quick look at whether the company is in a good spot to handle short-term needs.</a:t>
            </a:r>
          </a:p>
        </p:txBody>
      </p:sp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5DF7E882-5869-1AD5-2ECA-187BF1486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53314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A4159E2C-1331-2C37-7A66-3DBE129FB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93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EFCE6-E1AA-2184-6DB9-D5CDA2E65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F3F07-0FA0-58F0-06C6-E26276602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211" y="-146709"/>
            <a:ext cx="10515600" cy="1325563"/>
          </a:xfrm>
        </p:spPr>
        <p:txBody>
          <a:bodyPr/>
          <a:lstStyle/>
          <a:p>
            <a:pPr algn="ctr">
              <a:buNone/>
            </a:pPr>
            <a: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  <a:t>Solvency Analysis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1F9D9C2-3F65-0EB4-E346-148D1E811B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260" y="819210"/>
            <a:ext cx="5989001" cy="51215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672CA-B78A-C76F-D1BD-5562F47D38E3}"/>
              </a:ext>
            </a:extLst>
          </p:cNvPr>
          <p:cNvSpPr txBox="1"/>
          <p:nvPr/>
        </p:nvSpPr>
        <p:spPr>
          <a:xfrm>
            <a:off x="6280029" y="1223853"/>
            <a:ext cx="514278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ui-sans-serif"/>
              </a:rPr>
              <a:t>While liquidity focuses on the short term, </a:t>
            </a:r>
            <a:r>
              <a:rPr lang="en-US" sz="2400" b="1" i="0" dirty="0">
                <a:effectLst/>
                <a:latin typeface="ui-sans-serif"/>
              </a:rPr>
              <a:t>solvency</a:t>
            </a:r>
            <a:r>
              <a:rPr lang="en-US" sz="2400" b="0" i="0" dirty="0">
                <a:effectLst/>
                <a:latin typeface="ui-sans-serif"/>
              </a:rPr>
              <a:t> is about long-term survival.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ui-sans-serif"/>
              </a:rPr>
              <a:t>Does the company have the resources to pay off its long-term debts?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ui-sans-serif"/>
              </a:rPr>
              <a:t>A business with solid solvency is less likely to go under if times get tough. Ratio analysis, such as the debt-to-equity ratio, gives you a sense of long-term financial health.</a:t>
            </a:r>
          </a:p>
        </p:txBody>
      </p:sp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00129A36-29B8-6639-5635-4D77EE0C3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53314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203D0CBC-0FFE-1B54-1499-3D4C5F7C4B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45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489B0-4340-D64A-1393-3614C65C0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092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Financial Flexibility</a:t>
            </a:r>
            <a:br>
              <a:rPr lang="en-US" b="1" i="0" dirty="0"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743D0-2063-6C48-E930-0BD4092F3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7906"/>
            <a:ext cx="8380949" cy="5071795"/>
          </a:xfrm>
        </p:spPr>
        <p:txBody>
          <a:bodyPr>
            <a:normAutofit fontScale="92500" lnSpcReduction="10000"/>
          </a:bodyPr>
          <a:lstStyle/>
          <a:p>
            <a:r>
              <a:rPr lang="en-US" b="1" i="0" dirty="0">
                <a:effectLst/>
                <a:latin typeface="ui-sans-serif"/>
              </a:rPr>
              <a:t>Financial flexibility</a:t>
            </a:r>
            <a:r>
              <a:rPr lang="en-US" b="0" i="0" dirty="0">
                <a:effectLst/>
                <a:latin typeface="ui-sans-serif"/>
              </a:rPr>
              <a:t> blends liquidity and solvency.</a:t>
            </a:r>
          </a:p>
          <a:p>
            <a:r>
              <a:rPr lang="en-US" b="0" i="0" dirty="0">
                <a:effectLst/>
                <a:latin typeface="ui-sans-serif"/>
              </a:rPr>
              <a:t> It signals how well a company can adapt to changes, survive downturns, or jump on opportunities.</a:t>
            </a:r>
          </a:p>
          <a:p>
            <a:r>
              <a:rPr lang="en-US" b="0" i="0" dirty="0">
                <a:effectLst/>
                <a:latin typeface="ui-sans-serif"/>
              </a:rPr>
              <a:t>If a company has little debt, it has more options when a crisis hits. 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High flexibility means lower risk. </a:t>
            </a:r>
          </a:p>
          <a:p>
            <a:r>
              <a:rPr lang="en-US" b="0" i="0" dirty="0">
                <a:effectLst/>
                <a:latin typeface="ui-sans-serif"/>
              </a:rPr>
              <a:t>For example, during the 2007-2008 financial crisis, General Motors struggled because of heavy debt and not enough cash, while Ford, with more flexibility, survived.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Flexibility is like having a cushion. 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When a good chance comes along, companies with flexible balance sheets can jump on it. Those already loaded with debt, though, may have to pass.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24F70BCD-1639-1EF1-91BD-DAEC650D1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53314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87640DF8-C0EA-40B0-DD91-3356EF9B6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02ED45-02F2-DA44-21BE-7C67E5EE0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355" y="1825084"/>
            <a:ext cx="3897645" cy="284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811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4154-72FE-9A52-1919-4DFE1A655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Limitations of the Balance Sheet</a:t>
            </a:r>
            <a:b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E0B1B-D105-36D9-49F2-DC8D0F005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435" y="1027906"/>
            <a:ext cx="7845447" cy="5060752"/>
          </a:xfrm>
        </p:spPr>
        <p:txBody>
          <a:bodyPr>
            <a:normAutofit fontScale="92500" lnSpcReduction="10000"/>
          </a:bodyPr>
          <a:lstStyle/>
          <a:p>
            <a:r>
              <a:rPr lang="en-US" b="0" i="0" dirty="0">
                <a:effectLst/>
                <a:latin typeface="ui-sans-serif"/>
              </a:rPr>
              <a:t>Despite its value, the balance sheet isn’t perfect.</a:t>
            </a:r>
          </a:p>
          <a:p>
            <a:r>
              <a:rPr lang="en-US" b="1" i="0" dirty="0">
                <a:effectLst/>
                <a:latin typeface="ui-sans-serif"/>
              </a:rPr>
              <a:t>Use of Historical Cost</a:t>
            </a:r>
          </a:p>
          <a:p>
            <a:r>
              <a:rPr lang="en-US" b="0" i="0" dirty="0">
                <a:effectLst/>
                <a:latin typeface="ui-sans-serif"/>
              </a:rPr>
              <a:t>Many assets, like land, buildings, and equipment, are listed at </a:t>
            </a:r>
            <a:r>
              <a:rPr lang="en-US" b="1" i="0" dirty="0">
                <a:effectLst/>
                <a:latin typeface="ui-sans-serif"/>
              </a:rPr>
              <a:t>historical cost</a:t>
            </a:r>
            <a:r>
              <a:rPr lang="en-US" b="0" i="0" dirty="0">
                <a:effectLst/>
                <a:latin typeface="ui-sans-serif"/>
              </a:rPr>
              <a:t> (what the company paid for them). Market values may have changed a lot since then, so these figures might not reflect today’s reality.</a:t>
            </a:r>
          </a:p>
          <a:p>
            <a:r>
              <a:rPr lang="en-US" b="0" i="0" dirty="0">
                <a:effectLst/>
                <a:latin typeface="ui-sans-serif"/>
              </a:rPr>
              <a:t>There’s a move toward using “fair value” for some items:</a:t>
            </a:r>
          </a:p>
          <a:p>
            <a:pPr lvl="1"/>
            <a:r>
              <a:rPr lang="en-US" b="1" i="0" dirty="0">
                <a:effectLst/>
                <a:latin typeface="ui-sans-serif"/>
              </a:rPr>
              <a:t>Investments</a:t>
            </a:r>
            <a:r>
              <a:rPr lang="en-US" b="0" i="0" dirty="0">
                <a:effectLst/>
                <a:latin typeface="ui-sans-serif"/>
              </a:rPr>
              <a:t> are shown at current market value.</a:t>
            </a:r>
          </a:p>
          <a:p>
            <a:pPr lvl="1"/>
            <a:r>
              <a:rPr lang="en-US" b="1" i="0" dirty="0">
                <a:effectLst/>
                <a:latin typeface="ui-sans-serif"/>
              </a:rPr>
              <a:t>Accounts receivable</a:t>
            </a:r>
            <a:r>
              <a:rPr lang="en-US" b="0" i="0" dirty="0">
                <a:effectLst/>
                <a:latin typeface="ui-sans-serif"/>
              </a:rPr>
              <a:t> use “net realizable value,” reflecting what the company expects to collect.</a:t>
            </a:r>
          </a:p>
          <a:p>
            <a:pPr lvl="1"/>
            <a:r>
              <a:rPr lang="en-US" b="1" i="0" dirty="0">
                <a:effectLst/>
                <a:latin typeface="ui-sans-serif"/>
              </a:rPr>
              <a:t>Inventory</a:t>
            </a:r>
            <a:r>
              <a:rPr lang="en-US" b="0" i="0" dirty="0">
                <a:effectLst/>
                <a:latin typeface="ui-sans-serif"/>
              </a:rPr>
              <a:t> is reported at the lower of cost or market value.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Still, a lot of assets remain on the books at values that may have little meaning for current decision-making.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585DF31C-F609-E47D-C995-AAF047571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53314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32CEB05D-9D3C-324A-276C-944E2AA555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5FCCF3-B7A1-E90C-FEA6-DD3693683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0105" y="1538374"/>
            <a:ext cx="3668148" cy="347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3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63FD4-29A3-DB5A-51F8-3B712422A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750" y="0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Estimates and Judgments</a:t>
            </a:r>
            <a:b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A6C3D-7930-C99B-804C-061CFF2F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415" y="772489"/>
            <a:ext cx="7958959" cy="5483268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effectLst/>
                <a:latin typeface="ui-sans-serif"/>
              </a:rPr>
              <a:t>The balance sheet depends on many estimates and management guesses: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Allowance for doubtful accounts (unpaid customer bills)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Warranty liabilities (future repair costs)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Accumulated depreciation (how quickly assets lose value)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Every estimate can be off: actual customer payments may differ, products may fail more (or less) than expected, and asset lives may be guessed wrong.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 These estimates create uncertainty and can affect how users view the numbers.</a:t>
            </a:r>
          </a:p>
          <a:p>
            <a:r>
              <a:rPr lang="en-US" b="1" i="0" dirty="0">
                <a:effectLst/>
                <a:latin typeface="ui-sans-serif"/>
              </a:rPr>
              <a:t>Examples of balance sheet estimates:</a:t>
            </a:r>
            <a:endParaRPr lang="en-US" b="0" i="0" dirty="0">
              <a:effectLst/>
              <a:latin typeface="ui-sans-serif"/>
            </a:endParaRPr>
          </a:p>
          <a:p>
            <a:pPr lvl="1"/>
            <a:r>
              <a:rPr lang="en-US" b="0" i="0" dirty="0">
                <a:effectLst/>
                <a:latin typeface="ui-sans-serif"/>
              </a:rPr>
              <a:t>Allowance for doubtful accounts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Warranty reserve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Accumulated depreciation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51062EBE-C979-8B6A-10CC-FEF7CFCC5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53314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660C9418-4495-221B-B5D6-D2C42FBF1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BCF684-060A-86EA-E104-54FF75048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7632" y="1426536"/>
            <a:ext cx="4053409" cy="361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8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441C5-3991-3568-1C21-679BDA0CC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Intangible and Soft Assets Not Captured</a:t>
            </a:r>
            <a:b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90C22-E2F8-3B9C-D133-B0644AADE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962" y="1232978"/>
            <a:ext cx="7977878" cy="4920336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effectLst/>
                <a:latin typeface="ui-sans-serif"/>
              </a:rPr>
              <a:t>Not all assets show up on the balance sheet. Some of the most valuable parts of a business are missing: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A great management team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Talented employees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Strong brand reputation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Many would argue Elon Musk is the company’s biggest asset, but you won’t see his value in any financial statement.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ui-sans-serif"/>
              </a:rPr>
              <a:t>The same goes for reputation and company culture.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These intangible assets—sometimes more important than what’s on the books—remain invisible in standard financial reporting.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47A64645-FBDC-C676-390D-612A1B97A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53314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659A8D76-4262-FB53-3693-54122CA43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7E82A1-A663-6961-2834-1F8BD20D3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1840" y="1308516"/>
            <a:ext cx="3959499" cy="407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47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45E7A-25F8-878B-4728-274BC0255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984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48C25-DE4D-780D-DEB2-E08A13189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937" y="1109117"/>
            <a:ext cx="11642678" cy="4351338"/>
          </a:xfrm>
        </p:spPr>
        <p:txBody>
          <a:bodyPr>
            <a:normAutofit/>
          </a:bodyPr>
          <a:lstStyle/>
          <a:p>
            <a:r>
              <a:rPr lang="en-US" sz="3200" dirty="0"/>
              <a:t>Which of the following best defines liquidity?</a:t>
            </a:r>
          </a:p>
          <a:p>
            <a:endParaRPr lang="en-US" sz="3200" dirty="0"/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 how much a company uses financial leverage.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 how long it takes to refinance short-term debts.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 how much cash the company has at a given time.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200" dirty="0"/>
              <a:t> how easily an asset can be converted to cash without affecting its price.</a:t>
            </a: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41965DC3-9528-2205-2474-423991B42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53314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BAB2FA1F-FFF0-8ACB-A404-103F0EC30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447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1303</Words>
  <Application>Microsoft Office PowerPoint</Application>
  <PresentationFormat>Widescreen</PresentationFormat>
  <Paragraphs>110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ui-sans-serif</vt:lpstr>
      <vt:lpstr>Office Theme</vt:lpstr>
      <vt:lpstr>PowerPoint Presentation</vt:lpstr>
      <vt:lpstr>Assets </vt:lpstr>
      <vt:lpstr>Liabilities </vt:lpstr>
      <vt:lpstr>Stockholders’ Equity </vt:lpstr>
      <vt:lpstr>Uses and Importance of the Balance Sheet </vt:lpstr>
      <vt:lpstr>Capital structure</vt:lpstr>
      <vt:lpstr>Liquidity Analysis</vt:lpstr>
      <vt:lpstr>Solvency Analysis</vt:lpstr>
      <vt:lpstr>Financial Flexibility </vt:lpstr>
      <vt:lpstr>Limitations of the Balance Sheet </vt:lpstr>
      <vt:lpstr>Estimates and Judgments </vt:lpstr>
      <vt:lpstr>Intangible and Soft Assets Not Captured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2025-05-30T22:42:34Z</dcterms:created>
  <dcterms:modified xsi:type="dcterms:W3CDTF">2025-05-31T00:22:29Z</dcterms:modified>
</cp:coreProperties>
</file>