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74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60"/>
  </p:normalViewPr>
  <p:slideViewPr>
    <p:cSldViewPr snapToGrid="0">
      <p:cViewPr>
        <p:scale>
          <a:sx n="90" d="100"/>
          <a:sy n="90" d="100"/>
        </p:scale>
        <p:origin x="-15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0DE14-5590-465F-BB2E-1A06F462B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D38EBA-F562-4E3B-A4CC-77496A7BE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EBE9B-6D9B-4E6C-8B36-BF6C563A1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52E12-221F-4280-B7EC-760BA59D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AAF25-1715-4D9F-A5E6-6ABBD98A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4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C678-7BD4-48E7-BDFE-0A6501045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461BE-44DB-4F64-A9B8-EF4A07294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F21AC-FF21-4FED-BFB4-9BBFBFC5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E82F8-41AF-4FC2-9E13-4BB2166CD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6A708-1900-4B05-9713-859B70CC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3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C1819-F27B-45BB-B9E6-633CFD7F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19F68-02FE-4C77-AF68-F47CF9E6A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71A7C-EB20-4B14-A84B-6A65C15C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B4B8F-F5CA-4634-A455-094BF15C3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A22DC-A3F5-40C8-9BA6-9F7BB9826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0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DE9F-5DC5-47B4-A4C9-5EEEB4F27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E68DE-56DF-483C-BB70-FE49083D3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A936E-A865-429D-8ABA-0233B4307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E56F23-88A3-4D90-8BCD-FBE39853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34F7F-C94C-4A5E-A6E5-25779E834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BAFEF-5AF8-417D-B606-1A8EF73A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16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481DE-5F7E-406E-BBE9-F56647B29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0ACD4-67DB-455E-8C55-BB11FA20E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CEFB64-C480-4643-A1BA-A7CC55962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EF96F5-A36A-453A-9BD4-6296A3665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A930B-1768-403C-8857-065AE53EFB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335CCB-483A-4828-B94D-C59D2C2B7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EFCDBA-09BA-4238-B92E-0C5D0C6E8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0D6790-AFB4-40E2-8F8F-CFEB907E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8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6D17A-95EA-462E-AE16-54BFF307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E22626-C453-4972-810D-D66C1120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BD578-EB3D-427F-9EC7-E667DF77E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2C308-FE16-4026-BC8D-6C849477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1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CBBE69-884C-489B-8325-6B05C38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A88E84-7483-4102-B095-27D1B068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31433-C195-4D9C-AEF5-FB8EF450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0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A5296-4584-4AA4-8509-53C26B26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B069D-4953-45AD-8DB4-5EE82F5BD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77C58-C0CD-4BC4-83E5-6C18F1126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314BB-D480-435C-8B9A-DD09E01E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80FD7-F449-464A-AA10-C475690F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7116A-7BAA-41C3-9D47-97494DAF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15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9682-D3F2-4A93-92E7-C4F82FCB4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4F051-8D3D-4D52-85A8-F55F25BCE1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04407-A187-4087-B864-FADE91A48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6768D-4142-4A2A-B8F5-F221843B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F0BFED-5CEF-4659-B7F7-3886D3D71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5FE8C-86A6-4670-B355-10F2A865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1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7083-4089-416A-A27C-7DEFB6D8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84C98-77B7-4A11-B509-1DB95C578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37AC0-6366-4BCA-9269-723CD647D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B715A-EBE5-44C4-B9DD-6241C041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A77F2-60F2-41C8-B2D7-E4761A5D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6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27F1E-1513-4739-924E-F06AF7EB3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F90F9-733E-4E0F-B224-99AD66D6C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F3F13-FFC2-4580-9B71-2660B3AD3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B7960-6DB0-4144-827C-698DEB53F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F7F67-416E-4282-A694-9114BE2D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7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AB765F-2683-4AA1-92F7-98556016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98B15-CEA0-4D18-A892-64990C344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D465A-BD3F-4A75-B861-CBB5D6DF0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B26F3-7AA0-4CA2-9262-C769F36584FB}" type="datetimeFigureOut">
              <a:rPr lang="en-US" smtClean="0"/>
              <a:t>7/3/2022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381A7-9B7C-49B1-B8F0-0345C71DEA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6EBCB-07D3-467A-8B85-42BDFB71C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2D0DE-D6C0-4E3A-9A6B-EDC175FA6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3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C9FEBD-5E43-4539-9E2C-B11AD403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074" y="54451"/>
            <a:ext cx="6895215" cy="38535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EBCDD1-E31F-4019-9F2E-D841A1A41C70}"/>
              </a:ext>
            </a:extLst>
          </p:cNvPr>
          <p:cNvSpPr txBox="1"/>
          <p:nvPr/>
        </p:nvSpPr>
        <p:spPr>
          <a:xfrm>
            <a:off x="363697" y="3833876"/>
            <a:ext cx="1120452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investment in equity securities account includes an investment in common stock of another corporation of $30,000 which management intends to hold for at least three years. The balance of these investments is intended to be sold in the coming year.</a:t>
            </a:r>
          </a:p>
          <a:p>
            <a:pPr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land account includes land which cost $25,000 that the company has not used and is currently listed for sale.</a:t>
            </a:r>
          </a:p>
          <a:p>
            <a:pPr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cash account includes $15,000 restricted in a fund to pay bonds payable that mature in 2024 and $23,000 restricted in a three-month Treasury bill.</a:t>
            </a:r>
          </a:p>
          <a:p>
            <a:pPr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notes payable account consists of the following:</a:t>
            </a:r>
          </a:p>
          <a:p>
            <a:pPr marL="190500"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 $30,000 note due in six months.</a:t>
            </a:r>
          </a:p>
          <a:p>
            <a:pPr marL="190500"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 $50,000 note due in six years.</a:t>
            </a:r>
          </a:p>
          <a:p>
            <a:pPr marL="190500" algn="l">
              <a:buFont typeface="+mj-lt"/>
              <a:buAutoNum type="arabicPeriod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 $50,000 note due in five annual installments of $10,000 each, with the next installment due February 15, 2022.</a:t>
            </a:r>
          </a:p>
          <a:p>
            <a:pPr algn="l">
              <a:buFont typeface="+mj-lt"/>
              <a:buAutoNum type="arabicPeriod" startAt="5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$60,000 balance in accounts receivable is net of an allowance for uncollectible accounts of $8,000.</a:t>
            </a:r>
          </a:p>
          <a:p>
            <a:pPr algn="l">
              <a:buFont typeface="+mj-lt"/>
              <a:buAutoNum type="arabicPeriod" startAt="5"/>
            </a:pP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common stock account represents 100,000 shares of no par value common stock issued and outstanding. The corporation has 500,000 shares authorized.</a:t>
            </a:r>
          </a:p>
        </p:txBody>
      </p:sp>
      <p:sp>
        <p:nvSpPr>
          <p:cNvPr id="47" name="TextBox 23">
            <a:extLst>
              <a:ext uri="{FF2B5EF4-FFF2-40B4-BE49-F238E27FC236}">
                <a16:creationId xmlns:a16="http://schemas.microsoft.com/office/drawing/2014/main" id="{FA29377E-DF35-4EF5-9841-0D12C487E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8898" y="6341638"/>
            <a:ext cx="25368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78152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A5F0140-EFDB-EF45-0AD0-C748EC3CE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585053"/>
              </p:ext>
            </p:extLst>
          </p:nvPr>
        </p:nvGraphicFramePr>
        <p:xfrm>
          <a:off x="118442" y="151448"/>
          <a:ext cx="5562545" cy="6212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5386">
                  <a:extLst>
                    <a:ext uri="{9D8B030D-6E8A-4147-A177-3AD203B41FA5}">
                      <a16:colId xmlns:a16="http://schemas.microsoft.com/office/drawing/2014/main" val="2697683689"/>
                    </a:ext>
                  </a:extLst>
                </a:gridCol>
                <a:gridCol w="1046868">
                  <a:extLst>
                    <a:ext uri="{9D8B030D-6E8A-4147-A177-3AD203B41FA5}">
                      <a16:colId xmlns:a16="http://schemas.microsoft.com/office/drawing/2014/main" val="1175684823"/>
                    </a:ext>
                  </a:extLst>
                </a:gridCol>
                <a:gridCol w="1230291">
                  <a:extLst>
                    <a:ext uri="{9D8B030D-6E8A-4147-A177-3AD203B41FA5}">
                      <a16:colId xmlns:a16="http://schemas.microsoft.com/office/drawing/2014/main" val="3371235874"/>
                    </a:ext>
                  </a:extLst>
                </a:gridCol>
              </a:tblGrid>
              <a:tr h="14053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Adam CORPORATION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6909"/>
                  </a:ext>
                </a:extLst>
              </a:tr>
              <a:tr h="14053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Balance Sheet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78085"/>
                  </a:ext>
                </a:extLst>
              </a:tr>
              <a:tr h="14053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At December 31, 2021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85660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Assets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4147981559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Current assets: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023776105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Cash and cash equivalents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30,000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080039540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Investment in equity securities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80,000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3342732671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Accounts receivable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68,000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653940898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Less: Allowance for uncollectible accounts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        (8,000)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043028367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Net accounts receivable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60,000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722442237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Inventory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200,000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646508455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Prepaid insurance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        9,000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386666324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394166179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current assets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379,000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759984224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643249725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Investments: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453138634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Investment in equity securities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30,000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700162567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Land held for sale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25,000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569781494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Restricted cash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15,000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124112600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146817817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investments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70,000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3549612563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Property, plant, and equipment: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378888669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Land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65,000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3036114847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Buildings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420,000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891881825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Equipment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110,000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40062919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595,000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252938421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Less: Accumulated depreciation-buildings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(100,000)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207357902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Less: Accumulated depreciation-equipment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(60,000)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478392245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Net property, plant, and equipment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435,000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418938545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Intangible assets: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3085895923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Patent (net)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10,000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35607831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1513120726"/>
                  </a:ext>
                </a:extLst>
              </a:tr>
              <a:tr h="14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Total assets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    894,000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439497172"/>
                  </a:ext>
                </a:extLst>
              </a:tr>
              <a:tr h="88362"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47" marR="1847" marT="1847" marB="0" anchor="b"/>
                </a:tc>
                <a:extLst>
                  <a:ext uri="{0D108BD9-81ED-4DB2-BD59-A6C34878D82A}">
                    <a16:rowId xmlns:a16="http://schemas.microsoft.com/office/drawing/2014/main" val="74588567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92E09C4-A5D2-045A-8C1D-3328F729F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987" y="494414"/>
            <a:ext cx="6016648" cy="4396561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6630739B-CAFA-9547-20D5-26693DDE9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8898" y="6341638"/>
            <a:ext cx="25368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2561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340</Words>
  <Application>Microsoft Office PowerPoint</Application>
  <PresentationFormat>Widescreen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7</cp:revision>
  <dcterms:created xsi:type="dcterms:W3CDTF">2021-02-04T14:48:08Z</dcterms:created>
  <dcterms:modified xsi:type="dcterms:W3CDTF">2022-07-03T14:51:28Z</dcterms:modified>
</cp:coreProperties>
</file>