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848" r:id="rId3"/>
    <p:sldId id="850" r:id="rId4"/>
    <p:sldId id="85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27" y="5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F79D-F16A-4D06-81B8-8B65F286C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8C3BEE-7195-4F75-98B0-1A995E28F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327E0-1828-4911-ADD3-4A94DD020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A58BF-C363-48B5-B29F-AC7A9B1A3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8856B-4031-4B6C-BCCA-F8BF2FB5C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47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4C9B0-8FD2-4726-8DA0-1DF5D6164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DE8AD-E6E2-48BB-A032-E8C064E74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3E9D2-DFAE-4C16-8B14-900012084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D7487-E370-460B-85FC-9413EE479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7C634-E22C-4BFE-B032-A016052E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61202-4E99-46BE-BB4B-7FF27A1A7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1C0B7-6733-460D-8EDA-7D9C40233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C8D81-7DD1-47DF-A586-479B04621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F79D3-A7E8-4519-8A83-141FAA50B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802A5-37FB-4BE2-9C52-3939C860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89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796BB-DFA9-4D11-AB9C-639543A40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B741E-E95D-495A-9988-62E86D3292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B75BE2-08A5-4DB0-9F11-74CD9A0C2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F9A4C-E71D-4789-871F-1AF0502F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4336D-1C74-4B3A-A022-0429C623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89445-6BD2-4B07-8716-1992AB1B4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6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4F4BB-B086-45CF-A7F2-E2317A6D1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042DB-CEF7-466C-9BDC-6E6CBCA5E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55D2A-EF54-4023-AD1E-9ED09065B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336292-C413-4B8D-8C22-76048C3F4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1BF3B-CB4A-4243-8FDC-3175B4E8D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60349E-1F23-4434-B94F-4B53AF3A8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61ABAA-180A-43AC-9964-13E3D7AE6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1F7354-AD02-4A53-91B6-0EE356998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8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B5C51-F572-4C41-9290-4770EF23D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C46656-A2BF-4785-A9F7-85B718A79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A9098F-3D55-494F-BFB4-155619F5A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B299F-053A-49CE-A5B7-6BB459382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19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8F0DAA-64DB-4B66-BAB7-88612B31C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3BE34-D92A-4B13-BFBF-7CD56ED5D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751CF-5466-4E87-8FB7-82C2ACAA0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33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41F24-FB26-455B-83B5-C23CCBFB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40E94-E29C-45E3-A3E1-E6A0EEF09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8FF3D-D33D-4F49-A838-9D80BE3F3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BAA1B-47AF-44B5-A373-64D50207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242C6-6AD4-4C11-90EB-2FA94BB8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4693C-2157-4022-81B6-68612EDF7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02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93AA8-77D5-49FF-A9BF-49AE189C1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0F8D1A-3D0F-4882-88BA-BDF2C1F76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61838-DF90-401B-8518-258B58471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C90B4-304B-475B-8D5C-B7D58F19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92E2C-E089-4F52-81C0-83ECF87AD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3EFEEF-CF43-43D9-9758-91F3A388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7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6A1B3-BD9A-4187-AA36-C386F7A6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F1027-7D99-4209-B800-28EBBA7F0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170E7-1FA8-4B67-A6B0-03D6D4C92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EB919-EE12-4F6F-9E2F-06DD09B2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19386-C990-48D9-9014-AD556BF1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8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192EB2-DF1A-4804-9B00-AB58265186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E3FF86-28B1-4EB0-8DCB-D4623881C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30E56-A50D-4EE0-8EBF-3DFFACC8C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D0990-E150-4DDF-B152-924DDF8DA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E3A47-AFEF-446B-914B-50023FDD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87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6A4E08-2238-42F8-B31E-56954A450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26BD0-A3CA-4705-840A-5733D1165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2AF37-C771-4F73-9638-224F7AF27B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57B2-5A5C-4B58-9F33-9ED6F217C42C}" type="datetimeFigureOut">
              <a:rPr lang="en-US" smtClean="0"/>
              <a:t>5/30/2025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E8E6-94F3-4D7D-BBC4-06FF75235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38D68-20DA-4C58-81FA-E66DCA3D1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987C2-51E8-460F-90BF-8EA661E59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6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6FC32-52DA-46AA-6E73-88022E37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434631-0327-0F98-1CAB-14DB9DEC4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116" y="37696"/>
            <a:ext cx="7239819" cy="6191155"/>
          </a:xfrm>
          <a:prstGeom prst="rect">
            <a:avLst/>
          </a:prstGeom>
        </p:spPr>
      </p:pic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656786BB-BB63-D5D9-DFA3-4DF4ABF6B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13" name="TextBox 23">
            <a:extLst>
              <a:ext uri="{FF2B5EF4-FFF2-40B4-BE49-F238E27FC236}">
                <a16:creationId xmlns:a16="http://schemas.microsoft.com/office/drawing/2014/main" id="{81D78D72-85C9-332B-6CED-6071986A3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534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2" descr="Table is accessible to screenreaders">
            <a:extLst>
              <a:ext uri="{FF2B5EF4-FFF2-40B4-BE49-F238E27FC236}">
                <a16:creationId xmlns:a16="http://schemas.microsoft.com/office/drawing/2014/main" id="{0039363F-6166-4780-9F9D-D46EA1B7FD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395337"/>
              </p:ext>
            </p:extLst>
          </p:nvPr>
        </p:nvGraphicFramePr>
        <p:xfrm>
          <a:off x="463095" y="363305"/>
          <a:ext cx="4944724" cy="301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034">
                  <a:extLst>
                    <a:ext uri="{9D8B030D-6E8A-4147-A177-3AD203B41FA5}">
                      <a16:colId xmlns:a16="http://schemas.microsoft.com/office/drawing/2014/main" val="2278238112"/>
                    </a:ext>
                  </a:extLst>
                </a:gridCol>
                <a:gridCol w="2181690">
                  <a:extLst>
                    <a:ext uri="{9D8B030D-6E8A-4147-A177-3AD203B41FA5}">
                      <a16:colId xmlns:a16="http://schemas.microsoft.com/office/drawing/2014/main" val="2409869137"/>
                    </a:ext>
                  </a:extLst>
                </a:gridCol>
              </a:tblGrid>
              <a:tr h="365685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+mn-lt"/>
                        </a:rPr>
                        <a:t>Assets</a:t>
                      </a:r>
                      <a:endParaRPr lang="en-US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+mn-lt"/>
                        </a:rPr>
                        <a:t>Liabilities and Owners' Equity</a:t>
                      </a:r>
                      <a:endParaRPr lang="en-US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481977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Current assets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Current liabilities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908472"/>
                  </a:ext>
                </a:extLst>
              </a:tr>
              <a:tr h="423059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Long-term investments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Long-term debt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542155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Property, plant, and equipment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Stockholders’ equity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620035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Intangible assets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139732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Other assets</a:t>
                      </a:r>
                      <a:endParaRPr lang="en-US" sz="20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56649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B435C0-52EC-4DFF-9F48-71857AD2FE86}"/>
              </a:ext>
            </a:extLst>
          </p:cNvPr>
          <p:cNvSpPr txBox="1"/>
          <p:nvPr/>
        </p:nvSpPr>
        <p:spPr>
          <a:xfrm>
            <a:off x="237014" y="3429000"/>
            <a:ext cx="118864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</a:pPr>
            <a:r>
              <a:rPr lang="en-US" dirty="0">
                <a:solidFill>
                  <a:srgbClr val="000000"/>
                </a:solidFill>
              </a:rPr>
              <a:t>Liabilities expected to be paid off within one year or operating cycle whichever is longer through the use of current assets or creation of other current liabilities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956861-487E-4C13-9CF9-D8CFF5FB0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808" y="262322"/>
            <a:ext cx="6393656" cy="28945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BCC337-160D-44F9-87D9-F81ADE509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030" y="4127167"/>
            <a:ext cx="5472112" cy="16240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47EE93-4894-41A0-B6FA-401D09682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36" y="4075331"/>
            <a:ext cx="6162154" cy="2035486"/>
          </a:xfrm>
          <a:prstGeom prst="rect">
            <a:avLst/>
          </a:prstGeom>
        </p:spPr>
      </p:pic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0D4E6DAE-1B0E-35AC-C47C-48B2B69275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3" name="TextBox 23">
            <a:extLst>
              <a:ext uri="{FF2B5EF4-FFF2-40B4-BE49-F238E27FC236}">
                <a16:creationId xmlns:a16="http://schemas.microsoft.com/office/drawing/2014/main" id="{E67FC522-3EFD-94E3-1200-19D6103D7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58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2" descr="Table is accessible to screenreaders">
            <a:extLst>
              <a:ext uri="{FF2B5EF4-FFF2-40B4-BE49-F238E27FC236}">
                <a16:creationId xmlns:a16="http://schemas.microsoft.com/office/drawing/2014/main" id="{12D7529D-97F8-4A96-889A-1F9400DD64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0218646"/>
              </p:ext>
            </p:extLst>
          </p:nvPr>
        </p:nvGraphicFramePr>
        <p:xfrm>
          <a:off x="249923" y="415141"/>
          <a:ext cx="4944724" cy="301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034">
                  <a:extLst>
                    <a:ext uri="{9D8B030D-6E8A-4147-A177-3AD203B41FA5}">
                      <a16:colId xmlns:a16="http://schemas.microsoft.com/office/drawing/2014/main" val="2278238112"/>
                    </a:ext>
                  </a:extLst>
                </a:gridCol>
                <a:gridCol w="2181690">
                  <a:extLst>
                    <a:ext uri="{9D8B030D-6E8A-4147-A177-3AD203B41FA5}">
                      <a16:colId xmlns:a16="http://schemas.microsoft.com/office/drawing/2014/main" val="2409869137"/>
                    </a:ext>
                  </a:extLst>
                </a:gridCol>
              </a:tblGrid>
              <a:tr h="365685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+mn-lt"/>
                        </a:rPr>
                        <a:t>Assets</a:t>
                      </a:r>
                      <a:endParaRPr lang="en-US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+mn-lt"/>
                        </a:rPr>
                        <a:t>Liabilities and Owners' Equity</a:t>
                      </a:r>
                      <a:endParaRPr lang="en-US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481977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Current assets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Current liabilities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908472"/>
                  </a:ext>
                </a:extLst>
              </a:tr>
              <a:tr h="423059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Long-term investments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Long-term debt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542155"/>
                  </a:ext>
                </a:extLst>
              </a:tr>
              <a:tr h="142734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Property, plant, and equipment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Stockholders’ equity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620035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+mn-lt"/>
                        </a:rPr>
                        <a:t>Intangible assets</a:t>
                      </a:r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139732"/>
                  </a:ext>
                </a:extLst>
              </a:tr>
              <a:tr h="365685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Other assets</a:t>
                      </a:r>
                      <a:endParaRPr lang="en-US" sz="20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56649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B9F811D-E53D-472D-BA2B-476137F51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291" y="0"/>
            <a:ext cx="6626854" cy="40670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FD4DCA-5707-4E10-9A1B-7EEEBABB07C2}"/>
              </a:ext>
            </a:extLst>
          </p:cNvPr>
          <p:cNvSpPr/>
          <p:nvPr/>
        </p:nvSpPr>
        <p:spPr>
          <a:xfrm>
            <a:off x="6209324" y="1190066"/>
            <a:ext cx="5628683" cy="13447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44153B-5A4D-472F-95AC-CF2BF22268C0}"/>
              </a:ext>
            </a:extLst>
          </p:cNvPr>
          <p:cNvSpPr/>
          <p:nvPr/>
        </p:nvSpPr>
        <p:spPr>
          <a:xfrm>
            <a:off x="6313393" y="2514601"/>
            <a:ext cx="5628683" cy="208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DAE298-61B3-4064-AA67-BB32A69CDFA1}"/>
              </a:ext>
            </a:extLst>
          </p:cNvPr>
          <p:cNvSpPr/>
          <p:nvPr/>
        </p:nvSpPr>
        <p:spPr>
          <a:xfrm>
            <a:off x="6209324" y="2702858"/>
            <a:ext cx="5628683" cy="208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A7821E-B024-4191-A2AB-9837AC592DB0}"/>
              </a:ext>
            </a:extLst>
          </p:cNvPr>
          <p:cNvSpPr/>
          <p:nvPr/>
        </p:nvSpPr>
        <p:spPr>
          <a:xfrm>
            <a:off x="6313393" y="2891115"/>
            <a:ext cx="5628683" cy="4034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5A87FA-3916-4F00-9C0E-04B001264909}"/>
              </a:ext>
            </a:extLst>
          </p:cNvPr>
          <p:cNvSpPr/>
          <p:nvPr/>
        </p:nvSpPr>
        <p:spPr>
          <a:xfrm>
            <a:off x="6313392" y="3260908"/>
            <a:ext cx="5628683" cy="302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C7D47-C73E-4CE3-B156-3E73E8573088}"/>
              </a:ext>
            </a:extLst>
          </p:cNvPr>
          <p:cNvSpPr/>
          <p:nvPr/>
        </p:nvSpPr>
        <p:spPr>
          <a:xfrm>
            <a:off x="6209324" y="3533211"/>
            <a:ext cx="5628683" cy="400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80EC7AA5-555D-0A6D-6B95-D26AE407B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3" name="TextBox 23">
            <a:extLst>
              <a:ext uri="{FF2B5EF4-FFF2-40B4-BE49-F238E27FC236}">
                <a16:creationId xmlns:a16="http://schemas.microsoft.com/office/drawing/2014/main" id="{722BC20B-9087-2A72-66BC-740AF71E2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63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C8168-2FE6-2E60-81CC-61351105B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7574-18D3-7555-E12F-7A86A8D98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​All of the following accounts are classified as current liabilities except for:</a:t>
            </a:r>
          </a:p>
          <a:p>
            <a:endParaRPr lang="en-US" dirty="0"/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 Rent payments received in advance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 Taxes payable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 Insurance premiums paid in advance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 Accrued payroll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5FCDF97-49F6-F1FC-1952-C5884793C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53314"/>
            <a:ext cx="4659383" cy="74896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83EC9C2A-196F-2469-A8B7-F171B7DE0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766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3274</TotalTime>
  <Words>158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MCQ from Farhatlectures.com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2</cp:revision>
  <dcterms:created xsi:type="dcterms:W3CDTF">2021-10-18T15:44:43Z</dcterms:created>
  <dcterms:modified xsi:type="dcterms:W3CDTF">2025-05-31T01:40:02Z</dcterms:modified>
</cp:coreProperties>
</file>