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847" r:id="rId3"/>
    <p:sldId id="834" r:id="rId4"/>
    <p:sldId id="836" r:id="rId5"/>
    <p:sldId id="837" r:id="rId6"/>
    <p:sldId id="838" r:id="rId7"/>
    <p:sldId id="835" r:id="rId8"/>
    <p:sldId id="839" r:id="rId9"/>
    <p:sldId id="840" r:id="rId10"/>
    <p:sldId id="841" r:id="rId11"/>
    <p:sldId id="842" r:id="rId12"/>
    <p:sldId id="843" r:id="rId13"/>
    <p:sldId id="844" r:id="rId14"/>
    <p:sldId id="84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D0DB96-296D-48EC-92E4-C02175F04089}" v="28" dt="2025-05-31T13:38:04.8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68" d="100"/>
          <a:sy n="68" d="100"/>
        </p:scale>
        <p:origin x="24" y="615"/>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2F79D-F16A-4D06-81B8-8B65F286C9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8C3BEE-7195-4F75-98B0-1A995E28F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12327E0-1828-4911-ADD3-4A94DD020EE7}"/>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5" name="Footer Placeholder 4">
            <a:extLst>
              <a:ext uri="{FF2B5EF4-FFF2-40B4-BE49-F238E27FC236}">
                <a16:creationId xmlns:a16="http://schemas.microsoft.com/office/drawing/2014/main" id="{8F4A58BF-C363-48B5-B29F-AC7A9B1A35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98856B-4031-4B6C-BCCA-F8BF2FB5C737}"/>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892747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4C9B0-8FD2-4726-8DA0-1DF5D616410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EDE8AD-E6E2-48BB-A032-E8C064E748F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93E9D2-DFAE-4C16-8B14-900012084D49}"/>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5" name="Footer Placeholder 4">
            <a:extLst>
              <a:ext uri="{FF2B5EF4-FFF2-40B4-BE49-F238E27FC236}">
                <a16:creationId xmlns:a16="http://schemas.microsoft.com/office/drawing/2014/main" id="{D67D7487-E370-460B-85FC-9413EE479E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D7C634-E22C-4BFE-B032-A016052E30BA}"/>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328952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61202-4E99-46BE-BB4B-7FF27A1A7FF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71C0B7-6733-460D-8EDA-7D9C40233A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CC8D81-7DD1-47DF-A586-479B04621A14}"/>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5" name="Footer Placeholder 4">
            <a:extLst>
              <a:ext uri="{FF2B5EF4-FFF2-40B4-BE49-F238E27FC236}">
                <a16:creationId xmlns:a16="http://schemas.microsoft.com/office/drawing/2014/main" id="{5C0F79D3-A7E8-4519-8A83-141FAA50B6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D802A5-37FB-4BE2-9C52-3939C86000EC}"/>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4261489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796BB-DFA9-4D11-AB9C-639543A400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3B741E-E95D-495A-9988-62E86D3292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1B75BE2-08A5-4DB0-9F11-74CD9A0C2B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93F9A4C-E71D-4789-871F-1AF0502F63BE}"/>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6" name="Footer Placeholder 5">
            <a:extLst>
              <a:ext uri="{FF2B5EF4-FFF2-40B4-BE49-F238E27FC236}">
                <a16:creationId xmlns:a16="http://schemas.microsoft.com/office/drawing/2014/main" id="{FB24336D-1C74-4B3A-A022-0429C623E0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389445-6BD2-4B07-8716-1992AB1B4F7F}"/>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866469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4F4BB-B086-45CF-A7F2-E2317A6D1F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A1042DB-CEF7-466C-9BDC-6E6CBCA5ED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655D2A-EF54-4023-AD1E-9ED09065B5B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8336292-C413-4B8D-8C22-76048C3F44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71BF3B-CB4A-4243-8FDC-3175B4E8D6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060349E-1F23-4434-B94F-4B53AF3A81E5}"/>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8" name="Footer Placeholder 7">
            <a:extLst>
              <a:ext uri="{FF2B5EF4-FFF2-40B4-BE49-F238E27FC236}">
                <a16:creationId xmlns:a16="http://schemas.microsoft.com/office/drawing/2014/main" id="{8561ABAA-180A-43AC-9964-13E3D7AE69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1F7354-AD02-4A53-91B6-0EE3569984DF}"/>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23473856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B5C51-F572-4C41-9290-4770EF23D2A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C46656-A2BF-4785-A9F7-85B718A794AD}"/>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4" name="Footer Placeholder 3">
            <a:extLst>
              <a:ext uri="{FF2B5EF4-FFF2-40B4-BE49-F238E27FC236}">
                <a16:creationId xmlns:a16="http://schemas.microsoft.com/office/drawing/2014/main" id="{ECA9098F-3D55-494F-BFB4-155619F5AEE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DB299F-053A-49CE-A5B7-6BB459382037}"/>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14513193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D8F0DAA-64DB-4B66-BAB7-88612B31CFA3}"/>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3" name="Footer Placeholder 2">
            <a:extLst>
              <a:ext uri="{FF2B5EF4-FFF2-40B4-BE49-F238E27FC236}">
                <a16:creationId xmlns:a16="http://schemas.microsoft.com/office/drawing/2014/main" id="{BCD3BE34-D92A-4B13-BFBF-7CD56ED5D2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1F751CF-5466-4E87-8FB7-82C2ACAA0C86}"/>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35418331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41F24-FB26-455B-83B5-C23CCBFB51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7540E94-E29C-45E3-A3E1-E6A0EEF095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28FF3D-D33D-4F49-A838-9D80BE3F3D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CBAA1B-47AF-44B5-A373-64D50207363A}"/>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6" name="Footer Placeholder 5">
            <a:extLst>
              <a:ext uri="{FF2B5EF4-FFF2-40B4-BE49-F238E27FC236}">
                <a16:creationId xmlns:a16="http://schemas.microsoft.com/office/drawing/2014/main" id="{8D5242C6-6AD4-4C11-90EB-2FA94BB8E7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C4693C-2157-4022-81B6-68612EDF725F}"/>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778026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93AA8-77D5-49FF-A9BF-49AE189C13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80F8D1A-3D0F-4882-88BA-BDF2C1F767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C61838-DF90-401B-8518-258B584716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1C90B4-304B-475B-8D5C-B7D58F191DFC}"/>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6" name="Footer Placeholder 5">
            <a:extLst>
              <a:ext uri="{FF2B5EF4-FFF2-40B4-BE49-F238E27FC236}">
                <a16:creationId xmlns:a16="http://schemas.microsoft.com/office/drawing/2014/main" id="{82592E2C-E089-4F52-81C0-83ECF87AD5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3EFEEF-CF43-43D9-9758-91F3A388D5FC}"/>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1694374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6A1B3-BD9A-4187-AA36-C386F7A60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66F1027-7D99-4209-B800-28EBBA7F0C9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E170E7-1FA8-4B67-A6B0-03D6D4C92B12}"/>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5" name="Footer Placeholder 4">
            <a:extLst>
              <a:ext uri="{FF2B5EF4-FFF2-40B4-BE49-F238E27FC236}">
                <a16:creationId xmlns:a16="http://schemas.microsoft.com/office/drawing/2014/main" id="{F70EB919-EE12-4F6F-9E2F-06DD09B2E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19386-C990-48D9-9014-AD556BF11222}"/>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10475808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1192EB2-DF1A-4804-9B00-AB58265186E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E3FF86-28B1-4EB0-8DCB-D4623881CA4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30E56-A50D-4EE0-8EBF-3DFFACC8CBC1}"/>
              </a:ext>
            </a:extLst>
          </p:cNvPr>
          <p:cNvSpPr>
            <a:spLocks noGrp="1"/>
          </p:cNvSpPr>
          <p:nvPr>
            <p:ph type="dt" sz="half" idx="10"/>
          </p:nvPr>
        </p:nvSpPr>
        <p:spPr/>
        <p:txBody>
          <a:bodyPr/>
          <a:lstStyle/>
          <a:p>
            <a:fld id="{8FCA57B2-5A5C-4B58-9F33-9ED6F217C42C}" type="datetimeFigureOut">
              <a:rPr lang="en-US" smtClean="0"/>
              <a:t>5/31/2025</a:t>
            </a:fld>
            <a:endParaRPr lang="en-US"/>
          </a:p>
        </p:txBody>
      </p:sp>
      <p:sp>
        <p:nvSpPr>
          <p:cNvPr id="5" name="Footer Placeholder 4">
            <a:extLst>
              <a:ext uri="{FF2B5EF4-FFF2-40B4-BE49-F238E27FC236}">
                <a16:creationId xmlns:a16="http://schemas.microsoft.com/office/drawing/2014/main" id="{D3DD0990-E150-4DDF-B152-924DDF8DA4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4E3A47-AFEF-446B-914B-50023FDD16B9}"/>
              </a:ext>
            </a:extLst>
          </p:cNvPr>
          <p:cNvSpPr>
            <a:spLocks noGrp="1"/>
          </p:cNvSpPr>
          <p:nvPr>
            <p:ph type="sldNum" sz="quarter" idx="12"/>
          </p:nvPr>
        </p:nvSpPr>
        <p:spPr/>
        <p:txBody>
          <a:bodyPr/>
          <a:lstStyle/>
          <a:p>
            <a:fld id="{851987C2-51E8-460F-90BF-8EA661E59CC4}" type="slidenum">
              <a:rPr lang="en-US" smtClean="0"/>
              <a:t>‹#›</a:t>
            </a:fld>
            <a:endParaRPr lang="en-US"/>
          </a:p>
        </p:txBody>
      </p:sp>
    </p:spTree>
    <p:extLst>
      <p:ext uri="{BB962C8B-B14F-4D97-AF65-F5344CB8AC3E}">
        <p14:creationId xmlns:p14="http://schemas.microsoft.com/office/powerpoint/2010/main" val="1745987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6A4E08-2238-42F8-B31E-56954A4508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B26BD0-A3CA-4705-840A-5733D11654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52AF37-C771-4F73-9638-224F7AF27B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CA57B2-5A5C-4B58-9F33-9ED6F217C42C}" type="datetimeFigureOut">
              <a:rPr lang="en-US" smtClean="0"/>
              <a:t>5/31/2025</a:t>
            </a:fld>
            <a:endParaRPr lang="en-US"/>
          </a:p>
        </p:txBody>
      </p:sp>
      <p:sp>
        <p:nvSpPr>
          <p:cNvPr id="5" name="Footer Placeholder 4">
            <a:extLst>
              <a:ext uri="{FF2B5EF4-FFF2-40B4-BE49-F238E27FC236}">
                <a16:creationId xmlns:a16="http://schemas.microsoft.com/office/drawing/2014/main" id="{2E2CE8E6-94F3-4D7D-BBC4-06FF75235C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038D68-20DA-4C58-81FA-E66DCA3D1E8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1987C2-51E8-460F-90BF-8EA661E59CC4}" type="slidenum">
              <a:rPr lang="en-US" smtClean="0"/>
              <a:t>‹#›</a:t>
            </a:fld>
            <a:endParaRPr lang="en-US"/>
          </a:p>
        </p:txBody>
      </p:sp>
    </p:spTree>
    <p:extLst>
      <p:ext uri="{BB962C8B-B14F-4D97-AF65-F5344CB8AC3E}">
        <p14:creationId xmlns:p14="http://schemas.microsoft.com/office/powerpoint/2010/main" val="710862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flickr.com/photos/moto_club4ag/33976730286/" TargetMode="External"/><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hyperlink" Target="http://investmentjuan01.com/2011/08/21/stocks-trading-for-beginners-trading-pse-stocks-online/"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pixnio.com/architecture/buildings/architecture-building-city-blue-sky-downtown-street-urban-tower-modern-tall" TargetMode="External"/><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commons.wikimedia.org/wiki/file:cocacolabottle_background_free.jpg" TargetMode="External"/><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6FC32-52DA-46AA-6E73-88022E37581A}"/>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59434631-0327-0F98-1CAB-14DB9DEC4CDD}"/>
              </a:ext>
            </a:extLst>
          </p:cNvPr>
          <p:cNvPicPr>
            <a:picLocks noChangeAspect="1"/>
          </p:cNvPicPr>
          <p:nvPr/>
        </p:nvPicPr>
        <p:blipFill>
          <a:blip r:embed="rId2"/>
          <a:stretch>
            <a:fillRect/>
          </a:stretch>
        </p:blipFill>
        <p:spPr>
          <a:xfrm>
            <a:off x="2006116" y="37696"/>
            <a:ext cx="7239819" cy="6191155"/>
          </a:xfrm>
          <a:prstGeom prst="rect">
            <a:avLst/>
          </a:prstGeom>
        </p:spPr>
      </p:pic>
      <p:pic>
        <p:nvPicPr>
          <p:cNvPr id="12" name="Content Placeholder 5">
            <a:extLst>
              <a:ext uri="{FF2B5EF4-FFF2-40B4-BE49-F238E27FC236}">
                <a16:creationId xmlns:a16="http://schemas.microsoft.com/office/drawing/2014/main" id="{656786BB-BB63-D5D9-DFA3-4DF4ABF6BB14}"/>
              </a:ext>
            </a:extLst>
          </p:cNvPr>
          <p:cNvPicPr>
            <a:picLocks noChangeAspect="1"/>
          </p:cNvPicPr>
          <p:nvPr/>
        </p:nvPicPr>
        <p:blipFill>
          <a:blip r:embed="rId3"/>
          <a:stretch>
            <a:fillRect/>
          </a:stretch>
        </p:blipFill>
        <p:spPr>
          <a:xfrm>
            <a:off x="0" y="6153314"/>
            <a:ext cx="4659383" cy="748965"/>
          </a:xfrm>
          <a:prstGeom prst="rect">
            <a:avLst/>
          </a:prstGeom>
        </p:spPr>
      </p:pic>
      <p:sp>
        <p:nvSpPr>
          <p:cNvPr id="13" name="TextBox 23">
            <a:extLst>
              <a:ext uri="{FF2B5EF4-FFF2-40B4-BE49-F238E27FC236}">
                <a16:creationId xmlns:a16="http://schemas.microsoft.com/office/drawing/2014/main" id="{81D78D72-85C9-332B-6CED-6071986A34BE}"/>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900534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6CD28-D22B-4855-9D91-F9EB03829A89}"/>
              </a:ext>
            </a:extLst>
          </p:cNvPr>
          <p:cNvSpPr>
            <a:spLocks noGrp="1"/>
          </p:cNvSpPr>
          <p:nvPr>
            <p:ph type="title"/>
          </p:nvPr>
        </p:nvSpPr>
        <p:spPr>
          <a:xfrm>
            <a:off x="0" y="392896"/>
            <a:ext cx="11503959" cy="1325563"/>
          </a:xfrm>
        </p:spPr>
        <p:txBody>
          <a:bodyPr>
            <a:normAutofit fontScale="90000"/>
          </a:bodyPr>
          <a:lstStyle/>
          <a:p>
            <a:pPr algn="ctr"/>
            <a:r>
              <a:rPr lang="en-US" sz="4400" dirty="0">
                <a:solidFill>
                  <a:srgbClr val="000000"/>
                </a:solidFill>
                <a:latin typeface="Calibri" panose="020F0502020204030204" pitchFamily="34" charset="0"/>
                <a:cs typeface="Calibri" panose="020F0502020204030204" pitchFamily="34" charset="0"/>
              </a:rPr>
              <a:t>Balance sheet or Statement of Financial Position</a:t>
            </a:r>
            <a:br>
              <a:rPr lang="en-US" sz="4400" dirty="0">
                <a:solidFill>
                  <a:srgbClr val="000000"/>
                </a:solidFill>
                <a:latin typeface="Calibri" panose="020F0502020204030204" pitchFamily="34" charset="0"/>
                <a:cs typeface="Calibri" panose="020F0502020204030204" pitchFamily="34" charset="0"/>
              </a:rPr>
            </a:br>
            <a:br>
              <a:rPr lang="en-US" sz="5400" dirty="0">
                <a:solidFill>
                  <a:srgbClr val="000000"/>
                </a:solidFill>
                <a:latin typeface="Calibri" panose="020F0502020204030204" pitchFamily="34" charset="0"/>
                <a:cs typeface="Calibri" panose="020F0502020204030204" pitchFamily="34" charset="0"/>
              </a:rPr>
            </a:br>
            <a:endParaRPr lang="en-US" dirty="0"/>
          </a:p>
        </p:txBody>
      </p:sp>
      <p:graphicFrame>
        <p:nvGraphicFramePr>
          <p:cNvPr id="4" name="Content Placeholder 2" descr="Table is accessible to screenreaders">
            <a:extLst>
              <a:ext uri="{FF2B5EF4-FFF2-40B4-BE49-F238E27FC236}">
                <a16:creationId xmlns:a16="http://schemas.microsoft.com/office/drawing/2014/main" id="{06DD3D62-CBC4-4B4E-92C2-5B5845AC95A4}"/>
              </a:ext>
            </a:extLst>
          </p:cNvPr>
          <p:cNvGraphicFramePr>
            <a:graphicFrameLocks noGrp="1"/>
          </p:cNvGraphicFramePr>
          <p:nvPr>
            <p:ph idx="1"/>
            <p:extLst>
              <p:ext uri="{D42A27DB-BD31-4B8C-83A1-F6EECF244321}">
                <p14:modId xmlns:p14="http://schemas.microsoft.com/office/powerpoint/2010/main" val="804738867"/>
              </p:ext>
            </p:extLst>
          </p:nvPr>
        </p:nvGraphicFramePr>
        <p:xfrm>
          <a:off x="838200" y="1949824"/>
          <a:ext cx="9690847" cy="3852498"/>
        </p:xfrm>
        <a:graphic>
          <a:graphicData uri="http://schemas.openxmlformats.org/drawingml/2006/table">
            <a:tbl>
              <a:tblPr firstRow="1" bandRow="1">
                <a:tableStyleId>{5C22544A-7EE6-4342-B048-85BDC9FD1C3A}</a:tableStyleId>
              </a:tblPr>
              <a:tblGrid>
                <a:gridCol w="4250911">
                  <a:extLst>
                    <a:ext uri="{9D8B030D-6E8A-4147-A177-3AD203B41FA5}">
                      <a16:colId xmlns:a16="http://schemas.microsoft.com/office/drawing/2014/main" val="2278238112"/>
                    </a:ext>
                  </a:extLst>
                </a:gridCol>
                <a:gridCol w="5439936">
                  <a:extLst>
                    <a:ext uri="{9D8B030D-6E8A-4147-A177-3AD203B41FA5}">
                      <a16:colId xmlns:a16="http://schemas.microsoft.com/office/drawing/2014/main" val="2409869137"/>
                    </a:ext>
                  </a:extLst>
                </a:gridCol>
              </a:tblGrid>
              <a:tr h="440746">
                <a:tc>
                  <a:txBody>
                    <a:bodyPr/>
                    <a:lstStyle/>
                    <a:p>
                      <a:pPr algn="ctr"/>
                      <a:r>
                        <a:rPr lang="en-US" sz="3000" baseline="0" dirty="0">
                          <a:solidFill>
                            <a:schemeClr val="bg1"/>
                          </a:solidFill>
                          <a:latin typeface="+mn-lt"/>
                        </a:rPr>
                        <a:t>Assets</a:t>
                      </a:r>
                      <a:endParaRPr lang="en-US" sz="3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000" baseline="0" dirty="0">
                          <a:solidFill>
                            <a:schemeClr val="bg1"/>
                          </a:solidFill>
                          <a:latin typeface="+mn-lt"/>
                        </a:rPr>
                        <a:t>Liabilities and Owners' Equity</a:t>
                      </a:r>
                      <a:endParaRPr lang="en-US" sz="3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481977"/>
                  </a:ext>
                </a:extLst>
              </a:tr>
              <a:tr h="5649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000" baseline="0" dirty="0">
                          <a:solidFill>
                            <a:srgbClr val="000000"/>
                          </a:solidFill>
                          <a:latin typeface="+mn-lt"/>
                        </a:rPr>
                        <a:t>Current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3000" baseline="0" dirty="0">
                          <a:solidFill>
                            <a:srgbClr val="000000"/>
                          </a:solidFill>
                          <a:latin typeface="+mn-lt"/>
                        </a:rPr>
                        <a:t>Current liabilities</a:t>
                      </a:r>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908472"/>
                  </a:ext>
                </a:extLst>
              </a:tr>
              <a:tr h="603183">
                <a:tc>
                  <a:txBody>
                    <a:bodyPr/>
                    <a:lstStyle/>
                    <a:p>
                      <a:r>
                        <a:rPr lang="en-US" sz="3000" baseline="0" dirty="0">
                          <a:solidFill>
                            <a:srgbClr val="000000"/>
                          </a:solidFill>
                          <a:latin typeface="+mn-lt"/>
                        </a:rPr>
                        <a:t>Long-term investments</a:t>
                      </a:r>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3000" baseline="0" dirty="0">
                          <a:solidFill>
                            <a:srgbClr val="000000"/>
                          </a:solidFill>
                          <a:latin typeface="+mn-lt"/>
                        </a:rPr>
                        <a:t>Long-term debt</a:t>
                      </a:r>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542155"/>
                  </a:ext>
                </a:extLst>
              </a:tr>
              <a:tr h="999518">
                <a:tc>
                  <a:txBody>
                    <a:bodyPr/>
                    <a:lstStyle/>
                    <a:p>
                      <a:r>
                        <a:rPr lang="en-US" sz="3000" baseline="0" dirty="0">
                          <a:solidFill>
                            <a:srgbClr val="000000"/>
                          </a:solidFill>
                          <a:latin typeface="+mn-lt"/>
                        </a:rPr>
                        <a:t>Property, plant, and equipment</a:t>
                      </a:r>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3000" baseline="0" dirty="0">
                          <a:solidFill>
                            <a:srgbClr val="000000"/>
                          </a:solidFill>
                          <a:latin typeface="+mn-lt"/>
                        </a:rPr>
                        <a:t>Stockholders’ equity</a:t>
                      </a:r>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9620035"/>
                  </a:ext>
                </a:extLst>
              </a:tr>
              <a:tr h="564945">
                <a:tc>
                  <a:txBody>
                    <a:bodyPr/>
                    <a:lstStyle/>
                    <a:p>
                      <a:r>
                        <a:rPr lang="en-US" sz="3000" baseline="0" dirty="0">
                          <a:solidFill>
                            <a:srgbClr val="000000"/>
                          </a:solidFill>
                          <a:latin typeface="+mn-lt"/>
                        </a:rPr>
                        <a:t>Intangible assets</a:t>
                      </a:r>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139732"/>
                  </a:ext>
                </a:extLst>
              </a:tr>
              <a:tr h="564945">
                <a:tc>
                  <a:txBody>
                    <a:bodyPr/>
                    <a:lstStyle/>
                    <a:p>
                      <a:r>
                        <a:rPr lang="en-US" sz="3000" baseline="0" dirty="0">
                          <a:solidFill>
                            <a:srgbClr val="000000"/>
                          </a:solidFill>
                          <a:latin typeface="+mn-lt"/>
                        </a:rPr>
                        <a:t>Other assets</a:t>
                      </a:r>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3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566490"/>
                  </a:ext>
                </a:extLst>
              </a:tr>
            </a:tbl>
          </a:graphicData>
        </a:graphic>
      </p:graphicFrame>
      <p:pic>
        <p:nvPicPr>
          <p:cNvPr id="3" name="Content Placeholder 5">
            <a:extLst>
              <a:ext uri="{FF2B5EF4-FFF2-40B4-BE49-F238E27FC236}">
                <a16:creationId xmlns:a16="http://schemas.microsoft.com/office/drawing/2014/main" id="{2D2D3B5D-B379-6EBA-AA30-7AB26819BF1A}"/>
              </a:ext>
            </a:extLst>
          </p:cNvPr>
          <p:cNvPicPr>
            <a:picLocks noChangeAspect="1"/>
          </p:cNvPicPr>
          <p:nvPr/>
        </p:nvPicPr>
        <p:blipFill>
          <a:blip r:embed="rId2"/>
          <a:stretch>
            <a:fillRect/>
          </a:stretch>
        </p:blipFill>
        <p:spPr>
          <a:xfrm>
            <a:off x="0" y="6153314"/>
            <a:ext cx="4659383" cy="748965"/>
          </a:xfrm>
          <a:prstGeom prst="rect">
            <a:avLst/>
          </a:prstGeom>
        </p:spPr>
      </p:pic>
      <p:sp>
        <p:nvSpPr>
          <p:cNvPr id="5" name="TextBox 23">
            <a:extLst>
              <a:ext uri="{FF2B5EF4-FFF2-40B4-BE49-F238E27FC236}">
                <a16:creationId xmlns:a16="http://schemas.microsoft.com/office/drawing/2014/main" id="{B5BA83B9-0AFB-EAB7-12E6-0268DAF503BA}"/>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046435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descr="Table is accessible to screenreaders">
            <a:extLst>
              <a:ext uri="{FF2B5EF4-FFF2-40B4-BE49-F238E27FC236}">
                <a16:creationId xmlns:a16="http://schemas.microsoft.com/office/drawing/2014/main" id="{CF463C0F-EEFD-4891-A2D4-E4C34BAACEFB}"/>
              </a:ext>
            </a:extLst>
          </p:cNvPr>
          <p:cNvGraphicFramePr>
            <a:graphicFrameLocks/>
          </p:cNvGraphicFramePr>
          <p:nvPr>
            <p:extLst>
              <p:ext uri="{D42A27DB-BD31-4B8C-83A1-F6EECF244321}">
                <p14:modId xmlns:p14="http://schemas.microsoft.com/office/powerpoint/2010/main" val="3227268895"/>
              </p:ext>
            </p:extLst>
          </p:nvPr>
        </p:nvGraphicFramePr>
        <p:xfrm>
          <a:off x="4237970" y="3188294"/>
          <a:ext cx="7848600" cy="2773680"/>
        </p:xfrm>
        <a:graphic>
          <a:graphicData uri="http://schemas.openxmlformats.org/drawingml/2006/table">
            <a:tbl>
              <a:tblPr firstRow="1" bandRow="1">
                <a:tableStyleId>{5C22544A-7EE6-4342-B048-85BDC9FD1C3A}</a:tableStyleId>
              </a:tblPr>
              <a:tblGrid>
                <a:gridCol w="2971800">
                  <a:extLst>
                    <a:ext uri="{9D8B030D-6E8A-4147-A177-3AD203B41FA5}">
                      <a16:colId xmlns:a16="http://schemas.microsoft.com/office/drawing/2014/main" val="2278238112"/>
                    </a:ext>
                  </a:extLst>
                </a:gridCol>
                <a:gridCol w="4876800">
                  <a:extLst>
                    <a:ext uri="{9D8B030D-6E8A-4147-A177-3AD203B41FA5}">
                      <a16:colId xmlns:a16="http://schemas.microsoft.com/office/drawing/2014/main" val="2409869137"/>
                    </a:ext>
                  </a:extLst>
                </a:gridCol>
              </a:tblGrid>
              <a:tr h="0">
                <a:tc>
                  <a:txBody>
                    <a:bodyPr/>
                    <a:lstStyle/>
                    <a:p>
                      <a:pPr algn="ctr"/>
                      <a:r>
                        <a:rPr lang="en-US" sz="2000" baseline="0" dirty="0">
                          <a:solidFill>
                            <a:schemeClr val="bg1"/>
                          </a:solidFill>
                          <a:latin typeface="Calibri" panose="020F0502020204030204" pitchFamily="34" charset="0"/>
                        </a:rPr>
                        <a:t>Item</a:t>
                      </a:r>
                      <a:endParaRPr lang="en-US" sz="20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baseline="0" dirty="0">
                          <a:solidFill>
                            <a:schemeClr val="bg1"/>
                          </a:solidFill>
                          <a:latin typeface="Calibri" panose="020F0502020204030204" pitchFamily="34" charset="0"/>
                        </a:rPr>
                        <a:t>Basis of Valuation</a:t>
                      </a:r>
                      <a:endParaRPr lang="en-US" sz="20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481977"/>
                  </a:ext>
                </a:extLst>
              </a:tr>
              <a:tr h="2814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aseline="0" dirty="0">
                          <a:solidFill>
                            <a:srgbClr val="000000"/>
                          </a:solidFill>
                          <a:latin typeface="Calibri" panose="020F0502020204030204" pitchFamily="34" charset="0"/>
                        </a:rPr>
                        <a:t>Cash and cash equivalents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Calibri" panose="020F0502020204030204" pitchFamily="34" charset="0"/>
                        </a:rPr>
                        <a:t>Fair value</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908472"/>
                  </a:ext>
                </a:extLst>
              </a:tr>
              <a:tr h="281442">
                <a:tc>
                  <a:txBody>
                    <a:bodyPr/>
                    <a:lstStyle/>
                    <a:p>
                      <a:r>
                        <a:rPr lang="en-US" sz="2000" baseline="0" dirty="0">
                          <a:solidFill>
                            <a:srgbClr val="000000"/>
                          </a:solidFill>
                          <a:latin typeface="Calibri" panose="020F0502020204030204" pitchFamily="34" charset="0"/>
                        </a:rPr>
                        <a:t>Short-term investments</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Calibri" panose="020F0502020204030204" pitchFamily="34" charset="0"/>
                        </a:rPr>
                        <a:t>Generally, fair value</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542155"/>
                  </a:ext>
                </a:extLst>
              </a:tr>
              <a:tr h="281442">
                <a:tc>
                  <a:txBody>
                    <a:bodyPr/>
                    <a:lstStyle/>
                    <a:p>
                      <a:r>
                        <a:rPr lang="en-US" sz="2000" baseline="0" dirty="0">
                          <a:solidFill>
                            <a:srgbClr val="000000"/>
                          </a:solidFill>
                          <a:latin typeface="Calibri" panose="020F0502020204030204" pitchFamily="34" charset="0"/>
                        </a:rPr>
                        <a:t>Receivables</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Calibri" panose="020F0502020204030204" pitchFamily="34" charset="0"/>
                        </a:rPr>
                        <a:t>Net Realizable Value</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9620035"/>
                  </a:ext>
                </a:extLst>
              </a:tr>
              <a:tr h="281442">
                <a:tc>
                  <a:txBody>
                    <a:bodyPr/>
                    <a:lstStyle/>
                    <a:p>
                      <a:r>
                        <a:rPr lang="en-US" sz="2000" baseline="0" dirty="0">
                          <a:solidFill>
                            <a:srgbClr val="000000"/>
                          </a:solidFill>
                          <a:latin typeface="Calibri" panose="020F0502020204030204" pitchFamily="34" charset="0"/>
                        </a:rPr>
                        <a:t>Inventories</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Calibri" panose="020F0502020204030204" pitchFamily="34" charset="0"/>
                        </a:rPr>
                        <a:t>Lower-of-cost-or-net realizable value/market</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139732"/>
                  </a:ext>
                </a:extLst>
              </a:tr>
              <a:tr h="281442">
                <a:tc>
                  <a:txBody>
                    <a:bodyPr/>
                    <a:lstStyle/>
                    <a:p>
                      <a:r>
                        <a:rPr lang="en-US" sz="2000" baseline="0" dirty="0">
                          <a:solidFill>
                            <a:srgbClr val="000000"/>
                          </a:solidFill>
                          <a:latin typeface="Calibri" panose="020F0502020204030204" pitchFamily="34" charset="0"/>
                        </a:rPr>
                        <a:t>Prepaid expenses</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Calibri" panose="020F0502020204030204" pitchFamily="34" charset="0"/>
                        </a:rPr>
                        <a:t>Cost</a:t>
                      </a:r>
                      <a:endParaRPr lang="en-US" sz="2000"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566490"/>
                  </a:ext>
                </a:extLst>
              </a:tr>
              <a:tr h="281442">
                <a:tc>
                  <a:txBody>
                    <a:bodyPr/>
                    <a:lstStyle/>
                    <a:p>
                      <a:r>
                        <a:rPr lang="en-US" sz="2000" dirty="0">
                          <a:solidFill>
                            <a:srgbClr val="000000"/>
                          </a:solidFill>
                        </a:rPr>
                        <a:t>Supplies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dirty="0">
                          <a:solidFill>
                            <a:srgbClr val="000000"/>
                          </a:solidFill>
                        </a:rPr>
                        <a:t>Cost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5802687"/>
                  </a:ext>
                </a:extLst>
              </a:tr>
            </a:tbl>
          </a:graphicData>
        </a:graphic>
      </p:graphicFrame>
      <p:sp>
        <p:nvSpPr>
          <p:cNvPr id="6" name="Content Placeholder 12">
            <a:extLst>
              <a:ext uri="{FF2B5EF4-FFF2-40B4-BE49-F238E27FC236}">
                <a16:creationId xmlns:a16="http://schemas.microsoft.com/office/drawing/2014/main" id="{E50471BE-3A60-4775-B8F4-860CD182F693}"/>
              </a:ext>
            </a:extLst>
          </p:cNvPr>
          <p:cNvSpPr txBox="1">
            <a:spLocks/>
          </p:cNvSpPr>
          <p:nvPr/>
        </p:nvSpPr>
        <p:spPr>
          <a:xfrm>
            <a:off x="304035" y="2996954"/>
            <a:ext cx="3586816" cy="3280559"/>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911B21"/>
              </a:buClr>
            </a:pPr>
            <a:r>
              <a:rPr lang="en-US" sz="2400" dirty="0">
                <a:solidFill>
                  <a:srgbClr val="000000"/>
                </a:solidFill>
                <a:highlight>
                  <a:srgbClr val="FFFF00"/>
                </a:highlight>
              </a:rPr>
              <a:t>Current Assets: </a:t>
            </a:r>
            <a:r>
              <a:rPr lang="en-US" sz="2400" dirty="0">
                <a:solidFill>
                  <a:srgbClr val="000000"/>
                </a:solidFill>
              </a:rPr>
              <a:t> Assets a company expects to:</a:t>
            </a:r>
          </a:p>
          <a:p>
            <a:pPr>
              <a:lnSpc>
                <a:spcPct val="100000"/>
              </a:lnSpc>
              <a:buClr>
                <a:srgbClr val="911B21"/>
              </a:buClr>
              <a:buFont typeface="Wingdings" panose="05000000000000000000" pitchFamily="2" charset="2"/>
              <a:buChar char="ü"/>
            </a:pPr>
            <a:r>
              <a:rPr lang="en-US" sz="2400" dirty="0">
                <a:solidFill>
                  <a:srgbClr val="000000"/>
                </a:solidFill>
              </a:rPr>
              <a:t> </a:t>
            </a:r>
            <a:r>
              <a:rPr lang="en-US" sz="2400" b="1" dirty="0">
                <a:solidFill>
                  <a:srgbClr val="000000"/>
                </a:solidFill>
              </a:rPr>
              <a:t>convert into cash, </a:t>
            </a:r>
          </a:p>
          <a:p>
            <a:pPr>
              <a:lnSpc>
                <a:spcPct val="100000"/>
              </a:lnSpc>
              <a:buClr>
                <a:srgbClr val="911B21"/>
              </a:buClr>
              <a:buFont typeface="Wingdings" panose="05000000000000000000" pitchFamily="2" charset="2"/>
              <a:buChar char="ü"/>
            </a:pPr>
            <a:r>
              <a:rPr lang="en-US" sz="2400" b="1" dirty="0">
                <a:solidFill>
                  <a:srgbClr val="000000"/>
                </a:solidFill>
              </a:rPr>
              <a:t>sell</a:t>
            </a:r>
            <a:r>
              <a:rPr lang="en-US" sz="2400" dirty="0">
                <a:solidFill>
                  <a:srgbClr val="000000"/>
                </a:solidFill>
              </a:rPr>
              <a:t>, or </a:t>
            </a:r>
          </a:p>
          <a:p>
            <a:pPr>
              <a:lnSpc>
                <a:spcPct val="100000"/>
              </a:lnSpc>
              <a:buClr>
                <a:srgbClr val="911B21"/>
              </a:buClr>
              <a:buFont typeface="Wingdings" panose="05000000000000000000" pitchFamily="2" charset="2"/>
              <a:buChar char="ü"/>
            </a:pPr>
            <a:r>
              <a:rPr lang="en-US" sz="2400" b="1" dirty="0">
                <a:solidFill>
                  <a:srgbClr val="000000"/>
                </a:solidFill>
              </a:rPr>
              <a:t>consume</a:t>
            </a:r>
            <a:r>
              <a:rPr lang="en-US" sz="2400" dirty="0">
                <a:solidFill>
                  <a:srgbClr val="000000"/>
                </a:solidFill>
              </a:rPr>
              <a:t> </a:t>
            </a:r>
          </a:p>
          <a:p>
            <a:pPr>
              <a:lnSpc>
                <a:spcPct val="100000"/>
              </a:lnSpc>
              <a:buClr>
                <a:srgbClr val="911B21"/>
              </a:buClr>
              <a:buFont typeface="Wingdings" panose="05000000000000000000" pitchFamily="2" charset="2"/>
              <a:buChar char="ü"/>
            </a:pPr>
            <a:r>
              <a:rPr lang="en-US" sz="2400" dirty="0">
                <a:solidFill>
                  <a:srgbClr val="000000"/>
                </a:solidFill>
              </a:rPr>
              <a:t>either in one year or in the operating cycle, whichever is longer.</a:t>
            </a:r>
            <a:endParaRPr lang="en-US" altLang="en-US" sz="2400" dirty="0">
              <a:solidFill>
                <a:srgbClr val="000000"/>
              </a:solidFill>
            </a:endParaRPr>
          </a:p>
        </p:txBody>
      </p:sp>
      <p:graphicFrame>
        <p:nvGraphicFramePr>
          <p:cNvPr id="8" name="Table 7">
            <a:extLst>
              <a:ext uri="{FF2B5EF4-FFF2-40B4-BE49-F238E27FC236}">
                <a16:creationId xmlns:a16="http://schemas.microsoft.com/office/drawing/2014/main" id="{DDBF10D1-04DD-4EB9-B58A-0B7EA0C553F4}"/>
              </a:ext>
            </a:extLst>
          </p:cNvPr>
          <p:cNvGraphicFramePr>
            <a:graphicFrameLocks noGrp="1"/>
          </p:cNvGraphicFramePr>
          <p:nvPr>
            <p:extLst>
              <p:ext uri="{D42A27DB-BD31-4B8C-83A1-F6EECF244321}">
                <p14:modId xmlns:p14="http://schemas.microsoft.com/office/powerpoint/2010/main" val="355152778"/>
              </p:ext>
            </p:extLst>
          </p:nvPr>
        </p:nvGraphicFramePr>
        <p:xfrm>
          <a:off x="6714469" y="436481"/>
          <a:ext cx="5372101" cy="2408879"/>
        </p:xfrm>
        <a:graphic>
          <a:graphicData uri="http://schemas.openxmlformats.org/drawingml/2006/table">
            <a:tbl>
              <a:tblPr>
                <a:tableStyleId>{5C22544A-7EE6-4342-B048-85BDC9FD1C3A}</a:tableStyleId>
              </a:tblPr>
              <a:tblGrid>
                <a:gridCol w="578119">
                  <a:extLst>
                    <a:ext uri="{9D8B030D-6E8A-4147-A177-3AD203B41FA5}">
                      <a16:colId xmlns:a16="http://schemas.microsoft.com/office/drawing/2014/main" val="360956238"/>
                    </a:ext>
                  </a:extLst>
                </a:gridCol>
                <a:gridCol w="507247">
                  <a:extLst>
                    <a:ext uri="{9D8B030D-6E8A-4147-A177-3AD203B41FA5}">
                      <a16:colId xmlns:a16="http://schemas.microsoft.com/office/drawing/2014/main" val="3115571001"/>
                    </a:ext>
                  </a:extLst>
                </a:gridCol>
                <a:gridCol w="1014495">
                  <a:extLst>
                    <a:ext uri="{9D8B030D-6E8A-4147-A177-3AD203B41FA5}">
                      <a16:colId xmlns:a16="http://schemas.microsoft.com/office/drawing/2014/main" val="2143761553"/>
                    </a:ext>
                  </a:extLst>
                </a:gridCol>
                <a:gridCol w="507247">
                  <a:extLst>
                    <a:ext uri="{9D8B030D-6E8A-4147-A177-3AD203B41FA5}">
                      <a16:colId xmlns:a16="http://schemas.microsoft.com/office/drawing/2014/main" val="1010290149"/>
                    </a:ext>
                  </a:extLst>
                </a:gridCol>
                <a:gridCol w="507247">
                  <a:extLst>
                    <a:ext uri="{9D8B030D-6E8A-4147-A177-3AD203B41FA5}">
                      <a16:colId xmlns:a16="http://schemas.microsoft.com/office/drawing/2014/main" val="1842110930"/>
                    </a:ext>
                  </a:extLst>
                </a:gridCol>
                <a:gridCol w="507247">
                  <a:extLst>
                    <a:ext uri="{9D8B030D-6E8A-4147-A177-3AD203B41FA5}">
                      <a16:colId xmlns:a16="http://schemas.microsoft.com/office/drawing/2014/main" val="1809587375"/>
                    </a:ext>
                  </a:extLst>
                </a:gridCol>
                <a:gridCol w="1094062">
                  <a:extLst>
                    <a:ext uri="{9D8B030D-6E8A-4147-A177-3AD203B41FA5}">
                      <a16:colId xmlns:a16="http://schemas.microsoft.com/office/drawing/2014/main" val="1145342213"/>
                    </a:ext>
                  </a:extLst>
                </a:gridCol>
                <a:gridCol w="656437">
                  <a:extLst>
                    <a:ext uri="{9D8B030D-6E8A-4147-A177-3AD203B41FA5}">
                      <a16:colId xmlns:a16="http://schemas.microsoft.com/office/drawing/2014/main" val="3898401826"/>
                    </a:ext>
                  </a:extLst>
                </a:gridCol>
              </a:tblGrid>
              <a:tr h="168945">
                <a:tc gridSpan="8">
                  <a:txBody>
                    <a:bodyPr/>
                    <a:lstStyle/>
                    <a:p>
                      <a:pPr algn="ctr" fontAlgn="ctr"/>
                      <a:r>
                        <a:rPr lang="en-US" sz="1100" u="none" strike="noStrike">
                          <a:effectLst/>
                        </a:rPr>
                        <a:t>Adam Company</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9887532"/>
                  </a:ext>
                </a:extLst>
              </a:tr>
              <a:tr h="151899">
                <a:tc gridSpan="8">
                  <a:txBody>
                    <a:bodyPr/>
                    <a:lstStyle/>
                    <a:p>
                      <a:pPr algn="ctr" fontAlgn="ctr"/>
                      <a:r>
                        <a:rPr lang="en-US" sz="1100" u="none" strike="noStrike">
                          <a:effectLst/>
                        </a:rPr>
                        <a:t>Balance Sheet</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332581"/>
                  </a:ext>
                </a:extLst>
              </a:tr>
              <a:tr h="151899">
                <a:tc gridSpan="8">
                  <a:txBody>
                    <a:bodyPr/>
                    <a:lstStyle/>
                    <a:p>
                      <a:pPr algn="ctr" fontAlgn="ctr"/>
                      <a:r>
                        <a:rPr lang="en-US" sz="1100" u="none" strike="noStrike" dirty="0">
                          <a:effectLst/>
                        </a:rPr>
                        <a:t>December 31, 20X5</a:t>
                      </a:r>
                      <a:endParaRPr lang="en-US" sz="11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4660149"/>
                  </a:ext>
                </a:extLst>
              </a:tr>
              <a:tr h="151899">
                <a:tc gridSpan="8">
                  <a:txBody>
                    <a:bodyPr/>
                    <a:lstStyle/>
                    <a:p>
                      <a:pPr algn="ctr" fontAlgn="b"/>
                      <a:r>
                        <a:rPr lang="en-US" sz="1100" u="sng" strike="noStrike">
                          <a:effectLst/>
                        </a:rPr>
                        <a:t>Assets</a:t>
                      </a:r>
                      <a:endParaRPr lang="en-US" sz="1100" b="0" i="0" u="sng" strike="noStrike">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4686294"/>
                  </a:ext>
                </a:extLst>
              </a:tr>
              <a:tr h="151899">
                <a:tc gridSpan="2">
                  <a:txBody>
                    <a:bodyPr/>
                    <a:lstStyle/>
                    <a:p>
                      <a:pPr algn="l" fontAlgn="ctr"/>
                      <a:r>
                        <a:rPr lang="en-US" sz="1100" u="sng" strike="noStrike">
                          <a:effectLst/>
                        </a:rPr>
                        <a:t>Current assets</a:t>
                      </a:r>
                      <a:endParaRPr lang="en-US" sz="1100" b="0" i="0" u="sng" strike="noStrike">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endParaRPr lang="en-US" sz="1100" b="0" i="0" u="none" strike="noStrike" dirty="0">
                        <a:solidFill>
                          <a:srgbClr val="000000"/>
                        </a:solidFill>
                        <a:effectLst/>
                        <a:latin typeface="Liberation Sans"/>
                      </a:endParaRPr>
                    </a:p>
                  </a:txBody>
                  <a:tcPr marL="4763" marR="4763" marT="4763" marB="0" anchor="ctr"/>
                </a:tc>
                <a:tc>
                  <a:txBody>
                    <a:bodyPr/>
                    <a:lstStyle/>
                    <a:p>
                      <a:pPr algn="l" fontAlgn="b"/>
                      <a:endParaRPr lang="en-US" sz="1100" b="0" i="0" u="none" strike="noStrike">
                        <a:solidFill>
                          <a:srgbClr val="000000"/>
                        </a:solidFill>
                        <a:effectLst/>
                        <a:latin typeface="Liberation Sans"/>
                      </a:endParaRPr>
                    </a:p>
                  </a:txBody>
                  <a:tcPr marL="4763" marR="4763" marT="4763" marB="0" anchor="b"/>
                </a:tc>
                <a:tc>
                  <a:txBody>
                    <a:bodyPr/>
                    <a:lstStyle/>
                    <a:p>
                      <a:pPr algn="l" fontAlgn="b"/>
                      <a:endParaRPr lang="en-US" sz="1100" b="0" i="0" u="none" strike="noStrike">
                        <a:solidFill>
                          <a:srgbClr val="000000"/>
                        </a:solidFill>
                        <a:effectLst/>
                        <a:latin typeface="Liberation Sans"/>
                      </a:endParaRPr>
                    </a:p>
                  </a:txBody>
                  <a:tcPr marL="4763" marR="4763" marT="4763" marB="0" anchor="b"/>
                </a:tc>
                <a:tc>
                  <a:txBody>
                    <a:bodyPr/>
                    <a:lstStyle/>
                    <a:p>
                      <a:pPr algn="ctr" fontAlgn="b"/>
                      <a:endParaRPr lang="en-US" sz="1100" b="0" i="0" u="none" strike="noStrike">
                        <a:solidFill>
                          <a:srgbClr val="000000"/>
                        </a:solidFill>
                        <a:effectLst/>
                        <a:latin typeface="Liberation Sans"/>
                      </a:endParaRPr>
                    </a:p>
                  </a:txBody>
                  <a:tcPr marL="4763" marR="4763" marT="4763" marB="0" anchor="b"/>
                </a:tc>
                <a:tc>
                  <a:txBody>
                    <a:bodyPr/>
                    <a:lstStyle/>
                    <a:p>
                      <a:pPr algn="ctr" fontAlgn="b"/>
                      <a:endParaRPr lang="en-US" sz="1100" b="0" i="0" u="none" strike="noStrike">
                        <a:solidFill>
                          <a:srgbClr val="000000"/>
                        </a:solidFill>
                        <a:effectLst/>
                        <a:latin typeface="Liberation Sans"/>
                      </a:endParaRPr>
                    </a:p>
                  </a:txBody>
                  <a:tcPr marL="4763" marR="4763" marT="4763" marB="0" anchor="b"/>
                </a:tc>
                <a:tc>
                  <a:txBody>
                    <a:bodyPr/>
                    <a:lstStyle/>
                    <a:p>
                      <a:pPr algn="ctr" fontAlgn="b"/>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576515009"/>
                  </a:ext>
                </a:extLst>
              </a:tr>
              <a:tr h="151899">
                <a:tc>
                  <a:txBody>
                    <a:bodyPr/>
                    <a:lstStyle/>
                    <a:p>
                      <a:pPr algn="l" fontAlgn="b"/>
                      <a:endParaRPr lang="en-US" sz="1100" b="0" i="0" u="none" strike="noStrike">
                        <a:solidFill>
                          <a:srgbClr val="000000"/>
                        </a:solidFill>
                        <a:effectLst/>
                        <a:latin typeface="Liberation Sans"/>
                      </a:endParaRPr>
                    </a:p>
                  </a:txBody>
                  <a:tcPr marL="4763" marR="4763" marT="4763" marB="0" anchor="b"/>
                </a:tc>
                <a:tc gridSpan="5">
                  <a:txBody>
                    <a:bodyPr/>
                    <a:lstStyle/>
                    <a:p>
                      <a:pPr algn="l" fontAlgn="ctr"/>
                      <a:r>
                        <a:rPr lang="en-US" sz="1100" u="none" strike="noStrike">
                          <a:effectLst/>
                        </a:rPr>
                        <a:t>Cash and Cash Equivalent Note 5</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rPr>
                        <a:t> $350,000 </a:t>
                      </a:r>
                      <a:endParaRPr lang="en-US" sz="1100" b="0" i="0" u="none" strike="noStrike">
                        <a:solidFill>
                          <a:srgbClr val="000000"/>
                        </a:solidFill>
                        <a:effectLst/>
                        <a:latin typeface="Liberation Sans"/>
                      </a:endParaRPr>
                    </a:p>
                  </a:txBody>
                  <a:tcPr marL="4763" marR="4763" marT="4763" marB="0" anchor="ctr"/>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12236438"/>
                  </a:ext>
                </a:extLst>
              </a:tr>
              <a:tr h="151899">
                <a:tc>
                  <a:txBody>
                    <a:bodyPr/>
                    <a:lstStyle/>
                    <a:p>
                      <a:pPr algn="l" fontAlgn="b"/>
                      <a:endParaRPr lang="en-US" sz="1100" b="0" i="0" u="none" strike="noStrike">
                        <a:solidFill>
                          <a:srgbClr val="000000"/>
                        </a:solidFill>
                        <a:effectLst/>
                        <a:latin typeface="Liberation Sans"/>
                      </a:endParaRPr>
                    </a:p>
                  </a:txBody>
                  <a:tcPr marL="4763" marR="4763" marT="4763" marB="0" anchor="b"/>
                </a:tc>
                <a:tc gridSpan="3">
                  <a:txBody>
                    <a:bodyPr/>
                    <a:lstStyle/>
                    <a:p>
                      <a:pPr algn="l" fontAlgn="ctr"/>
                      <a:r>
                        <a:rPr lang="en-US" sz="1100" u="none" strike="noStrike">
                          <a:effectLst/>
                        </a:rPr>
                        <a:t>Restricted Cash (note 8)</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ctr"/>
                      <a:r>
                        <a:rPr lang="en-US" sz="1100" u="none" strike="noStrike">
                          <a:effectLst/>
                        </a:rPr>
                        <a:t> </a:t>
                      </a:r>
                      <a:endParaRPr lang="en-US" sz="1100" b="0" i="0" u="none" strike="noStrike">
                        <a:solidFill>
                          <a:srgbClr val="000000"/>
                        </a:solidFill>
                        <a:effectLst/>
                        <a:latin typeface="Liberation Sans"/>
                      </a:endParaRPr>
                    </a:p>
                  </a:txBody>
                  <a:tcPr marL="4763" marR="4763" marT="4763" marB="0" anchor="ctr"/>
                </a:tc>
                <a:tc>
                  <a:txBody>
                    <a:bodyPr/>
                    <a:lstStyle/>
                    <a:p>
                      <a:pPr algn="l" fontAlgn="ctr"/>
                      <a:r>
                        <a:rPr lang="en-US" sz="1100" u="none" strike="noStrike">
                          <a:effectLst/>
                        </a:rPr>
                        <a:t> </a:t>
                      </a:r>
                      <a:endParaRPr lang="en-US" sz="1100" b="0" i="0" u="none" strike="noStrike">
                        <a:solidFill>
                          <a:srgbClr val="000000"/>
                        </a:solidFill>
                        <a:effectLst/>
                        <a:latin typeface="Liberation Sans"/>
                      </a:endParaRPr>
                    </a:p>
                  </a:txBody>
                  <a:tcPr marL="4763" marR="4763" marT="4763" marB="0" anchor="ctr"/>
                </a:tc>
                <a:tc>
                  <a:txBody>
                    <a:bodyPr/>
                    <a:lstStyle/>
                    <a:p>
                      <a:pPr algn="ctr" fontAlgn="ctr"/>
                      <a:r>
                        <a:rPr lang="en-US" sz="1100" u="none" strike="noStrike">
                          <a:effectLst/>
                        </a:rPr>
                        <a:t> $  75,000 </a:t>
                      </a:r>
                      <a:endParaRPr lang="en-US" sz="1100" b="0" i="0" u="none" strike="noStrike">
                        <a:solidFill>
                          <a:srgbClr val="000000"/>
                        </a:solidFill>
                        <a:effectLst/>
                        <a:latin typeface="Liberation Sans"/>
                      </a:endParaRPr>
                    </a:p>
                  </a:txBody>
                  <a:tcPr marL="4763" marR="4763" marT="4763" marB="0" anchor="ctr"/>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910320289"/>
                  </a:ext>
                </a:extLst>
              </a:tr>
              <a:tr h="151899">
                <a:tc>
                  <a:txBody>
                    <a:bodyPr/>
                    <a:lstStyle/>
                    <a:p>
                      <a:pPr algn="l" fontAlgn="b"/>
                      <a:endParaRPr lang="en-US" sz="1100" b="0" i="0" u="none" strike="noStrike">
                        <a:solidFill>
                          <a:srgbClr val="000000"/>
                        </a:solidFill>
                        <a:effectLst/>
                        <a:latin typeface="Liberation Sans"/>
                      </a:endParaRPr>
                    </a:p>
                  </a:txBody>
                  <a:tcPr marL="4763" marR="4763" marT="4763" marB="0" anchor="b"/>
                </a:tc>
                <a:tc gridSpan="5">
                  <a:txBody>
                    <a:bodyPr/>
                    <a:lstStyle/>
                    <a:p>
                      <a:pPr algn="l" fontAlgn="ctr"/>
                      <a:r>
                        <a:rPr lang="en-US" sz="1100" u="none" strike="noStrike">
                          <a:effectLst/>
                        </a:rPr>
                        <a:t>Debt investments (Note 2) </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rPr>
                        <a:t>   230,000 </a:t>
                      </a:r>
                      <a:endParaRPr lang="en-US" sz="1100" b="0" i="0" u="none" strike="noStrike">
                        <a:solidFill>
                          <a:srgbClr val="000000"/>
                        </a:solidFill>
                        <a:effectLst/>
                        <a:latin typeface="Liberation Sans"/>
                      </a:endParaRPr>
                    </a:p>
                  </a:txBody>
                  <a:tcPr marL="4763" marR="4763" marT="4763" marB="0" anchor="ctr"/>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266805798"/>
                  </a:ext>
                </a:extLst>
              </a:tr>
              <a:tr h="151899">
                <a:tc>
                  <a:txBody>
                    <a:bodyPr/>
                    <a:lstStyle/>
                    <a:p>
                      <a:pPr algn="l" fontAlgn="b"/>
                      <a:endParaRPr lang="en-US" sz="1100" b="0" i="0" u="none" strike="noStrike">
                        <a:solidFill>
                          <a:srgbClr val="000000"/>
                        </a:solidFill>
                        <a:effectLst/>
                        <a:latin typeface="Liberation Sans"/>
                      </a:endParaRPr>
                    </a:p>
                  </a:txBody>
                  <a:tcPr marL="4763" marR="4763" marT="4763" marB="0" anchor="b"/>
                </a:tc>
                <a:tc gridSpan="5">
                  <a:txBody>
                    <a:bodyPr/>
                    <a:lstStyle/>
                    <a:p>
                      <a:pPr algn="l" fontAlgn="ctr"/>
                      <a:r>
                        <a:rPr lang="en-US" sz="1100" u="none" strike="noStrike">
                          <a:effectLst/>
                        </a:rPr>
                        <a:t>Account &amp; Notes Receivable (net) Note 7</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rPr>
                        <a:t>   105,000 </a:t>
                      </a:r>
                      <a:endParaRPr lang="en-US" sz="1100" b="0" i="0" u="none" strike="noStrike">
                        <a:solidFill>
                          <a:srgbClr val="000000"/>
                        </a:solidFill>
                        <a:effectLst/>
                        <a:latin typeface="Liberation Sans"/>
                      </a:endParaRPr>
                    </a:p>
                  </a:txBody>
                  <a:tcPr marL="4763" marR="4763" marT="4763" marB="0" anchor="ctr"/>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106199732"/>
                  </a:ext>
                </a:extLst>
              </a:tr>
              <a:tr h="151899">
                <a:tc>
                  <a:txBody>
                    <a:bodyPr/>
                    <a:lstStyle/>
                    <a:p>
                      <a:pPr algn="l" fontAlgn="b"/>
                      <a:endParaRPr lang="en-US" sz="1100" b="0" i="0" u="none" strike="noStrike">
                        <a:solidFill>
                          <a:srgbClr val="000000"/>
                        </a:solidFill>
                        <a:effectLst/>
                        <a:latin typeface="Liberation Sans"/>
                      </a:endParaRPr>
                    </a:p>
                  </a:txBody>
                  <a:tcPr marL="4763" marR="4763" marT="4763" marB="0" anchor="b"/>
                </a:tc>
                <a:tc gridSpan="5">
                  <a:txBody>
                    <a:bodyPr/>
                    <a:lstStyle/>
                    <a:p>
                      <a:pPr algn="l" fontAlgn="ctr"/>
                      <a:r>
                        <a:rPr lang="en-US" sz="1100" u="none" strike="noStrike">
                          <a:effectLst/>
                        </a:rPr>
                        <a:t>Income Taxes Receivable (note 10)</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rPr>
                        <a:t>       7,000 </a:t>
                      </a:r>
                      <a:endParaRPr lang="en-US" sz="1100" b="0" i="0" u="none" strike="noStrike">
                        <a:solidFill>
                          <a:srgbClr val="000000"/>
                        </a:solidFill>
                        <a:effectLst/>
                        <a:latin typeface="Liberation Sans"/>
                      </a:endParaRPr>
                    </a:p>
                  </a:txBody>
                  <a:tcPr marL="4763" marR="4763" marT="4763" marB="0" anchor="ctr"/>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348643062"/>
                  </a:ext>
                </a:extLst>
              </a:tr>
              <a:tr h="151899">
                <a:tc>
                  <a:txBody>
                    <a:bodyPr/>
                    <a:lstStyle/>
                    <a:p>
                      <a:pPr algn="l" fontAlgn="b"/>
                      <a:endParaRPr lang="en-US" sz="1100" b="0" i="0" u="none" strike="noStrike">
                        <a:solidFill>
                          <a:srgbClr val="000000"/>
                        </a:solidFill>
                        <a:effectLst/>
                        <a:latin typeface="Liberation Sans"/>
                      </a:endParaRPr>
                    </a:p>
                  </a:txBody>
                  <a:tcPr marL="4763" marR="4763" marT="4763" marB="0" anchor="b"/>
                </a:tc>
                <a:tc gridSpan="5">
                  <a:txBody>
                    <a:bodyPr/>
                    <a:lstStyle/>
                    <a:p>
                      <a:pPr algn="l" fontAlgn="ctr"/>
                      <a:r>
                        <a:rPr lang="en-US" sz="1100" u="none" strike="noStrike">
                          <a:effectLst/>
                        </a:rPr>
                        <a:t>Inventory  (note 6)</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rPr>
                        <a:t>   240,000 </a:t>
                      </a:r>
                      <a:endParaRPr lang="en-US" sz="1100" b="0" i="0" u="none" strike="noStrike">
                        <a:solidFill>
                          <a:srgbClr val="000000"/>
                        </a:solidFill>
                        <a:effectLst/>
                        <a:latin typeface="Liberation Sans"/>
                      </a:endParaRPr>
                    </a:p>
                  </a:txBody>
                  <a:tcPr marL="4763" marR="4763" marT="4763" marB="0" anchor="ctr"/>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76520646"/>
                  </a:ext>
                </a:extLst>
              </a:tr>
              <a:tr h="151899">
                <a:tc>
                  <a:txBody>
                    <a:bodyPr/>
                    <a:lstStyle/>
                    <a:p>
                      <a:pPr algn="l" fontAlgn="b"/>
                      <a:endParaRPr lang="en-US" sz="1100" b="0" i="0" u="none" strike="noStrike">
                        <a:solidFill>
                          <a:srgbClr val="000000"/>
                        </a:solidFill>
                        <a:effectLst/>
                        <a:latin typeface="Liberation Sans"/>
                      </a:endParaRPr>
                    </a:p>
                  </a:txBody>
                  <a:tcPr marL="4763" marR="4763" marT="4763" marB="0" anchor="b"/>
                </a:tc>
                <a:tc gridSpan="5">
                  <a:txBody>
                    <a:bodyPr/>
                    <a:lstStyle/>
                    <a:p>
                      <a:pPr algn="l" fontAlgn="ctr"/>
                      <a:r>
                        <a:rPr lang="en-US" sz="1100" u="none" strike="noStrike">
                          <a:effectLst/>
                        </a:rPr>
                        <a:t>Prepaid expenses </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100" u="none" strike="noStrike">
                          <a:effectLst/>
                        </a:rPr>
                        <a:t>     35,000 </a:t>
                      </a:r>
                      <a:endParaRPr lang="en-US" sz="1100" b="0" i="0" u="none" strike="noStrike">
                        <a:solidFill>
                          <a:srgbClr val="000000"/>
                        </a:solidFill>
                        <a:effectLst/>
                        <a:latin typeface="Liberation Sans"/>
                      </a:endParaRPr>
                    </a:p>
                  </a:txBody>
                  <a:tcPr marL="4763" marR="4763" marT="4763" marB="0" anchor="ctr"/>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873901548"/>
                  </a:ext>
                </a:extLst>
              </a:tr>
              <a:tr h="285411">
                <a:tc>
                  <a:txBody>
                    <a:bodyPr/>
                    <a:lstStyle/>
                    <a:p>
                      <a:pPr algn="l" fontAlgn="b"/>
                      <a:endParaRPr lang="en-US" sz="1100" b="0" i="0" u="none" strike="noStrike">
                        <a:solidFill>
                          <a:srgbClr val="000000"/>
                        </a:solidFill>
                        <a:effectLst/>
                        <a:latin typeface="Liberation Sans"/>
                      </a:endParaRPr>
                    </a:p>
                  </a:txBody>
                  <a:tcPr marL="4763" marR="4763" marT="4763" marB="0" anchor="b"/>
                </a:tc>
                <a:tc gridSpan="3">
                  <a:txBody>
                    <a:bodyPr/>
                    <a:lstStyle/>
                    <a:p>
                      <a:pPr algn="l" fontAlgn="ctr"/>
                      <a:r>
                        <a:rPr lang="en-US" sz="1100" u="none" strike="noStrike">
                          <a:effectLst/>
                        </a:rPr>
                        <a:t>      Total current assets </a:t>
                      </a:r>
                      <a:endParaRPr lang="en-US" sz="11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tc>
                  <a:txBody>
                    <a:bodyPr/>
                    <a:lstStyle/>
                    <a:p>
                      <a:pPr algn="ctr" fontAlgn="b"/>
                      <a:r>
                        <a:rPr lang="en-US" sz="1100" u="none" strike="noStrike">
                          <a:effectLst/>
                        </a:rPr>
                        <a:t> </a:t>
                      </a:r>
                      <a:endParaRPr lang="en-US" sz="1100" b="0" i="0" u="none" strike="noStrike">
                        <a:solidFill>
                          <a:srgbClr val="000000"/>
                        </a:solidFill>
                        <a:effectLst/>
                        <a:latin typeface="Liberation Sans"/>
                      </a:endParaRPr>
                    </a:p>
                  </a:txBody>
                  <a:tcPr marL="4763" marR="4763" marT="4763" marB="0" anchor="b"/>
                </a:tc>
                <a:tc>
                  <a:txBody>
                    <a:bodyPr/>
                    <a:lstStyle/>
                    <a:p>
                      <a:pPr algn="ctr" fontAlgn="b"/>
                      <a:r>
                        <a:rPr lang="en-US" sz="1100" u="none" strike="noStrike" dirty="0">
                          <a:effectLst/>
                        </a:rPr>
                        <a:t> $1,042,000 </a:t>
                      </a:r>
                      <a:endParaRPr lang="en-US" sz="11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3937114915"/>
                  </a:ext>
                </a:extLst>
              </a:tr>
            </a:tbl>
          </a:graphicData>
        </a:graphic>
      </p:graphicFrame>
      <p:graphicFrame>
        <p:nvGraphicFramePr>
          <p:cNvPr id="10" name="Content Placeholder 2" descr="Table is accessible to screenreaders">
            <a:extLst>
              <a:ext uri="{FF2B5EF4-FFF2-40B4-BE49-F238E27FC236}">
                <a16:creationId xmlns:a16="http://schemas.microsoft.com/office/drawing/2014/main" id="{8DA88D88-FF45-4E2F-A564-110E1D51877F}"/>
              </a:ext>
            </a:extLst>
          </p:cNvPr>
          <p:cNvGraphicFramePr>
            <a:graphicFrameLocks noGrp="1"/>
          </p:cNvGraphicFramePr>
          <p:nvPr>
            <p:ph idx="1"/>
            <p:extLst>
              <p:ext uri="{D42A27DB-BD31-4B8C-83A1-F6EECF244321}">
                <p14:modId xmlns:p14="http://schemas.microsoft.com/office/powerpoint/2010/main" val="1479949441"/>
              </p:ext>
            </p:extLst>
          </p:nvPr>
        </p:nvGraphicFramePr>
        <p:xfrm>
          <a:off x="779929" y="292100"/>
          <a:ext cx="5170394" cy="2584358"/>
        </p:xfrm>
        <a:graphic>
          <a:graphicData uri="http://schemas.openxmlformats.org/drawingml/2006/table">
            <a:tbl>
              <a:tblPr firstRow="1" bandRow="1">
                <a:tableStyleId>{5C22544A-7EE6-4342-B048-85BDC9FD1C3A}</a:tableStyleId>
              </a:tblPr>
              <a:tblGrid>
                <a:gridCol w="2268005">
                  <a:extLst>
                    <a:ext uri="{9D8B030D-6E8A-4147-A177-3AD203B41FA5}">
                      <a16:colId xmlns:a16="http://schemas.microsoft.com/office/drawing/2014/main" val="2278238112"/>
                    </a:ext>
                  </a:extLst>
                </a:gridCol>
                <a:gridCol w="2902389">
                  <a:extLst>
                    <a:ext uri="{9D8B030D-6E8A-4147-A177-3AD203B41FA5}">
                      <a16:colId xmlns:a16="http://schemas.microsoft.com/office/drawing/2014/main" val="2409869137"/>
                    </a:ext>
                  </a:extLst>
                </a:gridCol>
              </a:tblGrid>
              <a:tr h="629747">
                <a:tc>
                  <a:txBody>
                    <a:bodyPr/>
                    <a:lstStyle/>
                    <a:p>
                      <a:pPr algn="ctr"/>
                      <a:r>
                        <a:rPr lang="en-US" sz="1500" baseline="0" dirty="0">
                          <a:solidFill>
                            <a:schemeClr val="bg1"/>
                          </a:solidFill>
                          <a:latin typeface="+mn-lt"/>
                        </a:rPr>
                        <a:t>Assets</a:t>
                      </a:r>
                      <a:endParaRPr lang="en-US" sz="15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500" baseline="0" dirty="0">
                          <a:solidFill>
                            <a:schemeClr val="bg1"/>
                          </a:solidFill>
                          <a:latin typeface="+mn-lt"/>
                        </a:rPr>
                        <a:t>Liabilities and Owners' Equity</a:t>
                      </a:r>
                      <a:endParaRPr lang="en-US" sz="15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481977"/>
                  </a:ext>
                </a:extLst>
              </a:tr>
              <a:tr h="3342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500" baseline="0" dirty="0">
                          <a:solidFill>
                            <a:srgbClr val="000000"/>
                          </a:solidFill>
                          <a:highlight>
                            <a:srgbClr val="FFFF00"/>
                          </a:highlight>
                          <a:latin typeface="+mn-lt"/>
                        </a:rPr>
                        <a:t>Current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baseline="0" dirty="0">
                          <a:solidFill>
                            <a:srgbClr val="000000"/>
                          </a:solidFill>
                          <a:latin typeface="+mn-lt"/>
                        </a:rPr>
                        <a:t>Current liabilities</a:t>
                      </a:r>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908472"/>
                  </a:ext>
                </a:extLst>
              </a:tr>
              <a:tr h="356852">
                <a:tc>
                  <a:txBody>
                    <a:bodyPr/>
                    <a:lstStyle/>
                    <a:p>
                      <a:r>
                        <a:rPr lang="en-US" sz="1500" baseline="0" dirty="0">
                          <a:solidFill>
                            <a:srgbClr val="000000"/>
                          </a:solidFill>
                          <a:latin typeface="+mn-lt"/>
                        </a:rPr>
                        <a:t>Long-term investments</a:t>
                      </a:r>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baseline="0" dirty="0">
                          <a:solidFill>
                            <a:srgbClr val="000000"/>
                          </a:solidFill>
                          <a:latin typeface="+mn-lt"/>
                        </a:rPr>
                        <a:t>Long-term debt</a:t>
                      </a:r>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542155"/>
                  </a:ext>
                </a:extLst>
              </a:tr>
              <a:tr h="595069">
                <a:tc>
                  <a:txBody>
                    <a:bodyPr/>
                    <a:lstStyle/>
                    <a:p>
                      <a:r>
                        <a:rPr lang="en-US" sz="1500" baseline="0" dirty="0">
                          <a:solidFill>
                            <a:srgbClr val="000000"/>
                          </a:solidFill>
                          <a:latin typeface="+mn-lt"/>
                        </a:rPr>
                        <a:t>Property, plant, and equipment</a:t>
                      </a:r>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500" baseline="0" dirty="0">
                          <a:solidFill>
                            <a:srgbClr val="000000"/>
                          </a:solidFill>
                          <a:latin typeface="+mn-lt"/>
                        </a:rPr>
                        <a:t>Stockholders’ equity</a:t>
                      </a:r>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9620035"/>
                  </a:ext>
                </a:extLst>
              </a:tr>
              <a:tr h="334230">
                <a:tc>
                  <a:txBody>
                    <a:bodyPr/>
                    <a:lstStyle/>
                    <a:p>
                      <a:r>
                        <a:rPr lang="en-US" sz="1500" baseline="0" dirty="0">
                          <a:solidFill>
                            <a:srgbClr val="000000"/>
                          </a:solidFill>
                          <a:latin typeface="+mn-lt"/>
                        </a:rPr>
                        <a:t>Intangible assets</a:t>
                      </a:r>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139732"/>
                  </a:ext>
                </a:extLst>
              </a:tr>
              <a:tr h="334230">
                <a:tc>
                  <a:txBody>
                    <a:bodyPr/>
                    <a:lstStyle/>
                    <a:p>
                      <a:r>
                        <a:rPr lang="en-US" sz="1500" baseline="0" dirty="0">
                          <a:solidFill>
                            <a:srgbClr val="000000"/>
                          </a:solidFill>
                          <a:latin typeface="+mn-lt"/>
                        </a:rPr>
                        <a:t>Other assets</a:t>
                      </a:r>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15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566490"/>
                  </a:ext>
                </a:extLst>
              </a:tr>
            </a:tbl>
          </a:graphicData>
        </a:graphic>
      </p:graphicFrame>
      <p:pic>
        <p:nvPicPr>
          <p:cNvPr id="2" name="Content Placeholder 5">
            <a:extLst>
              <a:ext uri="{FF2B5EF4-FFF2-40B4-BE49-F238E27FC236}">
                <a16:creationId xmlns:a16="http://schemas.microsoft.com/office/drawing/2014/main" id="{D950E9BB-3FD6-978B-985B-7556BFBC137B}"/>
              </a:ext>
            </a:extLst>
          </p:cNvPr>
          <p:cNvPicPr>
            <a:picLocks noChangeAspect="1"/>
          </p:cNvPicPr>
          <p:nvPr/>
        </p:nvPicPr>
        <p:blipFill>
          <a:blip r:embed="rId2"/>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F76D2BC8-955A-909D-2812-88D800575564}"/>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340552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ADE7391-7DD2-4317-9CBA-DF2BE75F8E77}"/>
              </a:ext>
            </a:extLst>
          </p:cNvPr>
          <p:cNvGraphicFramePr>
            <a:graphicFrameLocks noGrp="1"/>
          </p:cNvGraphicFramePr>
          <p:nvPr>
            <p:extLst>
              <p:ext uri="{D42A27DB-BD31-4B8C-83A1-F6EECF244321}">
                <p14:modId xmlns:p14="http://schemas.microsoft.com/office/powerpoint/2010/main" val="710111901"/>
              </p:ext>
            </p:extLst>
          </p:nvPr>
        </p:nvGraphicFramePr>
        <p:xfrm>
          <a:off x="1875864" y="132078"/>
          <a:ext cx="8814547" cy="3085767"/>
        </p:xfrm>
        <a:graphic>
          <a:graphicData uri="http://schemas.openxmlformats.org/drawingml/2006/table">
            <a:tbl>
              <a:tblPr>
                <a:tableStyleId>{5C22544A-7EE6-4342-B048-85BDC9FD1C3A}</a:tableStyleId>
              </a:tblPr>
              <a:tblGrid>
                <a:gridCol w="948579">
                  <a:extLst>
                    <a:ext uri="{9D8B030D-6E8A-4147-A177-3AD203B41FA5}">
                      <a16:colId xmlns:a16="http://schemas.microsoft.com/office/drawing/2014/main" val="360956238"/>
                    </a:ext>
                  </a:extLst>
                </a:gridCol>
                <a:gridCol w="832291">
                  <a:extLst>
                    <a:ext uri="{9D8B030D-6E8A-4147-A177-3AD203B41FA5}">
                      <a16:colId xmlns:a16="http://schemas.microsoft.com/office/drawing/2014/main" val="3115571001"/>
                    </a:ext>
                  </a:extLst>
                </a:gridCol>
                <a:gridCol w="1664584">
                  <a:extLst>
                    <a:ext uri="{9D8B030D-6E8A-4147-A177-3AD203B41FA5}">
                      <a16:colId xmlns:a16="http://schemas.microsoft.com/office/drawing/2014/main" val="2143761553"/>
                    </a:ext>
                  </a:extLst>
                </a:gridCol>
                <a:gridCol w="832291">
                  <a:extLst>
                    <a:ext uri="{9D8B030D-6E8A-4147-A177-3AD203B41FA5}">
                      <a16:colId xmlns:a16="http://schemas.microsoft.com/office/drawing/2014/main" val="1010290149"/>
                    </a:ext>
                  </a:extLst>
                </a:gridCol>
                <a:gridCol w="832291">
                  <a:extLst>
                    <a:ext uri="{9D8B030D-6E8A-4147-A177-3AD203B41FA5}">
                      <a16:colId xmlns:a16="http://schemas.microsoft.com/office/drawing/2014/main" val="1842110930"/>
                    </a:ext>
                  </a:extLst>
                </a:gridCol>
                <a:gridCol w="832291">
                  <a:extLst>
                    <a:ext uri="{9D8B030D-6E8A-4147-A177-3AD203B41FA5}">
                      <a16:colId xmlns:a16="http://schemas.microsoft.com/office/drawing/2014/main" val="1809587375"/>
                    </a:ext>
                  </a:extLst>
                </a:gridCol>
                <a:gridCol w="1795138">
                  <a:extLst>
                    <a:ext uri="{9D8B030D-6E8A-4147-A177-3AD203B41FA5}">
                      <a16:colId xmlns:a16="http://schemas.microsoft.com/office/drawing/2014/main" val="1145342213"/>
                    </a:ext>
                  </a:extLst>
                </a:gridCol>
                <a:gridCol w="1077082">
                  <a:extLst>
                    <a:ext uri="{9D8B030D-6E8A-4147-A177-3AD203B41FA5}">
                      <a16:colId xmlns:a16="http://schemas.microsoft.com/office/drawing/2014/main" val="3898401826"/>
                    </a:ext>
                  </a:extLst>
                </a:gridCol>
              </a:tblGrid>
              <a:tr h="168945">
                <a:tc gridSpan="8">
                  <a:txBody>
                    <a:bodyPr/>
                    <a:lstStyle/>
                    <a:p>
                      <a:pPr algn="ctr" fontAlgn="ctr"/>
                      <a:r>
                        <a:rPr lang="en-US" sz="1500" u="none" strike="noStrike" dirty="0">
                          <a:effectLst/>
                        </a:rPr>
                        <a:t>Adam Company</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9887532"/>
                  </a:ext>
                </a:extLst>
              </a:tr>
              <a:tr h="151899">
                <a:tc gridSpan="8">
                  <a:txBody>
                    <a:bodyPr/>
                    <a:lstStyle/>
                    <a:p>
                      <a:pPr algn="ctr" fontAlgn="ctr"/>
                      <a:r>
                        <a:rPr lang="en-US" sz="1500" u="none" strike="noStrike">
                          <a:effectLst/>
                        </a:rPr>
                        <a:t>Balance Sheet</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332581"/>
                  </a:ext>
                </a:extLst>
              </a:tr>
              <a:tr h="151899">
                <a:tc gridSpan="8">
                  <a:txBody>
                    <a:bodyPr/>
                    <a:lstStyle/>
                    <a:p>
                      <a:pPr algn="ctr" fontAlgn="ctr"/>
                      <a:r>
                        <a:rPr lang="en-US" sz="1500" u="none" strike="noStrike">
                          <a:effectLst/>
                        </a:rPr>
                        <a:t>December 31, 20X5</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4660149"/>
                  </a:ext>
                </a:extLst>
              </a:tr>
              <a:tr h="151899">
                <a:tc gridSpan="8">
                  <a:txBody>
                    <a:bodyPr/>
                    <a:lstStyle/>
                    <a:p>
                      <a:pPr algn="ctr" fontAlgn="b"/>
                      <a:r>
                        <a:rPr lang="en-US" sz="1500" u="sng" strike="noStrike">
                          <a:effectLst/>
                        </a:rPr>
                        <a:t>Assets</a:t>
                      </a:r>
                      <a:endParaRPr lang="en-US" sz="1500" b="0" i="0" u="sng" strike="noStrike">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4686294"/>
                  </a:ext>
                </a:extLst>
              </a:tr>
              <a:tr h="151899">
                <a:tc gridSpan="2">
                  <a:txBody>
                    <a:bodyPr/>
                    <a:lstStyle/>
                    <a:p>
                      <a:pPr algn="l" fontAlgn="ctr"/>
                      <a:r>
                        <a:rPr lang="en-US" sz="1300" u="sng" strike="noStrike">
                          <a:effectLst/>
                        </a:rPr>
                        <a:t>Current assets</a:t>
                      </a:r>
                      <a:endParaRPr lang="en-US" sz="1300" b="0" i="0" u="sng" strike="noStrike">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endParaRPr lang="en-US" sz="1500" b="0" i="0" u="none" strike="noStrike">
                        <a:solidFill>
                          <a:srgbClr val="000000"/>
                        </a:solidFill>
                        <a:effectLst/>
                        <a:latin typeface="Liberation Sans"/>
                      </a:endParaRPr>
                    </a:p>
                  </a:txBody>
                  <a:tcPr marL="4763" marR="4763" marT="4763" marB="0" anchor="ctr"/>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576515009"/>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dirty="0">
                          <a:effectLst/>
                          <a:highlight>
                            <a:srgbClr val="FFFF00"/>
                          </a:highlight>
                        </a:rPr>
                        <a:t>Cash and Cash Equivalent (Note 5)</a:t>
                      </a:r>
                      <a:endParaRPr lang="en-US" sz="1500" b="0" i="0" u="none" strike="noStrike" dirty="0">
                        <a:solidFill>
                          <a:srgbClr val="000000"/>
                        </a:solidFill>
                        <a:effectLst/>
                        <a:highlight>
                          <a:srgbClr val="FFFF00"/>
                        </a:highligh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dirty="0">
                          <a:effectLst/>
                          <a:highlight>
                            <a:srgbClr val="FFFF00"/>
                          </a:highlight>
                        </a:rPr>
                        <a:t> $350,000 </a:t>
                      </a:r>
                      <a:endParaRPr lang="en-US" sz="1500" b="0" i="0" u="none" strike="noStrike" dirty="0">
                        <a:solidFill>
                          <a:srgbClr val="000000"/>
                        </a:solidFill>
                        <a:effectLst/>
                        <a:highlight>
                          <a:srgbClr val="FFFF00"/>
                        </a:highligh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12236438"/>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3">
                  <a:txBody>
                    <a:bodyPr/>
                    <a:lstStyle/>
                    <a:p>
                      <a:pPr algn="l" fontAlgn="ctr"/>
                      <a:r>
                        <a:rPr lang="en-US" sz="1500" u="none" strike="noStrike" dirty="0">
                          <a:effectLst/>
                          <a:highlight>
                            <a:srgbClr val="FFFF00"/>
                          </a:highlight>
                        </a:rPr>
                        <a:t>Restricted Cash (note 8)</a:t>
                      </a:r>
                      <a:endParaRPr lang="en-US" sz="1500" b="0" i="0" u="none" strike="noStrike" dirty="0">
                        <a:solidFill>
                          <a:srgbClr val="000000"/>
                        </a:solidFill>
                        <a:effectLst/>
                        <a:highlight>
                          <a:srgbClr val="FFFF00"/>
                        </a:highligh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ctr"/>
                      <a:r>
                        <a:rPr lang="en-US" sz="1500" u="none" strike="noStrike" dirty="0">
                          <a:effectLst/>
                          <a:highlight>
                            <a:srgbClr val="FFFF00"/>
                          </a:highlight>
                        </a:rPr>
                        <a:t> </a:t>
                      </a:r>
                      <a:endParaRPr lang="en-US" sz="1500" b="0" i="0" u="none" strike="noStrike" dirty="0">
                        <a:solidFill>
                          <a:srgbClr val="000000"/>
                        </a:solidFill>
                        <a:effectLst/>
                        <a:highlight>
                          <a:srgbClr val="FFFF00"/>
                        </a:highlight>
                        <a:latin typeface="Liberation Sans"/>
                      </a:endParaRPr>
                    </a:p>
                  </a:txBody>
                  <a:tcPr marL="4763" marR="4763" marT="4763" marB="0" anchor="ctr"/>
                </a:tc>
                <a:tc>
                  <a:txBody>
                    <a:bodyPr/>
                    <a:lstStyle/>
                    <a:p>
                      <a:pPr algn="l" fontAlgn="ctr"/>
                      <a:r>
                        <a:rPr lang="en-US" sz="1500" u="none" strike="noStrike" dirty="0">
                          <a:effectLst/>
                          <a:highlight>
                            <a:srgbClr val="FFFF00"/>
                          </a:highlight>
                        </a:rPr>
                        <a:t> </a:t>
                      </a:r>
                      <a:endParaRPr lang="en-US" sz="1500" b="0" i="0" u="none" strike="noStrike" dirty="0">
                        <a:solidFill>
                          <a:srgbClr val="000000"/>
                        </a:solidFill>
                        <a:effectLst/>
                        <a:highlight>
                          <a:srgbClr val="FFFF00"/>
                        </a:highlight>
                        <a:latin typeface="Liberation Sans"/>
                      </a:endParaRPr>
                    </a:p>
                  </a:txBody>
                  <a:tcPr marL="4763" marR="4763" marT="4763" marB="0" anchor="ctr"/>
                </a:tc>
                <a:tc>
                  <a:txBody>
                    <a:bodyPr/>
                    <a:lstStyle/>
                    <a:p>
                      <a:pPr algn="ctr" fontAlgn="ctr"/>
                      <a:r>
                        <a:rPr lang="en-US" sz="1500" u="none" strike="noStrike" dirty="0">
                          <a:effectLst/>
                          <a:highlight>
                            <a:srgbClr val="FFFF00"/>
                          </a:highlight>
                        </a:rPr>
                        <a:t> $  75,000 </a:t>
                      </a:r>
                      <a:endParaRPr lang="en-US" sz="1500" b="0" i="0" u="none" strike="noStrike" dirty="0">
                        <a:solidFill>
                          <a:srgbClr val="000000"/>
                        </a:solidFill>
                        <a:effectLst/>
                        <a:highlight>
                          <a:srgbClr val="FFFF00"/>
                        </a:highligh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910320289"/>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dirty="0">
                          <a:effectLst/>
                        </a:rPr>
                        <a:t>Debt investments (Note 2) </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230,000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266805798"/>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Account &amp; Notes Receivable (net) Note 7</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105,000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106199732"/>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dirty="0">
                          <a:effectLst/>
                        </a:rPr>
                        <a:t>Income Taxes Receivable (note 10)</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7,000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348643062"/>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dirty="0">
                          <a:effectLst/>
                        </a:rPr>
                        <a:t>Inventory  (note 6)</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dirty="0">
                          <a:effectLst/>
                        </a:rPr>
                        <a:t>   240,000 </a:t>
                      </a:r>
                      <a:endParaRPr lang="en-US" sz="1500" b="0" i="0" u="none" strike="noStrike" dirty="0">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76520646"/>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Prepaid expenses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dirty="0">
                          <a:effectLst/>
                        </a:rPr>
                        <a:t>     35,000 </a:t>
                      </a:r>
                      <a:endParaRPr lang="en-US" sz="1500" b="0" i="0" u="none" strike="noStrike" dirty="0">
                        <a:solidFill>
                          <a:srgbClr val="000000"/>
                        </a:solidFill>
                        <a:effectLst/>
                        <a:latin typeface="Liberation Sans"/>
                      </a:endParaRPr>
                    </a:p>
                  </a:txBody>
                  <a:tcPr marL="4763" marR="4763" marT="4763" marB="0" anchor="ctr"/>
                </a:tc>
                <a:tc>
                  <a:txBody>
                    <a:bodyPr/>
                    <a:lstStyle/>
                    <a:p>
                      <a:pPr algn="ctr" fontAlgn="b"/>
                      <a:r>
                        <a:rPr lang="en-US" sz="1500" u="none" strike="noStrike" dirty="0">
                          <a:effectLst/>
                        </a:rPr>
                        <a:t> </a:t>
                      </a:r>
                      <a:endParaRPr lang="en-US" sz="15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873901548"/>
                  </a:ext>
                </a:extLst>
              </a:tr>
              <a:tr h="285411">
                <a:tc>
                  <a:txBody>
                    <a:bodyPr/>
                    <a:lstStyle/>
                    <a:p>
                      <a:pPr algn="l" fontAlgn="b"/>
                      <a:endParaRPr lang="en-US" sz="1300" b="0" i="0" u="none" strike="noStrike">
                        <a:solidFill>
                          <a:srgbClr val="000000"/>
                        </a:solidFill>
                        <a:effectLst/>
                        <a:latin typeface="Liberation Sans"/>
                      </a:endParaRPr>
                    </a:p>
                  </a:txBody>
                  <a:tcPr marL="4763" marR="4763" marT="4763" marB="0" anchor="b"/>
                </a:tc>
                <a:tc gridSpan="3">
                  <a:txBody>
                    <a:bodyPr/>
                    <a:lstStyle/>
                    <a:p>
                      <a:pPr algn="l" fontAlgn="ctr"/>
                      <a:r>
                        <a:rPr lang="en-US" sz="1500" u="none" strike="noStrike">
                          <a:effectLst/>
                        </a:rPr>
                        <a:t>      Total current assets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dirty="0">
                          <a:effectLst/>
                        </a:rPr>
                        <a:t> </a:t>
                      </a:r>
                      <a:endParaRPr lang="en-US" sz="1500" b="0" i="0" u="none" strike="noStrike" dirty="0">
                        <a:solidFill>
                          <a:srgbClr val="000000"/>
                        </a:solidFill>
                        <a:effectLst/>
                        <a:latin typeface="Liberation Sans"/>
                      </a:endParaRPr>
                    </a:p>
                  </a:txBody>
                  <a:tcPr marL="4763" marR="4763" marT="4763" marB="0" anchor="b"/>
                </a:tc>
                <a:tc>
                  <a:txBody>
                    <a:bodyPr/>
                    <a:lstStyle/>
                    <a:p>
                      <a:pPr algn="ctr" fontAlgn="b"/>
                      <a:r>
                        <a:rPr lang="en-US" sz="1500" u="none" strike="noStrike" dirty="0">
                          <a:effectLst/>
                        </a:rPr>
                        <a:t> $1,042,000 </a:t>
                      </a:r>
                      <a:endParaRPr lang="en-US" sz="15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3937114915"/>
                  </a:ext>
                </a:extLst>
              </a:tr>
            </a:tbl>
          </a:graphicData>
        </a:graphic>
      </p:graphicFrame>
      <p:sp>
        <p:nvSpPr>
          <p:cNvPr id="5" name="Content Placeholder 2">
            <a:extLst>
              <a:ext uri="{FF2B5EF4-FFF2-40B4-BE49-F238E27FC236}">
                <a16:creationId xmlns:a16="http://schemas.microsoft.com/office/drawing/2014/main" id="{20E76173-0171-4FED-9456-99BBA80BA61B}"/>
              </a:ext>
            </a:extLst>
          </p:cNvPr>
          <p:cNvSpPr>
            <a:spLocks noGrp="1"/>
          </p:cNvSpPr>
          <p:nvPr>
            <p:ph idx="1"/>
          </p:nvPr>
        </p:nvSpPr>
        <p:spPr>
          <a:xfrm>
            <a:off x="194982" y="3217845"/>
            <a:ext cx="10838330" cy="2776818"/>
          </a:xfrm>
        </p:spPr>
        <p:txBody>
          <a:bodyPr>
            <a:normAutofit fontScale="92500"/>
          </a:bodyPr>
          <a:lstStyle/>
          <a:p>
            <a:pPr marL="0" indent="0">
              <a:buNone/>
            </a:pPr>
            <a:r>
              <a:rPr lang="en-US" u="sng" dirty="0"/>
              <a:t>Note 5:</a:t>
            </a:r>
          </a:p>
          <a:p>
            <a:pPr marL="0" indent="0">
              <a:buNone/>
            </a:pPr>
            <a:r>
              <a:rPr lang="en-US" dirty="0"/>
              <a:t>We classify all highly liquid instruments with an original maturity of three months or less as cash equivalents.</a:t>
            </a:r>
          </a:p>
          <a:p>
            <a:pPr marL="0" indent="0">
              <a:buNone/>
            </a:pPr>
            <a:r>
              <a:rPr lang="en-US" u="sng" dirty="0"/>
              <a:t>Note 8:</a:t>
            </a:r>
          </a:p>
          <a:p>
            <a:pPr marL="0" indent="0">
              <a:buNone/>
            </a:pPr>
            <a:r>
              <a:rPr lang="en-US" dirty="0"/>
              <a:t>Restricted Cash consist of Certificate of deposits (CD) restricted as collateral for debt services at Bank of America with interest rate ranging from 8 to 10%.</a:t>
            </a:r>
          </a:p>
          <a:p>
            <a:endParaRPr lang="en-US" dirty="0"/>
          </a:p>
        </p:txBody>
      </p:sp>
      <p:pic>
        <p:nvPicPr>
          <p:cNvPr id="2" name="Content Placeholder 5">
            <a:extLst>
              <a:ext uri="{FF2B5EF4-FFF2-40B4-BE49-F238E27FC236}">
                <a16:creationId xmlns:a16="http://schemas.microsoft.com/office/drawing/2014/main" id="{BA9D840A-6FFC-6953-06D9-C708666DC8FD}"/>
              </a:ext>
            </a:extLst>
          </p:cNvPr>
          <p:cNvPicPr>
            <a:picLocks noChangeAspect="1"/>
          </p:cNvPicPr>
          <p:nvPr/>
        </p:nvPicPr>
        <p:blipFill>
          <a:blip r:embed="rId2"/>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217947A9-B4AA-2C33-45CF-9EB689E96878}"/>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942037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502B0A7-7A10-467D-BB78-35AE01455EA2}"/>
              </a:ext>
            </a:extLst>
          </p:cNvPr>
          <p:cNvGraphicFramePr>
            <a:graphicFrameLocks noGrp="1"/>
          </p:cNvGraphicFramePr>
          <p:nvPr>
            <p:extLst>
              <p:ext uri="{D42A27DB-BD31-4B8C-83A1-F6EECF244321}">
                <p14:modId xmlns:p14="http://schemas.microsoft.com/office/powerpoint/2010/main" val="3486464523"/>
              </p:ext>
            </p:extLst>
          </p:nvPr>
        </p:nvGraphicFramePr>
        <p:xfrm>
          <a:off x="2144807" y="172720"/>
          <a:ext cx="9117109" cy="2902887"/>
        </p:xfrm>
        <a:graphic>
          <a:graphicData uri="http://schemas.openxmlformats.org/drawingml/2006/table">
            <a:tbl>
              <a:tblPr>
                <a:tableStyleId>{5C22544A-7EE6-4342-B048-85BDC9FD1C3A}</a:tableStyleId>
              </a:tblPr>
              <a:tblGrid>
                <a:gridCol w="981138">
                  <a:extLst>
                    <a:ext uri="{9D8B030D-6E8A-4147-A177-3AD203B41FA5}">
                      <a16:colId xmlns:a16="http://schemas.microsoft.com/office/drawing/2014/main" val="360956238"/>
                    </a:ext>
                  </a:extLst>
                </a:gridCol>
                <a:gridCol w="860859">
                  <a:extLst>
                    <a:ext uri="{9D8B030D-6E8A-4147-A177-3AD203B41FA5}">
                      <a16:colId xmlns:a16="http://schemas.microsoft.com/office/drawing/2014/main" val="3115571001"/>
                    </a:ext>
                  </a:extLst>
                </a:gridCol>
                <a:gridCol w="1721723">
                  <a:extLst>
                    <a:ext uri="{9D8B030D-6E8A-4147-A177-3AD203B41FA5}">
                      <a16:colId xmlns:a16="http://schemas.microsoft.com/office/drawing/2014/main" val="2143761553"/>
                    </a:ext>
                  </a:extLst>
                </a:gridCol>
                <a:gridCol w="860859">
                  <a:extLst>
                    <a:ext uri="{9D8B030D-6E8A-4147-A177-3AD203B41FA5}">
                      <a16:colId xmlns:a16="http://schemas.microsoft.com/office/drawing/2014/main" val="1010290149"/>
                    </a:ext>
                  </a:extLst>
                </a:gridCol>
                <a:gridCol w="860859">
                  <a:extLst>
                    <a:ext uri="{9D8B030D-6E8A-4147-A177-3AD203B41FA5}">
                      <a16:colId xmlns:a16="http://schemas.microsoft.com/office/drawing/2014/main" val="1842110930"/>
                    </a:ext>
                  </a:extLst>
                </a:gridCol>
                <a:gridCol w="860859">
                  <a:extLst>
                    <a:ext uri="{9D8B030D-6E8A-4147-A177-3AD203B41FA5}">
                      <a16:colId xmlns:a16="http://schemas.microsoft.com/office/drawing/2014/main" val="1809587375"/>
                    </a:ext>
                  </a:extLst>
                </a:gridCol>
                <a:gridCol w="1856758">
                  <a:extLst>
                    <a:ext uri="{9D8B030D-6E8A-4147-A177-3AD203B41FA5}">
                      <a16:colId xmlns:a16="http://schemas.microsoft.com/office/drawing/2014/main" val="1145342213"/>
                    </a:ext>
                  </a:extLst>
                </a:gridCol>
                <a:gridCol w="1114054">
                  <a:extLst>
                    <a:ext uri="{9D8B030D-6E8A-4147-A177-3AD203B41FA5}">
                      <a16:colId xmlns:a16="http://schemas.microsoft.com/office/drawing/2014/main" val="3898401826"/>
                    </a:ext>
                  </a:extLst>
                </a:gridCol>
              </a:tblGrid>
              <a:tr h="0">
                <a:tc gridSpan="8">
                  <a:txBody>
                    <a:bodyPr/>
                    <a:lstStyle/>
                    <a:p>
                      <a:pPr algn="ctr" fontAlgn="ctr"/>
                      <a:r>
                        <a:rPr lang="en-US" sz="1400" u="none" strike="noStrike" dirty="0">
                          <a:effectLst/>
                        </a:rPr>
                        <a:t>Adam Company</a:t>
                      </a:r>
                      <a:endParaRPr lang="en-US" sz="14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9887532"/>
                  </a:ext>
                </a:extLst>
              </a:tr>
              <a:tr h="151899">
                <a:tc gridSpan="8">
                  <a:txBody>
                    <a:bodyPr/>
                    <a:lstStyle/>
                    <a:p>
                      <a:pPr algn="ctr" fontAlgn="ctr"/>
                      <a:r>
                        <a:rPr lang="en-US" sz="1400" u="none" strike="noStrike">
                          <a:effectLst/>
                        </a:rPr>
                        <a:t>Balance Sheet</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332581"/>
                  </a:ext>
                </a:extLst>
              </a:tr>
              <a:tr h="151899">
                <a:tc gridSpan="8">
                  <a:txBody>
                    <a:bodyPr/>
                    <a:lstStyle/>
                    <a:p>
                      <a:pPr algn="ctr" fontAlgn="ctr"/>
                      <a:r>
                        <a:rPr lang="en-US" sz="1400" u="none" strike="noStrike">
                          <a:effectLst/>
                        </a:rPr>
                        <a:t>December 31, 20X5</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4660149"/>
                  </a:ext>
                </a:extLst>
              </a:tr>
              <a:tr h="151899">
                <a:tc gridSpan="8">
                  <a:txBody>
                    <a:bodyPr/>
                    <a:lstStyle/>
                    <a:p>
                      <a:pPr algn="ctr" fontAlgn="b"/>
                      <a:r>
                        <a:rPr lang="en-US" sz="1400" u="sng" strike="noStrike" dirty="0">
                          <a:effectLst/>
                        </a:rPr>
                        <a:t>Assets</a:t>
                      </a:r>
                      <a:endParaRPr lang="en-US" sz="1400" b="0" i="0" u="sng" strike="noStrike" dirty="0">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4686294"/>
                  </a:ext>
                </a:extLst>
              </a:tr>
              <a:tr h="151899">
                <a:tc gridSpan="2">
                  <a:txBody>
                    <a:bodyPr/>
                    <a:lstStyle/>
                    <a:p>
                      <a:pPr algn="l" fontAlgn="ctr"/>
                      <a:r>
                        <a:rPr lang="en-US" sz="1300" u="sng" strike="noStrike">
                          <a:effectLst/>
                        </a:rPr>
                        <a:t>Current assets</a:t>
                      </a:r>
                      <a:endParaRPr lang="en-US" sz="1300" b="0" i="0" u="sng" strike="noStrike">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endParaRPr lang="en-US" sz="1300" b="0" i="0" u="none" strike="noStrike">
                        <a:solidFill>
                          <a:srgbClr val="000000"/>
                        </a:solidFill>
                        <a:effectLst/>
                        <a:latin typeface="Liberation Sans"/>
                      </a:endParaRPr>
                    </a:p>
                  </a:txBody>
                  <a:tcPr marL="4763" marR="4763" marT="4763" marB="0" anchor="ctr"/>
                </a:tc>
                <a:tc>
                  <a:txBody>
                    <a:bodyPr/>
                    <a:lstStyle/>
                    <a:p>
                      <a:pPr algn="l" fontAlgn="b"/>
                      <a:endParaRPr lang="en-US" sz="1400" b="0" i="0" u="none" strike="noStrike">
                        <a:solidFill>
                          <a:srgbClr val="000000"/>
                        </a:solidFill>
                        <a:effectLst/>
                        <a:latin typeface="Liberation Sans"/>
                      </a:endParaRPr>
                    </a:p>
                  </a:txBody>
                  <a:tcPr marL="4763" marR="4763" marT="4763" marB="0" anchor="b"/>
                </a:tc>
                <a:tc>
                  <a:txBody>
                    <a:bodyPr/>
                    <a:lstStyle/>
                    <a:p>
                      <a:pPr algn="l" fontAlgn="b"/>
                      <a:endParaRPr lang="en-US" sz="1400" b="0" i="0" u="none" strike="noStrike">
                        <a:solidFill>
                          <a:srgbClr val="000000"/>
                        </a:solidFill>
                        <a:effectLst/>
                        <a:latin typeface="Liberation Sans"/>
                      </a:endParaRPr>
                    </a:p>
                  </a:txBody>
                  <a:tcPr marL="4763" marR="4763" marT="4763" marB="0" anchor="b"/>
                </a:tc>
                <a:tc>
                  <a:txBody>
                    <a:bodyPr/>
                    <a:lstStyle/>
                    <a:p>
                      <a:pPr algn="ctr" fontAlgn="b"/>
                      <a:endParaRPr lang="en-US" sz="1400" b="0" i="0" u="none" strike="noStrike" dirty="0">
                        <a:solidFill>
                          <a:srgbClr val="000000"/>
                        </a:solidFill>
                        <a:effectLst/>
                        <a:latin typeface="Liberation Sans"/>
                      </a:endParaRPr>
                    </a:p>
                  </a:txBody>
                  <a:tcPr marL="4763" marR="4763" marT="4763" marB="0" anchor="b"/>
                </a:tc>
                <a:tc>
                  <a:txBody>
                    <a:bodyPr/>
                    <a:lstStyle/>
                    <a:p>
                      <a:pPr algn="ctr" fontAlgn="b"/>
                      <a:endParaRPr lang="en-US" sz="1400" b="0" i="0" u="none" strike="noStrike">
                        <a:solidFill>
                          <a:srgbClr val="000000"/>
                        </a:solidFill>
                        <a:effectLst/>
                        <a:latin typeface="Liberation Sans"/>
                      </a:endParaRPr>
                    </a:p>
                  </a:txBody>
                  <a:tcPr marL="4763" marR="4763" marT="4763" marB="0" anchor="b"/>
                </a:tc>
                <a:tc>
                  <a:txBody>
                    <a:bodyPr/>
                    <a:lstStyle/>
                    <a:p>
                      <a:pPr algn="ctr" fontAlgn="b"/>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576515009"/>
                  </a:ext>
                </a:extLst>
              </a:tr>
              <a:tr h="88536">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400" u="none" strike="noStrike" dirty="0">
                          <a:effectLst/>
                        </a:rPr>
                        <a:t>Cash and Cash Equivalent (Note 5)</a:t>
                      </a:r>
                      <a:endParaRPr lang="en-US" sz="14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rPr>
                        <a:t> $350,000 </a:t>
                      </a:r>
                      <a:endParaRPr lang="en-US" sz="1400" b="0" i="0" u="none" strike="noStrike" dirty="0">
                        <a:solidFill>
                          <a:srgbClr val="000000"/>
                        </a:solidFill>
                        <a:effectLst/>
                        <a:latin typeface="Liberation Sans"/>
                      </a:endParaRPr>
                    </a:p>
                  </a:txBody>
                  <a:tcPr marL="4763" marR="4763" marT="4763" marB="0" anchor="ctr"/>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12236438"/>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3">
                  <a:txBody>
                    <a:bodyPr/>
                    <a:lstStyle/>
                    <a:p>
                      <a:pPr algn="l" fontAlgn="ctr"/>
                      <a:r>
                        <a:rPr lang="en-US" sz="1400" u="none" strike="noStrike">
                          <a:effectLst/>
                        </a:rPr>
                        <a:t>Restricted Cash (note 8)</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ctr"/>
                      <a:r>
                        <a:rPr lang="en-US" sz="1400" u="none" strike="noStrike">
                          <a:effectLst/>
                        </a:rPr>
                        <a:t> </a:t>
                      </a:r>
                      <a:endParaRPr lang="en-US" sz="1400" b="0" i="0" u="none" strike="noStrike">
                        <a:solidFill>
                          <a:srgbClr val="000000"/>
                        </a:solidFill>
                        <a:effectLst/>
                        <a:latin typeface="Liberation Sans"/>
                      </a:endParaRPr>
                    </a:p>
                  </a:txBody>
                  <a:tcPr marL="4763" marR="4763" marT="4763" marB="0" anchor="ctr"/>
                </a:tc>
                <a:tc>
                  <a:txBody>
                    <a:bodyPr/>
                    <a:lstStyle/>
                    <a:p>
                      <a:pPr algn="l" fontAlgn="ctr"/>
                      <a:r>
                        <a:rPr lang="en-US" sz="1400" u="none" strike="noStrike">
                          <a:effectLst/>
                        </a:rPr>
                        <a:t> </a:t>
                      </a:r>
                      <a:endParaRPr lang="en-US" sz="1400" b="0" i="0" u="none" strike="noStrike">
                        <a:solidFill>
                          <a:srgbClr val="000000"/>
                        </a:solidFill>
                        <a:effectLst/>
                        <a:latin typeface="Liberation Sans"/>
                      </a:endParaRPr>
                    </a:p>
                  </a:txBody>
                  <a:tcPr marL="4763" marR="4763" marT="4763" marB="0" anchor="ctr"/>
                </a:tc>
                <a:tc>
                  <a:txBody>
                    <a:bodyPr/>
                    <a:lstStyle/>
                    <a:p>
                      <a:pPr algn="ctr" fontAlgn="ctr"/>
                      <a:r>
                        <a:rPr lang="en-US" sz="1400" u="none" strike="noStrike">
                          <a:effectLst/>
                        </a:rPr>
                        <a:t> $  75,000 </a:t>
                      </a:r>
                      <a:endParaRPr lang="en-US" sz="1400" b="0" i="0" u="none" strike="noStrike">
                        <a:solidFill>
                          <a:srgbClr val="000000"/>
                        </a:solidFill>
                        <a:effectLst/>
                        <a:latin typeface="Liberation Sans"/>
                      </a:endParaRPr>
                    </a:p>
                  </a:txBody>
                  <a:tcPr marL="4763" marR="4763" marT="4763" marB="0" anchor="ctr"/>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910320289"/>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400" u="none" strike="noStrike" dirty="0">
                          <a:effectLst/>
                          <a:highlight>
                            <a:srgbClr val="FFFF00"/>
                          </a:highlight>
                        </a:rPr>
                        <a:t>Debt investments (Note 2) </a:t>
                      </a:r>
                      <a:endParaRPr lang="en-US" sz="1400" b="0" i="0" u="none" strike="noStrike" dirty="0">
                        <a:solidFill>
                          <a:srgbClr val="000000"/>
                        </a:solidFill>
                        <a:effectLst/>
                        <a:highlight>
                          <a:srgbClr val="FFFF00"/>
                        </a:highligh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highlight>
                            <a:srgbClr val="FFFF00"/>
                          </a:highlight>
                        </a:rPr>
                        <a:t>   230,000 </a:t>
                      </a:r>
                      <a:endParaRPr lang="en-US" sz="1400" b="0" i="0" u="none" strike="noStrike" dirty="0">
                        <a:solidFill>
                          <a:srgbClr val="000000"/>
                        </a:solidFill>
                        <a:effectLst/>
                        <a:highlight>
                          <a:srgbClr val="FFFF00"/>
                        </a:highlight>
                        <a:latin typeface="Liberation Sans"/>
                      </a:endParaRPr>
                    </a:p>
                  </a:txBody>
                  <a:tcPr marL="4763" marR="4763" marT="4763" marB="0" anchor="ctr"/>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266805798"/>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400" u="none" strike="noStrike">
                          <a:effectLst/>
                        </a:rPr>
                        <a:t>Account &amp; Notes Receivable (net) Note 7</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rPr>
                        <a:t>   105,000 </a:t>
                      </a:r>
                      <a:endParaRPr lang="en-US" sz="1400" b="0" i="0" u="none" strike="noStrike" dirty="0">
                        <a:solidFill>
                          <a:srgbClr val="000000"/>
                        </a:solidFill>
                        <a:effectLst/>
                        <a:latin typeface="Liberation Sans"/>
                      </a:endParaRPr>
                    </a:p>
                  </a:txBody>
                  <a:tcPr marL="4763" marR="4763" marT="4763" marB="0" anchor="ctr"/>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106199732"/>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400" u="none" strike="noStrike">
                          <a:effectLst/>
                        </a:rPr>
                        <a:t>Income Taxes Receivable (note 10)</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rPr>
                        <a:t>       7,000 </a:t>
                      </a:r>
                      <a:endParaRPr lang="en-US" sz="1400" b="0" i="0" u="none" strike="noStrike" dirty="0">
                        <a:solidFill>
                          <a:srgbClr val="000000"/>
                        </a:solidFill>
                        <a:effectLst/>
                        <a:latin typeface="Liberation Sans"/>
                      </a:endParaRPr>
                    </a:p>
                  </a:txBody>
                  <a:tcPr marL="4763" marR="4763" marT="4763" marB="0" anchor="ctr"/>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348643062"/>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400" u="none" strike="noStrike">
                          <a:effectLst/>
                        </a:rPr>
                        <a:t>Inventory  (note 6)</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dirty="0">
                          <a:effectLst/>
                        </a:rPr>
                        <a:t>   240,000 </a:t>
                      </a:r>
                      <a:endParaRPr lang="en-US" sz="1400" b="0" i="0" u="none" strike="noStrike" dirty="0">
                        <a:solidFill>
                          <a:srgbClr val="000000"/>
                        </a:solidFill>
                        <a:effectLst/>
                        <a:latin typeface="Liberation Sans"/>
                      </a:endParaRPr>
                    </a:p>
                  </a:txBody>
                  <a:tcPr marL="4763" marR="4763" marT="4763" marB="0" anchor="ctr"/>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76520646"/>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400" u="none" strike="noStrike">
                          <a:effectLst/>
                        </a:rPr>
                        <a:t>Prepaid expenses </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400" u="none" strike="noStrike">
                          <a:effectLst/>
                        </a:rPr>
                        <a:t>     35,000 </a:t>
                      </a:r>
                      <a:endParaRPr lang="en-US" sz="1400" b="0" i="0" u="none" strike="noStrike">
                        <a:solidFill>
                          <a:srgbClr val="000000"/>
                        </a:solidFill>
                        <a:effectLst/>
                        <a:latin typeface="Liberation Sans"/>
                      </a:endParaRPr>
                    </a:p>
                  </a:txBody>
                  <a:tcPr marL="4763" marR="4763" marT="4763" marB="0" anchor="ctr"/>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873901548"/>
                  </a:ext>
                </a:extLst>
              </a:tr>
              <a:tr h="285411">
                <a:tc>
                  <a:txBody>
                    <a:bodyPr/>
                    <a:lstStyle/>
                    <a:p>
                      <a:pPr algn="l" fontAlgn="b"/>
                      <a:endParaRPr lang="en-US" sz="1300" b="0" i="0" u="none" strike="noStrike">
                        <a:solidFill>
                          <a:srgbClr val="000000"/>
                        </a:solidFill>
                        <a:effectLst/>
                        <a:latin typeface="Liberation Sans"/>
                      </a:endParaRPr>
                    </a:p>
                  </a:txBody>
                  <a:tcPr marL="4763" marR="4763" marT="4763" marB="0" anchor="b"/>
                </a:tc>
                <a:tc gridSpan="3">
                  <a:txBody>
                    <a:bodyPr/>
                    <a:lstStyle/>
                    <a:p>
                      <a:pPr algn="l" fontAlgn="ctr"/>
                      <a:r>
                        <a:rPr lang="en-US" sz="1400" u="none" strike="noStrike">
                          <a:effectLst/>
                        </a:rPr>
                        <a:t>      Total current assets </a:t>
                      </a:r>
                      <a:endParaRPr lang="en-US" sz="14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tc>
                  <a:txBody>
                    <a:bodyPr/>
                    <a:lstStyle/>
                    <a:p>
                      <a:pPr algn="ctr" fontAlgn="b"/>
                      <a:r>
                        <a:rPr lang="en-US" sz="1400" u="none" strike="noStrike">
                          <a:effectLst/>
                        </a:rPr>
                        <a:t> </a:t>
                      </a:r>
                      <a:endParaRPr lang="en-US" sz="1400" b="0" i="0" u="none" strike="noStrike">
                        <a:solidFill>
                          <a:srgbClr val="000000"/>
                        </a:solidFill>
                        <a:effectLst/>
                        <a:latin typeface="Liberation Sans"/>
                      </a:endParaRPr>
                    </a:p>
                  </a:txBody>
                  <a:tcPr marL="4763" marR="4763" marT="4763" marB="0" anchor="b"/>
                </a:tc>
                <a:tc>
                  <a:txBody>
                    <a:bodyPr/>
                    <a:lstStyle/>
                    <a:p>
                      <a:pPr algn="ctr" fontAlgn="b"/>
                      <a:r>
                        <a:rPr lang="en-US" sz="1400" u="none" strike="noStrike" dirty="0">
                          <a:effectLst/>
                        </a:rPr>
                        <a:t> </a:t>
                      </a:r>
                      <a:endParaRPr lang="en-US" sz="1400" b="0" i="0" u="none" strike="noStrike" dirty="0">
                        <a:solidFill>
                          <a:srgbClr val="000000"/>
                        </a:solidFill>
                        <a:effectLst/>
                        <a:latin typeface="Liberation Sans"/>
                      </a:endParaRPr>
                    </a:p>
                  </a:txBody>
                  <a:tcPr marL="4763" marR="4763" marT="4763" marB="0" anchor="b"/>
                </a:tc>
                <a:tc>
                  <a:txBody>
                    <a:bodyPr/>
                    <a:lstStyle/>
                    <a:p>
                      <a:pPr algn="ctr" fontAlgn="b"/>
                      <a:r>
                        <a:rPr lang="en-US" sz="1400" u="none" strike="noStrike" dirty="0">
                          <a:effectLst/>
                        </a:rPr>
                        <a:t> $1,042,000 </a:t>
                      </a:r>
                      <a:endParaRPr lang="en-US" sz="14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3937114915"/>
                  </a:ext>
                </a:extLst>
              </a:tr>
            </a:tbl>
          </a:graphicData>
        </a:graphic>
      </p:graphicFrame>
      <p:sp>
        <p:nvSpPr>
          <p:cNvPr id="5" name="Content Placeholder 2">
            <a:extLst>
              <a:ext uri="{FF2B5EF4-FFF2-40B4-BE49-F238E27FC236}">
                <a16:creationId xmlns:a16="http://schemas.microsoft.com/office/drawing/2014/main" id="{104E8767-DBDD-433B-A785-7EB139D14050}"/>
              </a:ext>
            </a:extLst>
          </p:cNvPr>
          <p:cNvSpPr>
            <a:spLocks noGrp="1"/>
          </p:cNvSpPr>
          <p:nvPr>
            <p:ph idx="1"/>
          </p:nvPr>
        </p:nvSpPr>
        <p:spPr>
          <a:xfrm>
            <a:off x="80682" y="3013675"/>
            <a:ext cx="10838330" cy="1459850"/>
          </a:xfrm>
        </p:spPr>
        <p:txBody>
          <a:bodyPr>
            <a:normAutofit/>
          </a:bodyPr>
          <a:lstStyle/>
          <a:p>
            <a:pPr marL="0" indent="0">
              <a:buNone/>
            </a:pPr>
            <a:r>
              <a:rPr lang="en-US" u="sng" dirty="0"/>
              <a:t>Note 2:</a:t>
            </a:r>
          </a:p>
          <a:p>
            <a:pPr marL="0" indent="0">
              <a:buNone/>
            </a:pPr>
            <a:r>
              <a:rPr lang="en-US" dirty="0"/>
              <a:t>Debt investment are reported ay fair value. The following schedule summarize the estimated value.  </a:t>
            </a:r>
          </a:p>
          <a:p>
            <a:endParaRPr lang="en-US" dirty="0"/>
          </a:p>
        </p:txBody>
      </p:sp>
      <p:graphicFrame>
        <p:nvGraphicFramePr>
          <p:cNvPr id="6" name="Table 6">
            <a:extLst>
              <a:ext uri="{FF2B5EF4-FFF2-40B4-BE49-F238E27FC236}">
                <a16:creationId xmlns:a16="http://schemas.microsoft.com/office/drawing/2014/main" id="{3B84B8E6-D323-4235-8946-375379E596EA}"/>
              </a:ext>
            </a:extLst>
          </p:cNvPr>
          <p:cNvGraphicFramePr>
            <a:graphicFrameLocks noGrp="1"/>
          </p:cNvGraphicFramePr>
          <p:nvPr>
            <p:extLst>
              <p:ext uri="{D42A27DB-BD31-4B8C-83A1-F6EECF244321}">
                <p14:modId xmlns:p14="http://schemas.microsoft.com/office/powerpoint/2010/main" val="482645017"/>
              </p:ext>
            </p:extLst>
          </p:nvPr>
        </p:nvGraphicFramePr>
        <p:xfrm>
          <a:off x="138578" y="4332330"/>
          <a:ext cx="7011148" cy="1854200"/>
        </p:xfrm>
        <a:graphic>
          <a:graphicData uri="http://schemas.openxmlformats.org/drawingml/2006/table">
            <a:tbl>
              <a:tblPr firstRow="1" bandRow="1">
                <a:tableStyleId>{5C22544A-7EE6-4342-B048-85BDC9FD1C3A}</a:tableStyleId>
              </a:tblPr>
              <a:tblGrid>
                <a:gridCol w="3505574">
                  <a:extLst>
                    <a:ext uri="{9D8B030D-6E8A-4147-A177-3AD203B41FA5}">
                      <a16:colId xmlns:a16="http://schemas.microsoft.com/office/drawing/2014/main" val="2980365038"/>
                    </a:ext>
                  </a:extLst>
                </a:gridCol>
                <a:gridCol w="3505574">
                  <a:extLst>
                    <a:ext uri="{9D8B030D-6E8A-4147-A177-3AD203B41FA5}">
                      <a16:colId xmlns:a16="http://schemas.microsoft.com/office/drawing/2014/main" val="2219473491"/>
                    </a:ext>
                  </a:extLst>
                </a:gridCol>
              </a:tblGrid>
              <a:tr h="370840">
                <a:tc>
                  <a:txBody>
                    <a:bodyPr/>
                    <a:lstStyle/>
                    <a:p>
                      <a:r>
                        <a:rPr lang="en-US" dirty="0"/>
                        <a:t>Investment</a:t>
                      </a:r>
                    </a:p>
                  </a:txBody>
                  <a:tcPr/>
                </a:tc>
                <a:tc>
                  <a:txBody>
                    <a:bodyPr/>
                    <a:lstStyle/>
                    <a:p>
                      <a:r>
                        <a:rPr lang="en-US" dirty="0"/>
                        <a:t>Fair Value</a:t>
                      </a:r>
                    </a:p>
                  </a:txBody>
                  <a:tcPr/>
                </a:tc>
                <a:extLst>
                  <a:ext uri="{0D108BD9-81ED-4DB2-BD59-A6C34878D82A}">
                    <a16:rowId xmlns:a16="http://schemas.microsoft.com/office/drawing/2014/main" val="3687433025"/>
                  </a:ext>
                </a:extLst>
              </a:tr>
              <a:tr h="370840">
                <a:tc>
                  <a:txBody>
                    <a:bodyPr/>
                    <a:lstStyle/>
                    <a:p>
                      <a:r>
                        <a:rPr lang="en-US" dirty="0"/>
                        <a:t>Corporate Notes</a:t>
                      </a:r>
                    </a:p>
                  </a:txBody>
                  <a:tcPr/>
                </a:tc>
                <a:tc>
                  <a:txBody>
                    <a:bodyPr/>
                    <a:lstStyle/>
                    <a:p>
                      <a:r>
                        <a:rPr lang="en-US" dirty="0"/>
                        <a:t>100,000</a:t>
                      </a:r>
                    </a:p>
                  </a:txBody>
                  <a:tcPr/>
                </a:tc>
                <a:extLst>
                  <a:ext uri="{0D108BD9-81ED-4DB2-BD59-A6C34878D82A}">
                    <a16:rowId xmlns:a16="http://schemas.microsoft.com/office/drawing/2014/main" val="3035016550"/>
                  </a:ext>
                </a:extLst>
              </a:tr>
              <a:tr h="370840">
                <a:tc>
                  <a:txBody>
                    <a:bodyPr/>
                    <a:lstStyle/>
                    <a:p>
                      <a:r>
                        <a:rPr lang="en-US" dirty="0"/>
                        <a:t>Municipal Bonds</a:t>
                      </a:r>
                    </a:p>
                  </a:txBody>
                  <a:tcPr/>
                </a:tc>
                <a:tc>
                  <a:txBody>
                    <a:bodyPr/>
                    <a:lstStyle/>
                    <a:p>
                      <a:r>
                        <a:rPr lang="en-US" dirty="0"/>
                        <a:t>75,000</a:t>
                      </a:r>
                    </a:p>
                  </a:txBody>
                  <a:tcPr/>
                </a:tc>
                <a:extLst>
                  <a:ext uri="{0D108BD9-81ED-4DB2-BD59-A6C34878D82A}">
                    <a16:rowId xmlns:a16="http://schemas.microsoft.com/office/drawing/2014/main" val="659934587"/>
                  </a:ext>
                </a:extLst>
              </a:tr>
              <a:tr h="370840">
                <a:tc>
                  <a:txBody>
                    <a:bodyPr/>
                    <a:lstStyle/>
                    <a:p>
                      <a:r>
                        <a:rPr lang="en-US" u="sng" dirty="0"/>
                        <a:t>U.S. Government Securities</a:t>
                      </a:r>
                    </a:p>
                  </a:txBody>
                  <a:tcPr/>
                </a:tc>
                <a:tc>
                  <a:txBody>
                    <a:bodyPr/>
                    <a:lstStyle/>
                    <a:p>
                      <a:r>
                        <a:rPr lang="en-US" u="sng" dirty="0"/>
                        <a:t>55,000</a:t>
                      </a:r>
                    </a:p>
                  </a:txBody>
                  <a:tcPr/>
                </a:tc>
                <a:extLst>
                  <a:ext uri="{0D108BD9-81ED-4DB2-BD59-A6C34878D82A}">
                    <a16:rowId xmlns:a16="http://schemas.microsoft.com/office/drawing/2014/main" val="4165547132"/>
                  </a:ext>
                </a:extLst>
              </a:tr>
              <a:tr h="370840">
                <a:tc>
                  <a:txBody>
                    <a:bodyPr/>
                    <a:lstStyle/>
                    <a:p>
                      <a:r>
                        <a:rPr lang="en-US" dirty="0"/>
                        <a:t>Total</a:t>
                      </a:r>
                    </a:p>
                  </a:txBody>
                  <a:tcPr/>
                </a:tc>
                <a:tc>
                  <a:txBody>
                    <a:bodyPr/>
                    <a:lstStyle/>
                    <a:p>
                      <a:r>
                        <a:rPr lang="en-US" dirty="0"/>
                        <a:t>230,000</a:t>
                      </a:r>
                    </a:p>
                  </a:txBody>
                  <a:tcPr/>
                </a:tc>
                <a:extLst>
                  <a:ext uri="{0D108BD9-81ED-4DB2-BD59-A6C34878D82A}">
                    <a16:rowId xmlns:a16="http://schemas.microsoft.com/office/drawing/2014/main" val="1169256288"/>
                  </a:ext>
                </a:extLst>
              </a:tr>
            </a:tbl>
          </a:graphicData>
        </a:graphic>
      </p:graphicFrame>
      <p:sp>
        <p:nvSpPr>
          <p:cNvPr id="7" name="Content Placeholder 2">
            <a:extLst>
              <a:ext uri="{FF2B5EF4-FFF2-40B4-BE49-F238E27FC236}">
                <a16:creationId xmlns:a16="http://schemas.microsoft.com/office/drawing/2014/main" id="{4D9ADB02-A568-4F4A-AD30-FDAEC8B665C3}"/>
              </a:ext>
            </a:extLst>
          </p:cNvPr>
          <p:cNvSpPr txBox="1">
            <a:spLocks/>
          </p:cNvSpPr>
          <p:nvPr/>
        </p:nvSpPr>
        <p:spPr>
          <a:xfrm>
            <a:off x="7866530" y="4473525"/>
            <a:ext cx="3863788" cy="1459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More about investment in future chapters.</a:t>
            </a:r>
          </a:p>
          <a:p>
            <a:pPr marL="0" indent="0">
              <a:buNone/>
            </a:pPr>
            <a:endParaRPr lang="en-US" dirty="0"/>
          </a:p>
          <a:p>
            <a:endParaRPr lang="en-US" dirty="0"/>
          </a:p>
        </p:txBody>
      </p:sp>
      <p:pic>
        <p:nvPicPr>
          <p:cNvPr id="2" name="Content Placeholder 5">
            <a:extLst>
              <a:ext uri="{FF2B5EF4-FFF2-40B4-BE49-F238E27FC236}">
                <a16:creationId xmlns:a16="http://schemas.microsoft.com/office/drawing/2014/main" id="{81837A50-00A2-86EE-3A83-CD0150DD751A}"/>
              </a:ext>
            </a:extLst>
          </p:cNvPr>
          <p:cNvPicPr>
            <a:picLocks noChangeAspect="1"/>
          </p:cNvPicPr>
          <p:nvPr/>
        </p:nvPicPr>
        <p:blipFill>
          <a:blip r:embed="rId2"/>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12B3F2BE-0C44-8442-02E2-3FADD069C47D}"/>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076147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502B0A7-7A10-467D-BB78-35AE01455EA2}"/>
              </a:ext>
            </a:extLst>
          </p:cNvPr>
          <p:cNvGraphicFramePr>
            <a:graphicFrameLocks noGrp="1"/>
          </p:cNvGraphicFramePr>
          <p:nvPr>
            <p:extLst>
              <p:ext uri="{D42A27DB-BD31-4B8C-83A1-F6EECF244321}">
                <p14:modId xmlns:p14="http://schemas.microsoft.com/office/powerpoint/2010/main" val="2515697638"/>
              </p:ext>
            </p:extLst>
          </p:nvPr>
        </p:nvGraphicFramePr>
        <p:xfrm>
          <a:off x="2763371" y="110662"/>
          <a:ext cx="7079876" cy="2720007"/>
        </p:xfrm>
        <a:graphic>
          <a:graphicData uri="http://schemas.openxmlformats.org/drawingml/2006/table">
            <a:tbl>
              <a:tblPr>
                <a:tableStyleId>{5C22544A-7EE6-4342-B048-85BDC9FD1C3A}</a:tableStyleId>
              </a:tblPr>
              <a:tblGrid>
                <a:gridCol w="761901">
                  <a:extLst>
                    <a:ext uri="{9D8B030D-6E8A-4147-A177-3AD203B41FA5}">
                      <a16:colId xmlns:a16="http://schemas.microsoft.com/office/drawing/2014/main" val="360956238"/>
                    </a:ext>
                  </a:extLst>
                </a:gridCol>
                <a:gridCol w="668499">
                  <a:extLst>
                    <a:ext uri="{9D8B030D-6E8A-4147-A177-3AD203B41FA5}">
                      <a16:colId xmlns:a16="http://schemas.microsoft.com/office/drawing/2014/main" val="3115571001"/>
                    </a:ext>
                  </a:extLst>
                </a:gridCol>
                <a:gridCol w="1337000">
                  <a:extLst>
                    <a:ext uri="{9D8B030D-6E8A-4147-A177-3AD203B41FA5}">
                      <a16:colId xmlns:a16="http://schemas.microsoft.com/office/drawing/2014/main" val="2143761553"/>
                    </a:ext>
                  </a:extLst>
                </a:gridCol>
                <a:gridCol w="668499">
                  <a:extLst>
                    <a:ext uri="{9D8B030D-6E8A-4147-A177-3AD203B41FA5}">
                      <a16:colId xmlns:a16="http://schemas.microsoft.com/office/drawing/2014/main" val="1010290149"/>
                    </a:ext>
                  </a:extLst>
                </a:gridCol>
                <a:gridCol w="668499">
                  <a:extLst>
                    <a:ext uri="{9D8B030D-6E8A-4147-A177-3AD203B41FA5}">
                      <a16:colId xmlns:a16="http://schemas.microsoft.com/office/drawing/2014/main" val="1842110930"/>
                    </a:ext>
                  </a:extLst>
                </a:gridCol>
                <a:gridCol w="668499">
                  <a:extLst>
                    <a:ext uri="{9D8B030D-6E8A-4147-A177-3AD203B41FA5}">
                      <a16:colId xmlns:a16="http://schemas.microsoft.com/office/drawing/2014/main" val="1809587375"/>
                    </a:ext>
                  </a:extLst>
                </a:gridCol>
                <a:gridCol w="1441862">
                  <a:extLst>
                    <a:ext uri="{9D8B030D-6E8A-4147-A177-3AD203B41FA5}">
                      <a16:colId xmlns:a16="http://schemas.microsoft.com/office/drawing/2014/main" val="1145342213"/>
                    </a:ext>
                  </a:extLst>
                </a:gridCol>
                <a:gridCol w="865117">
                  <a:extLst>
                    <a:ext uri="{9D8B030D-6E8A-4147-A177-3AD203B41FA5}">
                      <a16:colId xmlns:a16="http://schemas.microsoft.com/office/drawing/2014/main" val="3898401826"/>
                    </a:ext>
                  </a:extLst>
                </a:gridCol>
              </a:tblGrid>
              <a:tr h="168945">
                <a:tc gridSpan="8">
                  <a:txBody>
                    <a:bodyPr/>
                    <a:lstStyle/>
                    <a:p>
                      <a:pPr algn="ctr" fontAlgn="ctr"/>
                      <a:r>
                        <a:rPr lang="en-US" sz="1300" u="none" strike="noStrike">
                          <a:effectLst/>
                        </a:rPr>
                        <a:t>Adam Company</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9887532"/>
                  </a:ext>
                </a:extLst>
              </a:tr>
              <a:tr h="151899">
                <a:tc gridSpan="8">
                  <a:txBody>
                    <a:bodyPr/>
                    <a:lstStyle/>
                    <a:p>
                      <a:pPr algn="ctr" fontAlgn="ctr"/>
                      <a:r>
                        <a:rPr lang="en-US" sz="1300" u="none" strike="noStrike">
                          <a:effectLst/>
                        </a:rPr>
                        <a:t>Balance Sheet</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332581"/>
                  </a:ext>
                </a:extLst>
              </a:tr>
              <a:tr h="151899">
                <a:tc gridSpan="8">
                  <a:txBody>
                    <a:bodyPr/>
                    <a:lstStyle/>
                    <a:p>
                      <a:pPr algn="ctr" fontAlgn="ctr"/>
                      <a:r>
                        <a:rPr lang="en-US" sz="1300" u="none" strike="noStrike">
                          <a:effectLst/>
                        </a:rPr>
                        <a:t>December 31, 20X5</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4660149"/>
                  </a:ext>
                </a:extLst>
              </a:tr>
              <a:tr h="151899">
                <a:tc gridSpan="8">
                  <a:txBody>
                    <a:bodyPr/>
                    <a:lstStyle/>
                    <a:p>
                      <a:pPr algn="ctr" fontAlgn="b"/>
                      <a:r>
                        <a:rPr lang="en-US" sz="1300" u="sng" strike="noStrike">
                          <a:effectLst/>
                        </a:rPr>
                        <a:t>Assets</a:t>
                      </a:r>
                      <a:endParaRPr lang="en-US" sz="1300" b="0" i="0" u="sng" strike="noStrike">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4686294"/>
                  </a:ext>
                </a:extLst>
              </a:tr>
              <a:tr h="151899">
                <a:tc gridSpan="2">
                  <a:txBody>
                    <a:bodyPr/>
                    <a:lstStyle/>
                    <a:p>
                      <a:pPr algn="l" fontAlgn="ctr"/>
                      <a:r>
                        <a:rPr lang="en-US" sz="1300" u="sng" strike="noStrike">
                          <a:effectLst/>
                        </a:rPr>
                        <a:t>Current assets</a:t>
                      </a:r>
                      <a:endParaRPr lang="en-US" sz="1300" b="0" i="0" u="sng" strike="noStrike">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endParaRPr lang="en-US" sz="1300" b="0" i="0" u="none" strike="noStrike">
                        <a:solidFill>
                          <a:srgbClr val="000000"/>
                        </a:solidFill>
                        <a:effectLst/>
                        <a:latin typeface="Liberation Sans"/>
                      </a:endParaRPr>
                    </a:p>
                  </a:txBody>
                  <a:tcPr marL="4763" marR="4763" marT="4763" marB="0" anchor="ctr"/>
                </a:tc>
                <a:tc>
                  <a:txBody>
                    <a:bodyPr/>
                    <a:lstStyle/>
                    <a:p>
                      <a:pPr algn="l" fontAlgn="b"/>
                      <a:endParaRPr lang="en-US" sz="1300" b="0" i="0" u="none" strike="noStrike">
                        <a:solidFill>
                          <a:srgbClr val="000000"/>
                        </a:solidFill>
                        <a:effectLst/>
                        <a:latin typeface="Liberation Sans"/>
                      </a:endParaRPr>
                    </a:p>
                  </a:txBody>
                  <a:tcPr marL="4763" marR="4763" marT="4763" marB="0" anchor="b"/>
                </a:tc>
                <a:tc>
                  <a:txBody>
                    <a:bodyPr/>
                    <a:lstStyle/>
                    <a:p>
                      <a:pPr algn="l" fontAlgn="b"/>
                      <a:endParaRPr lang="en-US" sz="1300" b="0" i="0" u="none" strike="noStrike">
                        <a:solidFill>
                          <a:srgbClr val="000000"/>
                        </a:solidFill>
                        <a:effectLst/>
                        <a:latin typeface="Liberation Sans"/>
                      </a:endParaRPr>
                    </a:p>
                  </a:txBody>
                  <a:tcPr marL="4763" marR="4763" marT="4763" marB="0" anchor="b"/>
                </a:tc>
                <a:tc>
                  <a:txBody>
                    <a:bodyPr/>
                    <a:lstStyle/>
                    <a:p>
                      <a:pPr algn="ctr" fontAlgn="b"/>
                      <a:endParaRPr lang="en-US" sz="1300" b="0" i="0" u="none" strike="noStrike">
                        <a:solidFill>
                          <a:srgbClr val="000000"/>
                        </a:solidFill>
                        <a:effectLst/>
                        <a:latin typeface="Liberation Sans"/>
                      </a:endParaRPr>
                    </a:p>
                  </a:txBody>
                  <a:tcPr marL="4763" marR="4763" marT="4763" marB="0" anchor="b"/>
                </a:tc>
                <a:tc>
                  <a:txBody>
                    <a:bodyPr/>
                    <a:lstStyle/>
                    <a:p>
                      <a:pPr algn="ctr" fontAlgn="b"/>
                      <a:endParaRPr lang="en-US" sz="1300" b="0" i="0" u="none" strike="noStrike">
                        <a:solidFill>
                          <a:srgbClr val="000000"/>
                        </a:solidFill>
                        <a:effectLst/>
                        <a:latin typeface="Liberation Sans"/>
                      </a:endParaRPr>
                    </a:p>
                  </a:txBody>
                  <a:tcPr marL="4763" marR="4763" marT="4763" marB="0" anchor="b"/>
                </a:tc>
                <a:tc>
                  <a:txBody>
                    <a:bodyPr/>
                    <a:lstStyle/>
                    <a:p>
                      <a:pPr algn="ctr" fontAlgn="b"/>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576515009"/>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300" u="none" strike="noStrike" dirty="0">
                          <a:effectLst/>
                        </a:rPr>
                        <a:t>Cash and Cash Equivalent (Note 5)</a:t>
                      </a:r>
                      <a:endParaRPr lang="en-US" sz="13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300" u="none" strike="noStrike">
                          <a:effectLst/>
                        </a:rPr>
                        <a:t> $350,000 </a:t>
                      </a:r>
                      <a:endParaRPr lang="en-US" sz="1300" b="0" i="0" u="none" strike="noStrike">
                        <a:solidFill>
                          <a:srgbClr val="000000"/>
                        </a:solidFill>
                        <a:effectLst/>
                        <a:latin typeface="Liberation Sans"/>
                      </a:endParaRPr>
                    </a:p>
                  </a:txBody>
                  <a:tcPr marL="4763" marR="4763" marT="4763" marB="0" anchor="ctr"/>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12236438"/>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3">
                  <a:txBody>
                    <a:bodyPr/>
                    <a:lstStyle/>
                    <a:p>
                      <a:pPr algn="l" fontAlgn="ctr"/>
                      <a:r>
                        <a:rPr lang="en-US" sz="1300" u="none" strike="noStrike">
                          <a:effectLst/>
                        </a:rPr>
                        <a:t>Restricted Cash (note 8)</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ctr"/>
                      <a:r>
                        <a:rPr lang="en-US" sz="1300" u="none" strike="noStrike">
                          <a:effectLst/>
                        </a:rPr>
                        <a:t> </a:t>
                      </a:r>
                      <a:endParaRPr lang="en-US" sz="1300" b="0" i="0" u="none" strike="noStrike">
                        <a:solidFill>
                          <a:srgbClr val="000000"/>
                        </a:solidFill>
                        <a:effectLst/>
                        <a:latin typeface="Liberation Sans"/>
                      </a:endParaRPr>
                    </a:p>
                  </a:txBody>
                  <a:tcPr marL="4763" marR="4763" marT="4763" marB="0" anchor="ctr"/>
                </a:tc>
                <a:tc>
                  <a:txBody>
                    <a:bodyPr/>
                    <a:lstStyle/>
                    <a:p>
                      <a:pPr algn="l" fontAlgn="ctr"/>
                      <a:r>
                        <a:rPr lang="en-US" sz="1300" u="none" strike="noStrike">
                          <a:effectLst/>
                        </a:rPr>
                        <a:t> </a:t>
                      </a:r>
                      <a:endParaRPr lang="en-US" sz="1300" b="0" i="0" u="none" strike="noStrike">
                        <a:solidFill>
                          <a:srgbClr val="000000"/>
                        </a:solidFill>
                        <a:effectLst/>
                        <a:latin typeface="Liberation Sans"/>
                      </a:endParaRPr>
                    </a:p>
                  </a:txBody>
                  <a:tcPr marL="4763" marR="4763" marT="4763" marB="0" anchor="ctr"/>
                </a:tc>
                <a:tc>
                  <a:txBody>
                    <a:bodyPr/>
                    <a:lstStyle/>
                    <a:p>
                      <a:pPr algn="ctr" fontAlgn="ctr"/>
                      <a:r>
                        <a:rPr lang="en-US" sz="1300" u="none" strike="noStrike">
                          <a:effectLst/>
                        </a:rPr>
                        <a:t> $  75,000 </a:t>
                      </a:r>
                      <a:endParaRPr lang="en-US" sz="1300" b="0" i="0" u="none" strike="noStrike">
                        <a:solidFill>
                          <a:srgbClr val="000000"/>
                        </a:solidFill>
                        <a:effectLst/>
                        <a:latin typeface="Liberation Sans"/>
                      </a:endParaRPr>
                    </a:p>
                  </a:txBody>
                  <a:tcPr marL="4763" marR="4763" marT="4763" marB="0" anchor="ctr"/>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910320289"/>
                  </a:ext>
                </a:extLst>
              </a:tr>
              <a:tr h="151899">
                <a:tc>
                  <a:txBody>
                    <a:bodyPr/>
                    <a:lstStyle/>
                    <a:p>
                      <a:pPr algn="l" fontAlgn="b"/>
                      <a:endParaRPr lang="en-US" sz="1300" b="0" i="0" u="none" strike="noStrike" dirty="0">
                        <a:solidFill>
                          <a:srgbClr val="000000"/>
                        </a:solidFill>
                        <a:effectLst/>
                        <a:latin typeface="Liberation Sans"/>
                      </a:endParaRPr>
                    </a:p>
                  </a:txBody>
                  <a:tcPr marL="4763" marR="4763" marT="4763" marB="0" anchor="b"/>
                </a:tc>
                <a:tc gridSpan="5">
                  <a:txBody>
                    <a:bodyPr/>
                    <a:lstStyle/>
                    <a:p>
                      <a:pPr algn="l" fontAlgn="ctr"/>
                      <a:r>
                        <a:rPr lang="en-US" sz="1300" u="none" strike="noStrike">
                          <a:effectLst/>
                        </a:rPr>
                        <a:t>Debt investments (Note 2) </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300" u="none" strike="noStrike">
                          <a:effectLst/>
                        </a:rPr>
                        <a:t>   230,000 </a:t>
                      </a:r>
                      <a:endParaRPr lang="en-US" sz="1300" b="0" i="0" u="none" strike="noStrike">
                        <a:solidFill>
                          <a:srgbClr val="000000"/>
                        </a:solidFill>
                        <a:effectLst/>
                        <a:latin typeface="Liberation Sans"/>
                      </a:endParaRPr>
                    </a:p>
                  </a:txBody>
                  <a:tcPr marL="4763" marR="4763" marT="4763" marB="0" anchor="ctr"/>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266805798"/>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300" u="none" strike="noStrike" dirty="0">
                          <a:effectLst/>
                          <a:highlight>
                            <a:srgbClr val="FFFF00"/>
                          </a:highlight>
                        </a:rPr>
                        <a:t>Account &amp; Notes Receivable (net) Note 7</a:t>
                      </a:r>
                      <a:endParaRPr lang="en-US" sz="1300" b="0" i="0" u="none" strike="noStrike" dirty="0">
                        <a:solidFill>
                          <a:srgbClr val="000000"/>
                        </a:solidFill>
                        <a:effectLst/>
                        <a:highlight>
                          <a:srgbClr val="FFFF00"/>
                        </a:highligh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300" u="none" strike="noStrike" dirty="0">
                          <a:effectLst/>
                          <a:highlight>
                            <a:srgbClr val="FFFF00"/>
                          </a:highlight>
                        </a:rPr>
                        <a:t>   105,000 </a:t>
                      </a:r>
                      <a:endParaRPr lang="en-US" sz="1300" b="0" i="0" u="none" strike="noStrike" dirty="0">
                        <a:solidFill>
                          <a:srgbClr val="000000"/>
                        </a:solidFill>
                        <a:effectLst/>
                        <a:highlight>
                          <a:srgbClr val="FFFF00"/>
                        </a:highlight>
                        <a:latin typeface="Liberation Sans"/>
                      </a:endParaRPr>
                    </a:p>
                  </a:txBody>
                  <a:tcPr marL="4763" marR="4763" marT="4763" marB="0" anchor="ctr"/>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106199732"/>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300" u="none" strike="noStrike" dirty="0">
                          <a:effectLst/>
                          <a:highlight>
                            <a:srgbClr val="FFFF00"/>
                          </a:highlight>
                        </a:rPr>
                        <a:t>Income Taxes Receivable (note 10)</a:t>
                      </a:r>
                      <a:endParaRPr lang="en-US" sz="1300" b="0" i="0" u="none" strike="noStrike" dirty="0">
                        <a:solidFill>
                          <a:srgbClr val="000000"/>
                        </a:solidFill>
                        <a:effectLst/>
                        <a:highlight>
                          <a:srgbClr val="FFFF00"/>
                        </a:highligh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300" u="none" strike="noStrike" dirty="0">
                          <a:effectLst/>
                          <a:highlight>
                            <a:srgbClr val="FFFF00"/>
                          </a:highlight>
                        </a:rPr>
                        <a:t>       7,000 </a:t>
                      </a:r>
                      <a:endParaRPr lang="en-US" sz="1300" b="0" i="0" u="none" strike="noStrike" dirty="0">
                        <a:solidFill>
                          <a:srgbClr val="000000"/>
                        </a:solidFill>
                        <a:effectLst/>
                        <a:highlight>
                          <a:srgbClr val="FFFF00"/>
                        </a:highlight>
                        <a:latin typeface="Liberation Sans"/>
                      </a:endParaRPr>
                    </a:p>
                  </a:txBody>
                  <a:tcPr marL="4763" marR="4763" marT="4763" marB="0" anchor="ctr"/>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348643062"/>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300" u="none" strike="noStrike">
                          <a:effectLst/>
                        </a:rPr>
                        <a:t>Inventory  (note 6)</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300" u="none" strike="noStrike">
                          <a:effectLst/>
                        </a:rPr>
                        <a:t>   240,000 </a:t>
                      </a:r>
                      <a:endParaRPr lang="en-US" sz="1300" b="0" i="0" u="none" strike="noStrike">
                        <a:solidFill>
                          <a:srgbClr val="000000"/>
                        </a:solidFill>
                        <a:effectLst/>
                        <a:latin typeface="Liberation Sans"/>
                      </a:endParaRPr>
                    </a:p>
                  </a:txBody>
                  <a:tcPr marL="4763" marR="4763" marT="4763" marB="0" anchor="ctr"/>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76520646"/>
                  </a:ext>
                </a:extLst>
              </a:tr>
              <a:tr h="151899">
                <a:tc>
                  <a:txBody>
                    <a:bodyPr/>
                    <a:lstStyle/>
                    <a:p>
                      <a:pPr algn="l" fontAlgn="b"/>
                      <a:endParaRPr lang="en-US" sz="1300" b="0" i="0" u="none" strike="noStrike">
                        <a:solidFill>
                          <a:srgbClr val="000000"/>
                        </a:solidFill>
                        <a:effectLst/>
                        <a:latin typeface="Liberation Sans"/>
                      </a:endParaRPr>
                    </a:p>
                  </a:txBody>
                  <a:tcPr marL="4763" marR="4763" marT="4763" marB="0" anchor="b"/>
                </a:tc>
                <a:tc gridSpan="5">
                  <a:txBody>
                    <a:bodyPr/>
                    <a:lstStyle/>
                    <a:p>
                      <a:pPr algn="l" fontAlgn="ctr"/>
                      <a:r>
                        <a:rPr lang="en-US" sz="1300" u="none" strike="noStrike">
                          <a:effectLst/>
                        </a:rPr>
                        <a:t>Prepaid expenses </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300" u="none" strike="noStrike">
                          <a:effectLst/>
                        </a:rPr>
                        <a:t>     35,000 </a:t>
                      </a:r>
                      <a:endParaRPr lang="en-US" sz="1300" b="0" i="0" u="none" strike="noStrike">
                        <a:solidFill>
                          <a:srgbClr val="000000"/>
                        </a:solidFill>
                        <a:effectLst/>
                        <a:latin typeface="Liberation Sans"/>
                      </a:endParaRPr>
                    </a:p>
                  </a:txBody>
                  <a:tcPr marL="4763" marR="4763" marT="4763" marB="0" anchor="ctr"/>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873901548"/>
                  </a:ext>
                </a:extLst>
              </a:tr>
              <a:tr h="285411">
                <a:tc>
                  <a:txBody>
                    <a:bodyPr/>
                    <a:lstStyle/>
                    <a:p>
                      <a:pPr algn="l" fontAlgn="b"/>
                      <a:endParaRPr lang="en-US" sz="1300" b="0" i="0" u="none" strike="noStrike">
                        <a:solidFill>
                          <a:srgbClr val="000000"/>
                        </a:solidFill>
                        <a:effectLst/>
                        <a:latin typeface="Liberation Sans"/>
                      </a:endParaRPr>
                    </a:p>
                  </a:txBody>
                  <a:tcPr marL="4763" marR="4763" marT="4763" marB="0" anchor="b"/>
                </a:tc>
                <a:tc gridSpan="3">
                  <a:txBody>
                    <a:bodyPr/>
                    <a:lstStyle/>
                    <a:p>
                      <a:pPr algn="l" fontAlgn="ctr"/>
                      <a:r>
                        <a:rPr lang="en-US" sz="1300" u="none" strike="noStrike">
                          <a:effectLst/>
                        </a:rPr>
                        <a:t>      Total current assets </a:t>
                      </a:r>
                      <a:endParaRPr lang="en-US" sz="13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tc>
                  <a:txBody>
                    <a:bodyPr/>
                    <a:lstStyle/>
                    <a:p>
                      <a:pPr algn="ctr" fontAlgn="b"/>
                      <a:r>
                        <a:rPr lang="en-US" sz="1300" u="none" strike="noStrike" dirty="0">
                          <a:effectLst/>
                        </a:rPr>
                        <a:t> </a:t>
                      </a:r>
                      <a:endParaRPr lang="en-US" sz="1300" b="0" i="0" u="none" strike="noStrike" dirty="0">
                        <a:solidFill>
                          <a:srgbClr val="000000"/>
                        </a:solidFill>
                        <a:effectLst/>
                        <a:latin typeface="Liberation Sans"/>
                      </a:endParaRPr>
                    </a:p>
                  </a:txBody>
                  <a:tcPr marL="4763" marR="4763" marT="4763" marB="0" anchor="b"/>
                </a:tc>
                <a:tc>
                  <a:txBody>
                    <a:bodyPr/>
                    <a:lstStyle/>
                    <a:p>
                      <a:pPr algn="ctr" fontAlgn="b"/>
                      <a:r>
                        <a:rPr lang="en-US" sz="1300" u="none" strike="noStrike">
                          <a:effectLst/>
                        </a:rPr>
                        <a:t> </a:t>
                      </a:r>
                      <a:endParaRPr lang="en-US" sz="1300" b="0" i="0" u="none" strike="noStrike">
                        <a:solidFill>
                          <a:srgbClr val="000000"/>
                        </a:solidFill>
                        <a:effectLst/>
                        <a:latin typeface="Liberation Sans"/>
                      </a:endParaRPr>
                    </a:p>
                  </a:txBody>
                  <a:tcPr marL="4763" marR="4763" marT="4763" marB="0" anchor="b"/>
                </a:tc>
                <a:tc>
                  <a:txBody>
                    <a:bodyPr/>
                    <a:lstStyle/>
                    <a:p>
                      <a:pPr algn="ctr" fontAlgn="b"/>
                      <a:r>
                        <a:rPr lang="en-US" sz="1300" u="none" strike="noStrike" dirty="0">
                          <a:effectLst/>
                        </a:rPr>
                        <a:t> $1,042,000 </a:t>
                      </a:r>
                      <a:endParaRPr lang="en-US" sz="13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3937114915"/>
                  </a:ext>
                </a:extLst>
              </a:tr>
            </a:tbl>
          </a:graphicData>
        </a:graphic>
      </p:graphicFrame>
      <p:sp>
        <p:nvSpPr>
          <p:cNvPr id="5" name="Content Placeholder 2">
            <a:extLst>
              <a:ext uri="{FF2B5EF4-FFF2-40B4-BE49-F238E27FC236}">
                <a16:creationId xmlns:a16="http://schemas.microsoft.com/office/drawing/2014/main" id="{104E8767-DBDD-433B-A785-7EB139D14050}"/>
              </a:ext>
            </a:extLst>
          </p:cNvPr>
          <p:cNvSpPr>
            <a:spLocks noGrp="1"/>
          </p:cNvSpPr>
          <p:nvPr>
            <p:ph idx="1"/>
          </p:nvPr>
        </p:nvSpPr>
        <p:spPr>
          <a:xfrm>
            <a:off x="268942" y="2830669"/>
            <a:ext cx="10838330" cy="1459850"/>
          </a:xfrm>
        </p:spPr>
        <p:txBody>
          <a:bodyPr>
            <a:noAutofit/>
          </a:bodyPr>
          <a:lstStyle/>
          <a:p>
            <a:pPr marL="0" indent="0">
              <a:buNone/>
            </a:pPr>
            <a:r>
              <a:rPr lang="en-US" sz="2600" u="sng" dirty="0"/>
              <a:t>Note 7:</a:t>
            </a:r>
          </a:p>
          <a:p>
            <a:pPr marL="0" indent="0">
              <a:buNone/>
            </a:pPr>
            <a:r>
              <a:rPr lang="en-US" sz="2000" dirty="0"/>
              <a:t>Included in “Accounts receivable, net and other” on our consolidated balance sheets are amounts primarily related to customer.  We estimate losses on receivables based on known troubled accounts and historical experience of losses incurred. Receivables are considered impaired and written-off when it is probable that all contractual payments due will not be collected in accordance with the terms of the agreement. The allowance for doubtful accounts was </a:t>
            </a:r>
            <a:r>
              <a:rPr lang="en-US" sz="2000" dirty="0" err="1"/>
              <a:t>etc</a:t>
            </a:r>
            <a:r>
              <a:rPr lang="en-US" sz="2000" dirty="0"/>
              <a:t>….</a:t>
            </a:r>
          </a:p>
        </p:txBody>
      </p:sp>
      <p:sp>
        <p:nvSpPr>
          <p:cNvPr id="7" name="Content Placeholder 2">
            <a:extLst>
              <a:ext uri="{FF2B5EF4-FFF2-40B4-BE49-F238E27FC236}">
                <a16:creationId xmlns:a16="http://schemas.microsoft.com/office/drawing/2014/main" id="{3AC49007-ABDB-4ACE-9666-14170855579A}"/>
              </a:ext>
            </a:extLst>
          </p:cNvPr>
          <p:cNvSpPr txBox="1">
            <a:spLocks/>
          </p:cNvSpPr>
          <p:nvPr/>
        </p:nvSpPr>
        <p:spPr>
          <a:xfrm>
            <a:off x="268942" y="4689157"/>
            <a:ext cx="11167782" cy="14598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u="sng" dirty="0"/>
              <a:t>Note 10:</a:t>
            </a:r>
          </a:p>
          <a:p>
            <a:pPr marL="0" indent="0">
              <a:buNone/>
            </a:pPr>
            <a:r>
              <a:rPr lang="en-US" sz="2200" dirty="0"/>
              <a:t>As a result of a settled net operating losses (NOL) dispute in our favor (with the Internal Revenue Service (IRS), we except a refund of 7,000 from the federal government.</a:t>
            </a:r>
          </a:p>
        </p:txBody>
      </p:sp>
      <p:pic>
        <p:nvPicPr>
          <p:cNvPr id="2" name="Content Placeholder 5">
            <a:extLst>
              <a:ext uri="{FF2B5EF4-FFF2-40B4-BE49-F238E27FC236}">
                <a16:creationId xmlns:a16="http://schemas.microsoft.com/office/drawing/2014/main" id="{2D7C53CD-914B-AD1C-A085-25A8DA96A839}"/>
              </a:ext>
            </a:extLst>
          </p:cNvPr>
          <p:cNvPicPr>
            <a:picLocks noChangeAspect="1"/>
          </p:cNvPicPr>
          <p:nvPr/>
        </p:nvPicPr>
        <p:blipFill>
          <a:blip r:embed="rId2"/>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973C579B-57F8-F40B-F9BB-EBD41AC5CF07}"/>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739253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additive="base">
                                        <p:cTn id="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 calcmode="lin" valueType="num">
                                      <p:cBhvr additive="base">
                                        <p:cTn id="1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CB6C88F-F518-427F-B469-34E417FBBB86}"/>
              </a:ext>
            </a:extLst>
          </p:cNvPr>
          <p:cNvSpPr txBox="1"/>
          <p:nvPr/>
        </p:nvSpPr>
        <p:spPr>
          <a:xfrm>
            <a:off x="488575" y="3234476"/>
            <a:ext cx="10343030" cy="369332"/>
          </a:xfrm>
          <a:prstGeom prst="rect">
            <a:avLst/>
          </a:prstGeom>
          <a:noFill/>
        </p:spPr>
        <p:txBody>
          <a:bodyPr wrap="square">
            <a:spAutoFit/>
          </a:bodyPr>
          <a:lstStyle/>
          <a:p>
            <a:r>
              <a:rPr lang="en-US" dirty="0"/>
              <a:t>.</a:t>
            </a:r>
          </a:p>
        </p:txBody>
      </p:sp>
      <p:sp>
        <p:nvSpPr>
          <p:cNvPr id="7" name="TextBox 6">
            <a:extLst>
              <a:ext uri="{FF2B5EF4-FFF2-40B4-BE49-F238E27FC236}">
                <a16:creationId xmlns:a16="http://schemas.microsoft.com/office/drawing/2014/main" id="{4B644871-9209-4D98-99C5-133DEAC53E82}"/>
              </a:ext>
            </a:extLst>
          </p:cNvPr>
          <p:cNvSpPr txBox="1"/>
          <p:nvPr/>
        </p:nvSpPr>
        <p:spPr>
          <a:xfrm>
            <a:off x="105335" y="3429000"/>
            <a:ext cx="11598090" cy="2246769"/>
          </a:xfrm>
          <a:prstGeom prst="rect">
            <a:avLst/>
          </a:prstGeom>
          <a:noFill/>
        </p:spPr>
        <p:txBody>
          <a:bodyPr wrap="square">
            <a:spAutoFit/>
          </a:bodyPr>
          <a:lstStyle/>
          <a:p>
            <a:endParaRPr lang="en-US" sz="2000" u="sng" dirty="0"/>
          </a:p>
          <a:p>
            <a:r>
              <a:rPr lang="en-US" sz="2000" u="sng" dirty="0"/>
              <a:t>Note 6:</a:t>
            </a:r>
          </a:p>
          <a:p>
            <a:r>
              <a:rPr lang="en-US" sz="2000" dirty="0"/>
              <a:t>Inventories, consisting of products available for sale, are primarily accounted for using the first-in, first-out method, and are valued at the lower of cost and net realizable value. This valuation requires us to make judgments, based on currently available information, about the likely method of disposition, such as through sales to individual customers, returns to product vendors, or liquidations, and expected recoverable values of each disposition category.</a:t>
            </a:r>
          </a:p>
        </p:txBody>
      </p:sp>
      <p:graphicFrame>
        <p:nvGraphicFramePr>
          <p:cNvPr id="10" name="Table 9">
            <a:extLst>
              <a:ext uri="{FF2B5EF4-FFF2-40B4-BE49-F238E27FC236}">
                <a16:creationId xmlns:a16="http://schemas.microsoft.com/office/drawing/2014/main" id="{FBBD015B-4A07-414A-B7DE-58C20EE70E6B}"/>
              </a:ext>
            </a:extLst>
          </p:cNvPr>
          <p:cNvGraphicFramePr>
            <a:graphicFrameLocks noGrp="1"/>
          </p:cNvGraphicFramePr>
          <p:nvPr>
            <p:extLst>
              <p:ext uri="{D42A27DB-BD31-4B8C-83A1-F6EECF244321}">
                <p14:modId xmlns:p14="http://schemas.microsoft.com/office/powerpoint/2010/main" val="2587686136"/>
              </p:ext>
            </p:extLst>
          </p:nvPr>
        </p:nvGraphicFramePr>
        <p:xfrm>
          <a:off x="322730" y="185334"/>
          <a:ext cx="8074958" cy="3146404"/>
        </p:xfrm>
        <a:graphic>
          <a:graphicData uri="http://schemas.openxmlformats.org/drawingml/2006/table">
            <a:tbl>
              <a:tblPr>
                <a:tableStyleId>{5C22544A-7EE6-4342-B048-85BDC9FD1C3A}</a:tableStyleId>
              </a:tblPr>
              <a:tblGrid>
                <a:gridCol w="868987">
                  <a:extLst>
                    <a:ext uri="{9D8B030D-6E8A-4147-A177-3AD203B41FA5}">
                      <a16:colId xmlns:a16="http://schemas.microsoft.com/office/drawing/2014/main" val="360956238"/>
                    </a:ext>
                  </a:extLst>
                </a:gridCol>
                <a:gridCol w="762457">
                  <a:extLst>
                    <a:ext uri="{9D8B030D-6E8A-4147-A177-3AD203B41FA5}">
                      <a16:colId xmlns:a16="http://schemas.microsoft.com/office/drawing/2014/main" val="3115571001"/>
                    </a:ext>
                  </a:extLst>
                </a:gridCol>
                <a:gridCol w="1524917">
                  <a:extLst>
                    <a:ext uri="{9D8B030D-6E8A-4147-A177-3AD203B41FA5}">
                      <a16:colId xmlns:a16="http://schemas.microsoft.com/office/drawing/2014/main" val="2143761553"/>
                    </a:ext>
                  </a:extLst>
                </a:gridCol>
                <a:gridCol w="762457">
                  <a:extLst>
                    <a:ext uri="{9D8B030D-6E8A-4147-A177-3AD203B41FA5}">
                      <a16:colId xmlns:a16="http://schemas.microsoft.com/office/drawing/2014/main" val="1010290149"/>
                    </a:ext>
                  </a:extLst>
                </a:gridCol>
                <a:gridCol w="762457">
                  <a:extLst>
                    <a:ext uri="{9D8B030D-6E8A-4147-A177-3AD203B41FA5}">
                      <a16:colId xmlns:a16="http://schemas.microsoft.com/office/drawing/2014/main" val="1842110930"/>
                    </a:ext>
                  </a:extLst>
                </a:gridCol>
                <a:gridCol w="762457">
                  <a:extLst>
                    <a:ext uri="{9D8B030D-6E8A-4147-A177-3AD203B41FA5}">
                      <a16:colId xmlns:a16="http://schemas.microsoft.com/office/drawing/2014/main" val="1809587375"/>
                    </a:ext>
                  </a:extLst>
                </a:gridCol>
                <a:gridCol w="1644517">
                  <a:extLst>
                    <a:ext uri="{9D8B030D-6E8A-4147-A177-3AD203B41FA5}">
                      <a16:colId xmlns:a16="http://schemas.microsoft.com/office/drawing/2014/main" val="1145342213"/>
                    </a:ext>
                  </a:extLst>
                </a:gridCol>
                <a:gridCol w="986709">
                  <a:extLst>
                    <a:ext uri="{9D8B030D-6E8A-4147-A177-3AD203B41FA5}">
                      <a16:colId xmlns:a16="http://schemas.microsoft.com/office/drawing/2014/main" val="3898401826"/>
                    </a:ext>
                  </a:extLst>
                </a:gridCol>
              </a:tblGrid>
              <a:tr h="0">
                <a:tc gridSpan="8">
                  <a:txBody>
                    <a:bodyPr/>
                    <a:lstStyle/>
                    <a:p>
                      <a:pPr algn="ctr" fontAlgn="ctr"/>
                      <a:r>
                        <a:rPr lang="en-US" sz="1500" u="none" strike="noStrike">
                          <a:effectLst/>
                        </a:rPr>
                        <a:t>Adam Company</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9887532"/>
                  </a:ext>
                </a:extLst>
              </a:tr>
              <a:tr h="209031">
                <a:tc gridSpan="8">
                  <a:txBody>
                    <a:bodyPr/>
                    <a:lstStyle/>
                    <a:p>
                      <a:pPr algn="ctr" fontAlgn="ctr"/>
                      <a:r>
                        <a:rPr lang="en-US" sz="1500" u="none" strike="noStrike" dirty="0">
                          <a:effectLst/>
                        </a:rPr>
                        <a:t>Balance Sheet</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332581"/>
                  </a:ext>
                </a:extLst>
              </a:tr>
              <a:tr h="209031">
                <a:tc gridSpan="8">
                  <a:txBody>
                    <a:bodyPr/>
                    <a:lstStyle/>
                    <a:p>
                      <a:pPr algn="ctr" fontAlgn="ctr"/>
                      <a:r>
                        <a:rPr lang="en-US" sz="1500" u="none" strike="noStrike">
                          <a:effectLst/>
                        </a:rPr>
                        <a:t>December 31, 20X5</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4660149"/>
                  </a:ext>
                </a:extLst>
              </a:tr>
              <a:tr h="209031">
                <a:tc gridSpan="8">
                  <a:txBody>
                    <a:bodyPr/>
                    <a:lstStyle/>
                    <a:p>
                      <a:pPr algn="ctr" fontAlgn="b"/>
                      <a:r>
                        <a:rPr lang="en-US" sz="1500" u="sng" strike="noStrike">
                          <a:effectLst/>
                        </a:rPr>
                        <a:t>Assets</a:t>
                      </a:r>
                      <a:endParaRPr lang="en-US" sz="1500" b="0" i="0" u="sng" strike="noStrike">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4686294"/>
                  </a:ext>
                </a:extLst>
              </a:tr>
              <a:tr h="209031">
                <a:tc gridSpan="2">
                  <a:txBody>
                    <a:bodyPr/>
                    <a:lstStyle/>
                    <a:p>
                      <a:pPr algn="l" fontAlgn="ctr"/>
                      <a:r>
                        <a:rPr lang="en-US" sz="1500" u="sng" strike="noStrike">
                          <a:effectLst/>
                        </a:rPr>
                        <a:t>Current assets</a:t>
                      </a:r>
                      <a:endParaRPr lang="en-US" sz="1500" b="0" i="0" u="sng" strike="noStrike">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endParaRPr lang="en-US" sz="1500" b="0" i="0" u="none" strike="noStrike">
                        <a:solidFill>
                          <a:srgbClr val="000000"/>
                        </a:solidFill>
                        <a:effectLst/>
                        <a:latin typeface="Liberation Sans"/>
                      </a:endParaRPr>
                    </a:p>
                  </a:txBody>
                  <a:tcPr marL="4763" marR="4763" marT="4763" marB="0" anchor="ctr"/>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576515009"/>
                  </a:ext>
                </a:extLst>
              </a:tr>
              <a:tr h="209031">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dirty="0">
                          <a:effectLst/>
                        </a:rPr>
                        <a:t>Cash and Cash Equivalent (Note 5)</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$350,000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12236438"/>
                  </a:ext>
                </a:extLst>
              </a:tr>
              <a:tr h="209031">
                <a:tc>
                  <a:txBody>
                    <a:bodyPr/>
                    <a:lstStyle/>
                    <a:p>
                      <a:pPr algn="l" fontAlgn="b"/>
                      <a:endParaRPr lang="en-US" sz="1500" b="0" i="0" u="none" strike="noStrike">
                        <a:solidFill>
                          <a:srgbClr val="000000"/>
                        </a:solidFill>
                        <a:effectLst/>
                        <a:latin typeface="Liberation Sans"/>
                      </a:endParaRPr>
                    </a:p>
                  </a:txBody>
                  <a:tcPr marL="4763" marR="4763" marT="4763" marB="0" anchor="b"/>
                </a:tc>
                <a:tc gridSpan="3">
                  <a:txBody>
                    <a:bodyPr/>
                    <a:lstStyle/>
                    <a:p>
                      <a:pPr algn="l" fontAlgn="ctr"/>
                      <a:r>
                        <a:rPr lang="en-US" sz="1500" u="none" strike="noStrike">
                          <a:effectLst/>
                        </a:rPr>
                        <a:t>Restricted Cash (note 8)</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ctr" fontAlgn="ctr"/>
                      <a:r>
                        <a:rPr lang="en-US" sz="1500" u="none" strike="noStrike" dirty="0">
                          <a:effectLst/>
                        </a:rPr>
                        <a:t> $  75,000 </a:t>
                      </a:r>
                      <a:endParaRPr lang="en-US" sz="1500" b="0" i="0" u="none" strike="noStrike" dirty="0">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910320289"/>
                  </a:ext>
                </a:extLst>
              </a:tr>
              <a:tr h="209031">
                <a:tc>
                  <a:txBody>
                    <a:bodyPr/>
                    <a:lstStyle/>
                    <a:p>
                      <a:pPr algn="l" fontAlgn="b"/>
                      <a:endParaRPr lang="en-US" sz="1500" b="0" i="0" u="none" strike="noStrike" dirty="0">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Debt investments (Note 2)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230,000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266805798"/>
                  </a:ext>
                </a:extLst>
              </a:tr>
              <a:tr h="209031">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Account &amp; Notes Receivable (net) Note 7</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105,000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4106199732"/>
                  </a:ext>
                </a:extLst>
              </a:tr>
              <a:tr h="209031">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Income Taxes Receivable (note 10)</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7,000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348643062"/>
                  </a:ext>
                </a:extLst>
              </a:tr>
              <a:tr h="209031">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dirty="0">
                          <a:effectLst/>
                          <a:highlight>
                            <a:srgbClr val="FFFF00"/>
                          </a:highlight>
                        </a:rPr>
                        <a:t>Inventory  (note 6)</a:t>
                      </a:r>
                      <a:endParaRPr lang="en-US" sz="1500" b="0" i="0" u="none" strike="noStrike" dirty="0">
                        <a:solidFill>
                          <a:srgbClr val="000000"/>
                        </a:solidFill>
                        <a:effectLst/>
                        <a:highlight>
                          <a:srgbClr val="FFFF00"/>
                        </a:highligh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dirty="0">
                          <a:effectLst/>
                          <a:highlight>
                            <a:srgbClr val="FFFF00"/>
                          </a:highlight>
                        </a:rPr>
                        <a:t>   240,000 </a:t>
                      </a:r>
                      <a:endParaRPr lang="en-US" sz="1500" b="0" i="0" u="none" strike="noStrike" dirty="0">
                        <a:solidFill>
                          <a:srgbClr val="000000"/>
                        </a:solidFill>
                        <a:effectLst/>
                        <a:highlight>
                          <a:srgbClr val="FFFF00"/>
                        </a:highligh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76520646"/>
                  </a:ext>
                </a:extLst>
              </a:tr>
              <a:tr h="209031">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dirty="0">
                          <a:effectLst/>
                        </a:rPr>
                        <a:t>Prepaid expenses </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dirty="0">
                          <a:effectLst/>
                        </a:rPr>
                        <a:t>     35,000 </a:t>
                      </a:r>
                      <a:endParaRPr lang="en-US" sz="1500" b="0" i="0" u="none" strike="noStrike" dirty="0">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873901548"/>
                  </a:ext>
                </a:extLst>
              </a:tr>
              <a:tr h="346048">
                <a:tc>
                  <a:txBody>
                    <a:bodyPr/>
                    <a:lstStyle/>
                    <a:p>
                      <a:pPr algn="l" fontAlgn="b"/>
                      <a:endParaRPr lang="en-US" sz="1500" b="0" i="0" u="none" strike="noStrike">
                        <a:solidFill>
                          <a:srgbClr val="000000"/>
                        </a:solidFill>
                        <a:effectLst/>
                        <a:latin typeface="Liberation Sans"/>
                      </a:endParaRPr>
                    </a:p>
                  </a:txBody>
                  <a:tcPr marL="4763" marR="4763" marT="4763" marB="0" anchor="b"/>
                </a:tc>
                <a:tc gridSpan="3">
                  <a:txBody>
                    <a:bodyPr/>
                    <a:lstStyle/>
                    <a:p>
                      <a:pPr algn="l" fontAlgn="ctr"/>
                      <a:r>
                        <a:rPr lang="en-US" sz="1500" u="none" strike="noStrike">
                          <a:effectLst/>
                        </a:rPr>
                        <a:t>      Total current assets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dirty="0">
                          <a:effectLst/>
                        </a:rPr>
                        <a:t> </a:t>
                      </a:r>
                      <a:endParaRPr lang="en-US" sz="1500" b="0" i="0" u="none" strike="noStrike" dirty="0">
                        <a:solidFill>
                          <a:srgbClr val="000000"/>
                        </a:solidFill>
                        <a:effectLst/>
                        <a:latin typeface="Liberation Sans"/>
                      </a:endParaRPr>
                    </a:p>
                  </a:txBody>
                  <a:tcPr marL="4763" marR="4763" marT="4763" marB="0" anchor="b"/>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dirty="0">
                          <a:effectLst/>
                        </a:rPr>
                        <a:t> $1,042,000 </a:t>
                      </a:r>
                      <a:endParaRPr lang="en-US" sz="15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3937114915"/>
                  </a:ext>
                </a:extLst>
              </a:tr>
            </a:tbl>
          </a:graphicData>
        </a:graphic>
      </p:graphicFrame>
      <p:pic>
        <p:nvPicPr>
          <p:cNvPr id="13" name="Picture 12" descr="A picture containing text, indoor, shelf, store&#10;&#10;Description automatically generated">
            <a:extLst>
              <a:ext uri="{FF2B5EF4-FFF2-40B4-BE49-F238E27FC236}">
                <a16:creationId xmlns:a16="http://schemas.microsoft.com/office/drawing/2014/main" id="{07B4B646-E075-439D-86FD-317DF4203D3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989359" y="419558"/>
            <a:ext cx="2814918" cy="2814918"/>
          </a:xfrm>
          <a:prstGeom prst="rect">
            <a:avLst/>
          </a:prstGeom>
        </p:spPr>
      </p:pic>
      <p:pic>
        <p:nvPicPr>
          <p:cNvPr id="2" name="Content Placeholder 5">
            <a:extLst>
              <a:ext uri="{FF2B5EF4-FFF2-40B4-BE49-F238E27FC236}">
                <a16:creationId xmlns:a16="http://schemas.microsoft.com/office/drawing/2014/main" id="{D518CCFC-F9FE-E888-CFA8-3D94DAA4E79E}"/>
              </a:ext>
            </a:extLst>
          </p:cNvPr>
          <p:cNvPicPr>
            <a:picLocks noChangeAspect="1"/>
          </p:cNvPicPr>
          <p:nvPr/>
        </p:nvPicPr>
        <p:blipFill>
          <a:blip r:embed="rId4"/>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4BFD950B-44D2-BADE-331E-595493D5FE27}"/>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62772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anim calcmode="lin" valueType="num">
                                      <p:cBhvr additive="base">
                                        <p:cTn id="1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descr="Table is accessible to screenreaders">
            <a:extLst>
              <a:ext uri="{FF2B5EF4-FFF2-40B4-BE49-F238E27FC236}">
                <a16:creationId xmlns:a16="http://schemas.microsoft.com/office/drawing/2014/main" id="{0CF2DCFD-451C-4E79-9920-138AC2F41E12}"/>
              </a:ext>
            </a:extLst>
          </p:cNvPr>
          <p:cNvGraphicFramePr>
            <a:graphicFrameLocks/>
          </p:cNvGraphicFramePr>
          <p:nvPr>
            <p:extLst>
              <p:ext uri="{D42A27DB-BD31-4B8C-83A1-F6EECF244321}">
                <p14:modId xmlns:p14="http://schemas.microsoft.com/office/powerpoint/2010/main" val="953668307"/>
              </p:ext>
            </p:extLst>
          </p:nvPr>
        </p:nvGraphicFramePr>
        <p:xfrm>
          <a:off x="148946" y="172571"/>
          <a:ext cx="6298919" cy="2709059"/>
        </p:xfrm>
        <a:graphic>
          <a:graphicData uri="http://schemas.openxmlformats.org/drawingml/2006/table">
            <a:tbl>
              <a:tblPr firstRow="1" bandRow="1">
                <a:tableStyleId>{5C22544A-7EE6-4342-B048-85BDC9FD1C3A}</a:tableStyleId>
              </a:tblPr>
              <a:tblGrid>
                <a:gridCol w="2763034">
                  <a:extLst>
                    <a:ext uri="{9D8B030D-6E8A-4147-A177-3AD203B41FA5}">
                      <a16:colId xmlns:a16="http://schemas.microsoft.com/office/drawing/2014/main" val="2278238112"/>
                    </a:ext>
                  </a:extLst>
                </a:gridCol>
                <a:gridCol w="3535885">
                  <a:extLst>
                    <a:ext uri="{9D8B030D-6E8A-4147-A177-3AD203B41FA5}">
                      <a16:colId xmlns:a16="http://schemas.microsoft.com/office/drawing/2014/main" val="2409869137"/>
                    </a:ext>
                  </a:extLst>
                </a:gridCol>
              </a:tblGrid>
              <a:tr h="365685">
                <a:tc>
                  <a:txBody>
                    <a:bodyPr/>
                    <a:lstStyle/>
                    <a:p>
                      <a:pPr algn="ctr"/>
                      <a:r>
                        <a:rPr lang="en-US" sz="2000" baseline="0" dirty="0">
                          <a:solidFill>
                            <a:schemeClr val="bg1"/>
                          </a:solidFill>
                          <a:latin typeface="+mn-lt"/>
                        </a:rPr>
                        <a:t>Assets</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bg1"/>
                          </a:solidFill>
                          <a:latin typeface="+mn-lt"/>
                        </a:rPr>
                        <a:t>Liabilities and Owners' Equity</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481977"/>
                  </a:ext>
                </a:extLst>
              </a:tr>
              <a:tr h="3656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aseline="0" dirty="0">
                          <a:solidFill>
                            <a:srgbClr val="000000"/>
                          </a:solidFill>
                          <a:latin typeface="+mn-lt"/>
                        </a:rPr>
                        <a:t>Current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Current liabilities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908472"/>
                  </a:ext>
                </a:extLst>
              </a:tr>
              <a:tr h="423059">
                <a:tc>
                  <a:txBody>
                    <a:bodyPr/>
                    <a:lstStyle/>
                    <a:p>
                      <a:r>
                        <a:rPr lang="en-US" sz="2000" baseline="0" dirty="0">
                          <a:solidFill>
                            <a:srgbClr val="000000"/>
                          </a:solidFill>
                          <a:highlight>
                            <a:srgbClr val="FFFF00"/>
                          </a:highlight>
                          <a:latin typeface="+mn-lt"/>
                        </a:rPr>
                        <a:t>Long-term investments</a:t>
                      </a:r>
                      <a:endParaRPr lang="en-US" sz="2000" dirty="0">
                        <a:solidFill>
                          <a:srgbClr val="000000"/>
                        </a:solidFill>
                        <a:highlight>
                          <a:srgbClr val="FFFF00"/>
                        </a:highligh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Long-term debt</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542155"/>
                  </a:ext>
                </a:extLst>
              </a:tr>
              <a:tr h="365685">
                <a:tc>
                  <a:txBody>
                    <a:bodyPr/>
                    <a:lstStyle/>
                    <a:p>
                      <a:r>
                        <a:rPr lang="en-US" sz="2000" baseline="0" dirty="0">
                          <a:solidFill>
                            <a:srgbClr val="000000"/>
                          </a:solidFill>
                          <a:latin typeface="+mn-lt"/>
                        </a:rPr>
                        <a:t>Property, plant, and equipment</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Stockholders’ equity</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9620035"/>
                  </a:ext>
                </a:extLst>
              </a:tr>
              <a:tr h="365685">
                <a:tc>
                  <a:txBody>
                    <a:bodyPr/>
                    <a:lstStyle/>
                    <a:p>
                      <a:r>
                        <a:rPr lang="en-US" sz="2000" baseline="0" dirty="0">
                          <a:solidFill>
                            <a:srgbClr val="000000"/>
                          </a:solidFill>
                          <a:latin typeface="+mn-lt"/>
                        </a:rPr>
                        <a:t>Intangible assets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139732"/>
                  </a:ext>
                </a:extLst>
              </a:tr>
              <a:tr h="365685">
                <a:tc>
                  <a:txBody>
                    <a:bodyPr/>
                    <a:lstStyle/>
                    <a:p>
                      <a:r>
                        <a:rPr lang="en-US" sz="2000" baseline="0" dirty="0">
                          <a:solidFill>
                            <a:srgbClr val="000000"/>
                          </a:solidFill>
                          <a:latin typeface="+mn-lt"/>
                        </a:rPr>
                        <a:t>Other assets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566490"/>
                  </a:ext>
                </a:extLst>
              </a:tr>
            </a:tbl>
          </a:graphicData>
        </a:graphic>
      </p:graphicFrame>
      <p:sp>
        <p:nvSpPr>
          <p:cNvPr id="6" name="Content Placeholder 12">
            <a:extLst>
              <a:ext uri="{FF2B5EF4-FFF2-40B4-BE49-F238E27FC236}">
                <a16:creationId xmlns:a16="http://schemas.microsoft.com/office/drawing/2014/main" id="{E50471BE-3A60-4775-B8F4-860CD182F693}"/>
              </a:ext>
            </a:extLst>
          </p:cNvPr>
          <p:cNvSpPr txBox="1">
            <a:spLocks/>
          </p:cNvSpPr>
          <p:nvPr/>
        </p:nvSpPr>
        <p:spPr>
          <a:xfrm>
            <a:off x="-94130" y="2988990"/>
            <a:ext cx="11691190" cy="4975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911B21"/>
              </a:buClr>
            </a:pPr>
            <a:r>
              <a:rPr lang="en-US" sz="2400" dirty="0">
                <a:solidFill>
                  <a:srgbClr val="000000"/>
                </a:solidFill>
                <a:highlight>
                  <a:srgbClr val="FFFF00"/>
                </a:highlight>
              </a:rPr>
              <a:t>Long-Term Investments: Investment that are held longer than one period.</a:t>
            </a:r>
            <a:endParaRPr lang="en-US" altLang="en-US" sz="2400" dirty="0">
              <a:solidFill>
                <a:srgbClr val="000000"/>
              </a:solidFill>
            </a:endParaRPr>
          </a:p>
        </p:txBody>
      </p:sp>
      <p:sp>
        <p:nvSpPr>
          <p:cNvPr id="7" name="TextBox 6">
            <a:extLst>
              <a:ext uri="{FF2B5EF4-FFF2-40B4-BE49-F238E27FC236}">
                <a16:creationId xmlns:a16="http://schemas.microsoft.com/office/drawing/2014/main" id="{20D3267D-F971-4F7B-AC64-7AA5BA25117E}"/>
              </a:ext>
            </a:extLst>
          </p:cNvPr>
          <p:cNvSpPr txBox="1"/>
          <p:nvPr/>
        </p:nvSpPr>
        <p:spPr>
          <a:xfrm>
            <a:off x="334493" y="3502959"/>
            <a:ext cx="11262567" cy="1938992"/>
          </a:xfrm>
          <a:prstGeom prst="rect">
            <a:avLst/>
          </a:prstGeom>
          <a:noFill/>
        </p:spPr>
        <p:txBody>
          <a:bodyPr wrap="square">
            <a:spAutoFit/>
          </a:bodyPr>
          <a:lstStyle/>
          <a:p>
            <a:pPr marL="403200" indent="-403200">
              <a:lnSpc>
                <a:spcPct val="100000"/>
              </a:lnSpc>
              <a:buFont typeface="+mj-lt"/>
              <a:buAutoNum type="arabicPeriod"/>
            </a:pPr>
            <a:r>
              <a:rPr lang="en-US" sz="2400" b="1" dirty="0">
                <a:solidFill>
                  <a:srgbClr val="000000"/>
                </a:solidFill>
              </a:rPr>
              <a:t>Stocks (fair value) and bonds (amortized cost or fair value) of other companies.  Called Securities</a:t>
            </a:r>
          </a:p>
          <a:p>
            <a:pPr marL="403200" indent="-403200">
              <a:buFont typeface="+mj-lt"/>
              <a:buAutoNum type="arabicPeriod"/>
            </a:pPr>
            <a:r>
              <a:rPr lang="en-US" sz="2400" b="1" dirty="0">
                <a:solidFill>
                  <a:srgbClr val="000000"/>
                </a:solidFill>
              </a:rPr>
              <a:t>Nonconsolidated subsidiaries</a:t>
            </a:r>
            <a:r>
              <a:rPr lang="en-US" sz="2400" dirty="0">
                <a:solidFill>
                  <a:srgbClr val="000000"/>
                </a:solidFill>
              </a:rPr>
              <a:t> or </a:t>
            </a:r>
            <a:r>
              <a:rPr lang="en-US" sz="2400" b="1" dirty="0">
                <a:solidFill>
                  <a:srgbClr val="000000"/>
                </a:solidFill>
              </a:rPr>
              <a:t>affiliated companies (cost or equity method)</a:t>
            </a:r>
            <a:endParaRPr lang="en-US" sz="2400" dirty="0"/>
          </a:p>
          <a:p>
            <a:pPr marL="403200" indent="-403200">
              <a:lnSpc>
                <a:spcPct val="100000"/>
              </a:lnSpc>
              <a:buFont typeface="+mj-lt"/>
              <a:buAutoNum type="arabicPeriod"/>
            </a:pPr>
            <a:r>
              <a:rPr lang="en-US" sz="2400" b="1" dirty="0">
                <a:solidFill>
                  <a:srgbClr val="000000"/>
                </a:solidFill>
              </a:rPr>
              <a:t>Fixed tangible asset held for speculation (Not operation).  Land, Building. (realizable value)</a:t>
            </a:r>
          </a:p>
        </p:txBody>
      </p:sp>
      <p:pic>
        <p:nvPicPr>
          <p:cNvPr id="10" name="Picture 9" descr="Chart&#10;&#10;Description automatically generated">
            <a:extLst>
              <a:ext uri="{FF2B5EF4-FFF2-40B4-BE49-F238E27FC236}">
                <a16:creationId xmlns:a16="http://schemas.microsoft.com/office/drawing/2014/main" id="{4D4F82FD-A429-4FC3-8F3D-AEECEBBC36B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02111" y="0"/>
            <a:ext cx="5079486" cy="2709059"/>
          </a:xfrm>
          <a:prstGeom prst="rect">
            <a:avLst/>
          </a:prstGeom>
        </p:spPr>
      </p:pic>
      <p:pic>
        <p:nvPicPr>
          <p:cNvPr id="2" name="Content Placeholder 5">
            <a:extLst>
              <a:ext uri="{FF2B5EF4-FFF2-40B4-BE49-F238E27FC236}">
                <a16:creationId xmlns:a16="http://schemas.microsoft.com/office/drawing/2014/main" id="{8CFA3FAC-107D-C135-9C97-976770B5472A}"/>
              </a:ext>
            </a:extLst>
          </p:cNvPr>
          <p:cNvPicPr>
            <a:picLocks noChangeAspect="1"/>
          </p:cNvPicPr>
          <p:nvPr/>
        </p:nvPicPr>
        <p:blipFill>
          <a:blip r:embed="rId4"/>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0C1CB0EE-0C48-D721-A837-105B90217491}"/>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95150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7E02744C-3A93-4D3C-B017-4316C3921E36}"/>
              </a:ext>
            </a:extLst>
          </p:cNvPr>
          <p:cNvGraphicFramePr>
            <a:graphicFrameLocks noGrp="1"/>
          </p:cNvGraphicFramePr>
          <p:nvPr>
            <p:ph idx="1"/>
            <p:extLst>
              <p:ext uri="{D42A27DB-BD31-4B8C-83A1-F6EECF244321}">
                <p14:modId xmlns:p14="http://schemas.microsoft.com/office/powerpoint/2010/main" val="1935924493"/>
              </p:ext>
            </p:extLst>
          </p:nvPr>
        </p:nvGraphicFramePr>
        <p:xfrm>
          <a:off x="2801987" y="82170"/>
          <a:ext cx="7514507" cy="1866904"/>
        </p:xfrm>
        <a:graphic>
          <a:graphicData uri="http://schemas.openxmlformats.org/drawingml/2006/table">
            <a:tbl>
              <a:tblPr>
                <a:tableStyleId>{5C22544A-7EE6-4342-B048-85BDC9FD1C3A}</a:tableStyleId>
              </a:tblPr>
              <a:tblGrid>
                <a:gridCol w="719024">
                  <a:extLst>
                    <a:ext uri="{9D8B030D-6E8A-4147-A177-3AD203B41FA5}">
                      <a16:colId xmlns:a16="http://schemas.microsoft.com/office/drawing/2014/main" val="715053116"/>
                    </a:ext>
                  </a:extLst>
                </a:gridCol>
                <a:gridCol w="1245971">
                  <a:extLst>
                    <a:ext uri="{9D8B030D-6E8A-4147-A177-3AD203B41FA5}">
                      <a16:colId xmlns:a16="http://schemas.microsoft.com/office/drawing/2014/main" val="184562170"/>
                    </a:ext>
                  </a:extLst>
                </a:gridCol>
                <a:gridCol w="911101">
                  <a:extLst>
                    <a:ext uri="{9D8B030D-6E8A-4147-A177-3AD203B41FA5}">
                      <a16:colId xmlns:a16="http://schemas.microsoft.com/office/drawing/2014/main" val="2047790498"/>
                    </a:ext>
                  </a:extLst>
                </a:gridCol>
                <a:gridCol w="719024">
                  <a:extLst>
                    <a:ext uri="{9D8B030D-6E8A-4147-A177-3AD203B41FA5}">
                      <a16:colId xmlns:a16="http://schemas.microsoft.com/office/drawing/2014/main" val="3230034932"/>
                    </a:ext>
                  </a:extLst>
                </a:gridCol>
                <a:gridCol w="719024">
                  <a:extLst>
                    <a:ext uri="{9D8B030D-6E8A-4147-A177-3AD203B41FA5}">
                      <a16:colId xmlns:a16="http://schemas.microsoft.com/office/drawing/2014/main" val="3321589541"/>
                    </a:ext>
                  </a:extLst>
                </a:gridCol>
                <a:gridCol w="719024">
                  <a:extLst>
                    <a:ext uri="{9D8B030D-6E8A-4147-A177-3AD203B41FA5}">
                      <a16:colId xmlns:a16="http://schemas.microsoft.com/office/drawing/2014/main" val="2182942298"/>
                    </a:ext>
                  </a:extLst>
                </a:gridCol>
                <a:gridCol w="1550837">
                  <a:extLst>
                    <a:ext uri="{9D8B030D-6E8A-4147-A177-3AD203B41FA5}">
                      <a16:colId xmlns:a16="http://schemas.microsoft.com/office/drawing/2014/main" val="1471582796"/>
                    </a:ext>
                  </a:extLst>
                </a:gridCol>
                <a:gridCol w="930502">
                  <a:extLst>
                    <a:ext uri="{9D8B030D-6E8A-4147-A177-3AD203B41FA5}">
                      <a16:colId xmlns:a16="http://schemas.microsoft.com/office/drawing/2014/main" val="3534207104"/>
                    </a:ext>
                  </a:extLst>
                </a:gridCol>
              </a:tblGrid>
              <a:tr h="180975">
                <a:tc gridSpan="8">
                  <a:txBody>
                    <a:bodyPr/>
                    <a:lstStyle/>
                    <a:p>
                      <a:pPr algn="ctr" fontAlgn="ctr"/>
                      <a:r>
                        <a:rPr lang="en-US" sz="1500" u="none" strike="noStrike" dirty="0">
                          <a:effectLst/>
                        </a:rPr>
                        <a:t>Adam Company</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83287952"/>
                  </a:ext>
                </a:extLst>
              </a:tr>
              <a:tr h="180975">
                <a:tc gridSpan="8">
                  <a:txBody>
                    <a:bodyPr/>
                    <a:lstStyle/>
                    <a:p>
                      <a:pPr algn="ctr" fontAlgn="ctr"/>
                      <a:r>
                        <a:rPr lang="en-US" sz="1500" u="none" strike="noStrike" dirty="0">
                          <a:effectLst/>
                        </a:rPr>
                        <a:t>Balance Sheet</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71577380"/>
                  </a:ext>
                </a:extLst>
              </a:tr>
              <a:tr h="180975">
                <a:tc gridSpan="8">
                  <a:txBody>
                    <a:bodyPr/>
                    <a:lstStyle/>
                    <a:p>
                      <a:pPr algn="ctr" fontAlgn="ctr"/>
                      <a:r>
                        <a:rPr lang="en-US" sz="1500" u="none" strike="noStrike" dirty="0">
                          <a:effectLst/>
                        </a:rPr>
                        <a:t>December 31, 20X5</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7486048"/>
                  </a:ext>
                </a:extLst>
              </a:tr>
              <a:tr h="180975">
                <a:tc gridSpan="8">
                  <a:txBody>
                    <a:bodyPr/>
                    <a:lstStyle/>
                    <a:p>
                      <a:pPr algn="ctr" fontAlgn="b"/>
                      <a:r>
                        <a:rPr lang="en-US" sz="1500" u="sng" strike="noStrike">
                          <a:effectLst/>
                        </a:rPr>
                        <a:t>Assets</a:t>
                      </a:r>
                      <a:endParaRPr lang="en-US" sz="1500" b="0" i="0" u="sng" strike="noStrike">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16479100"/>
                  </a:ext>
                </a:extLst>
              </a:tr>
              <a:tr h="180975">
                <a:tc gridSpan="2">
                  <a:txBody>
                    <a:bodyPr/>
                    <a:lstStyle/>
                    <a:p>
                      <a:pPr algn="l" fontAlgn="ctr"/>
                      <a:r>
                        <a:rPr lang="en-US" sz="1500" u="sng" strike="noStrike" dirty="0">
                          <a:effectLst/>
                        </a:rPr>
                        <a:t>Investments (notes 12):</a:t>
                      </a:r>
                      <a:endParaRPr lang="en-US" sz="1500" b="0" i="0" u="sng" strike="noStrike" dirty="0">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endParaRPr lang="en-US" sz="1500" b="0" i="0" u="none" strike="noStrike">
                        <a:solidFill>
                          <a:srgbClr val="000000"/>
                        </a:solidFill>
                        <a:effectLst/>
                        <a:latin typeface="Liberation Sans"/>
                      </a:endParaRPr>
                    </a:p>
                  </a:txBody>
                  <a:tcPr marL="4763" marR="4763" marT="4763" marB="0" anchor="ctr"/>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750025752"/>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Equity Investment</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$750,000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661308513"/>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2">
                  <a:txBody>
                    <a:bodyPr/>
                    <a:lstStyle/>
                    <a:p>
                      <a:pPr algn="l" fontAlgn="ctr"/>
                      <a:r>
                        <a:rPr lang="en-US" sz="1500" u="none" strike="noStrike">
                          <a:effectLst/>
                        </a:rPr>
                        <a:t>Debt investments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ctr" fontAlgn="ctr"/>
                      <a:r>
                        <a:rPr lang="en-US" sz="1500" u="none" strike="noStrike">
                          <a:effectLst/>
                        </a:rPr>
                        <a:t> $300,000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528304901"/>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3">
                  <a:txBody>
                    <a:bodyPr/>
                    <a:lstStyle/>
                    <a:p>
                      <a:pPr algn="l" fontAlgn="ctr"/>
                      <a:r>
                        <a:rPr lang="en-US" sz="1500" u="none" strike="noStrike">
                          <a:effectLst/>
                        </a:rPr>
                        <a:t>      Total current assets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a:txBody>
                    <a:bodyPr/>
                    <a:lstStyle/>
                    <a:p>
                      <a:pPr algn="l"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dirty="0">
                          <a:effectLst/>
                        </a:rPr>
                        <a:t> $1,050,000 </a:t>
                      </a:r>
                      <a:endParaRPr lang="en-US" sz="15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220016595"/>
                  </a:ext>
                </a:extLst>
              </a:tr>
            </a:tbl>
          </a:graphicData>
        </a:graphic>
      </p:graphicFrame>
      <p:sp>
        <p:nvSpPr>
          <p:cNvPr id="6" name="TextBox 5">
            <a:extLst>
              <a:ext uri="{FF2B5EF4-FFF2-40B4-BE49-F238E27FC236}">
                <a16:creationId xmlns:a16="http://schemas.microsoft.com/office/drawing/2014/main" id="{48EB1113-DA2F-423A-B662-215F4C5FF461}"/>
              </a:ext>
            </a:extLst>
          </p:cNvPr>
          <p:cNvSpPr txBox="1"/>
          <p:nvPr/>
        </p:nvSpPr>
        <p:spPr>
          <a:xfrm>
            <a:off x="156267" y="2541347"/>
            <a:ext cx="11529227" cy="2190343"/>
          </a:xfrm>
          <a:prstGeom prst="rect">
            <a:avLst/>
          </a:prstGeom>
          <a:noFill/>
        </p:spPr>
        <p:txBody>
          <a:bodyPr wrap="square">
            <a:spAutoFit/>
          </a:bodyPr>
          <a:lstStyle/>
          <a:p>
            <a:pPr indent="285750" algn="l">
              <a:spcBef>
                <a:spcPts val="500"/>
              </a:spcBef>
            </a:pPr>
            <a:r>
              <a:rPr lang="en-US" sz="2000" b="1" i="1" u="sng" dirty="0">
                <a:solidFill>
                  <a:srgbClr val="006EBF"/>
                </a:solidFill>
                <a:effectLst/>
                <a:latin typeface="Arial" panose="020B0604020202020204" pitchFamily="34" charset="0"/>
              </a:rPr>
              <a:t>Note 12: </a:t>
            </a:r>
          </a:p>
          <a:p>
            <a:pPr indent="285750" algn="l">
              <a:spcBef>
                <a:spcPts val="500"/>
              </a:spcBef>
            </a:pPr>
            <a:r>
              <a:rPr lang="en-US" sz="1800" b="0" i="0" dirty="0">
                <a:solidFill>
                  <a:srgbClr val="000000"/>
                </a:solidFill>
                <a:effectLst/>
                <a:latin typeface="Arial" panose="020B0604020202020204" pitchFamily="34" charset="0"/>
              </a:rPr>
              <a:t>Investments in debt securities classified as available-for-sale are carried at fair value with changes in fair value recorded in other comprehensive income. Certain investments will be accounted for using the equity method if the Company has significant influence over the issuing entity.</a:t>
            </a:r>
            <a:endParaRPr lang="en-US" b="0" i="0" dirty="0">
              <a:solidFill>
                <a:srgbClr val="000000"/>
              </a:solidFill>
              <a:effectLst/>
              <a:latin typeface="Times New Roman" panose="02020603050405020304" pitchFamily="18" charset="0"/>
            </a:endParaRPr>
          </a:p>
          <a:p>
            <a:pPr indent="285750" algn="l">
              <a:spcBef>
                <a:spcPts val="500"/>
              </a:spcBef>
            </a:pPr>
            <a:r>
              <a:rPr lang="en-US" sz="1800" b="0" i="0" dirty="0">
                <a:solidFill>
                  <a:srgbClr val="000000"/>
                </a:solidFill>
                <a:effectLst/>
                <a:latin typeface="Arial" panose="020B0604020202020204" pitchFamily="34" charset="0"/>
              </a:rPr>
              <a:t>The Company assesses declines in the fair value of debt securities and equity method investments to determine whether such declines are other-than-temporary. This assessment is made considering all available evidence, including changes in general market conditions, specific industry and individual company data etc..</a:t>
            </a:r>
            <a:endParaRPr lang="en-US" b="0" i="0" dirty="0">
              <a:solidFill>
                <a:srgbClr val="000000"/>
              </a:solidFill>
              <a:effectLst/>
              <a:latin typeface="Times New Roman" panose="02020603050405020304" pitchFamily="18" charset="0"/>
            </a:endParaRPr>
          </a:p>
        </p:txBody>
      </p:sp>
      <p:sp>
        <p:nvSpPr>
          <p:cNvPr id="7" name="TextBox 23">
            <a:extLst>
              <a:ext uri="{FF2B5EF4-FFF2-40B4-BE49-F238E27FC236}">
                <a16:creationId xmlns:a16="http://schemas.microsoft.com/office/drawing/2014/main" id="{15D3559B-7B9D-4BD0-B007-671398FA5F51}"/>
              </a:ext>
            </a:extLst>
          </p:cNvPr>
          <p:cNvSpPr txBox="1">
            <a:spLocks noChangeArrowheads="1"/>
          </p:cNvSpPr>
          <p:nvPr/>
        </p:nvSpPr>
        <p:spPr bwMode="auto">
          <a:xfrm>
            <a:off x="4827588" y="6273800"/>
            <a:ext cx="33956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759945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descr="Table is accessible to screenreaders">
            <a:extLst>
              <a:ext uri="{FF2B5EF4-FFF2-40B4-BE49-F238E27FC236}">
                <a16:creationId xmlns:a16="http://schemas.microsoft.com/office/drawing/2014/main" id="{0CF2DCFD-451C-4E79-9920-138AC2F41E12}"/>
              </a:ext>
            </a:extLst>
          </p:cNvPr>
          <p:cNvGraphicFramePr>
            <a:graphicFrameLocks/>
          </p:cNvGraphicFramePr>
          <p:nvPr>
            <p:extLst>
              <p:ext uri="{D42A27DB-BD31-4B8C-83A1-F6EECF244321}">
                <p14:modId xmlns:p14="http://schemas.microsoft.com/office/powerpoint/2010/main" val="951401678"/>
              </p:ext>
            </p:extLst>
          </p:nvPr>
        </p:nvGraphicFramePr>
        <p:xfrm>
          <a:off x="148946" y="172571"/>
          <a:ext cx="6298919" cy="2709059"/>
        </p:xfrm>
        <a:graphic>
          <a:graphicData uri="http://schemas.openxmlformats.org/drawingml/2006/table">
            <a:tbl>
              <a:tblPr firstRow="1" bandRow="1">
                <a:tableStyleId>{5C22544A-7EE6-4342-B048-85BDC9FD1C3A}</a:tableStyleId>
              </a:tblPr>
              <a:tblGrid>
                <a:gridCol w="2763034">
                  <a:extLst>
                    <a:ext uri="{9D8B030D-6E8A-4147-A177-3AD203B41FA5}">
                      <a16:colId xmlns:a16="http://schemas.microsoft.com/office/drawing/2014/main" val="2278238112"/>
                    </a:ext>
                  </a:extLst>
                </a:gridCol>
                <a:gridCol w="3535885">
                  <a:extLst>
                    <a:ext uri="{9D8B030D-6E8A-4147-A177-3AD203B41FA5}">
                      <a16:colId xmlns:a16="http://schemas.microsoft.com/office/drawing/2014/main" val="2409869137"/>
                    </a:ext>
                  </a:extLst>
                </a:gridCol>
              </a:tblGrid>
              <a:tr h="365685">
                <a:tc>
                  <a:txBody>
                    <a:bodyPr/>
                    <a:lstStyle/>
                    <a:p>
                      <a:pPr algn="ctr"/>
                      <a:r>
                        <a:rPr lang="en-US" sz="2000" baseline="0" dirty="0">
                          <a:solidFill>
                            <a:schemeClr val="bg1"/>
                          </a:solidFill>
                          <a:latin typeface="+mn-lt"/>
                        </a:rPr>
                        <a:t>Assets</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bg1"/>
                          </a:solidFill>
                          <a:latin typeface="+mn-lt"/>
                        </a:rPr>
                        <a:t>Liabilities and Owners' Equity</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481977"/>
                  </a:ext>
                </a:extLst>
              </a:tr>
              <a:tr h="3656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aseline="0" dirty="0">
                          <a:solidFill>
                            <a:srgbClr val="000000"/>
                          </a:solidFill>
                          <a:latin typeface="+mn-lt"/>
                        </a:rPr>
                        <a:t>Current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Current liabilities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908472"/>
                  </a:ext>
                </a:extLst>
              </a:tr>
              <a:tr h="423059">
                <a:tc>
                  <a:txBody>
                    <a:bodyPr/>
                    <a:lstStyle/>
                    <a:p>
                      <a:r>
                        <a:rPr lang="en-US" sz="2000" baseline="0" dirty="0">
                          <a:solidFill>
                            <a:srgbClr val="000000"/>
                          </a:solidFill>
                          <a:latin typeface="+mn-lt"/>
                        </a:rPr>
                        <a:t>Long-term investments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Long-term debt</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542155"/>
                  </a:ext>
                </a:extLst>
              </a:tr>
              <a:tr h="365685">
                <a:tc>
                  <a:txBody>
                    <a:bodyPr/>
                    <a:lstStyle/>
                    <a:p>
                      <a:r>
                        <a:rPr lang="en-US" sz="2000" baseline="0" dirty="0">
                          <a:solidFill>
                            <a:srgbClr val="000000"/>
                          </a:solidFill>
                          <a:highlight>
                            <a:srgbClr val="FFFF00"/>
                          </a:highlight>
                          <a:latin typeface="+mn-lt"/>
                        </a:rPr>
                        <a:t>Property, plant, and equipment</a:t>
                      </a:r>
                      <a:endParaRPr lang="en-US" sz="2000" dirty="0">
                        <a:solidFill>
                          <a:srgbClr val="000000"/>
                        </a:solidFill>
                        <a:highlight>
                          <a:srgbClr val="FFFF00"/>
                        </a:highligh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Stockholders’ equity</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9620035"/>
                  </a:ext>
                </a:extLst>
              </a:tr>
              <a:tr h="365685">
                <a:tc>
                  <a:txBody>
                    <a:bodyPr/>
                    <a:lstStyle/>
                    <a:p>
                      <a:r>
                        <a:rPr lang="en-US" sz="2000" baseline="0" dirty="0">
                          <a:solidFill>
                            <a:srgbClr val="000000"/>
                          </a:solidFill>
                          <a:latin typeface="+mn-lt"/>
                        </a:rPr>
                        <a:t>Intangible assets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139732"/>
                  </a:ext>
                </a:extLst>
              </a:tr>
              <a:tr h="365685">
                <a:tc>
                  <a:txBody>
                    <a:bodyPr/>
                    <a:lstStyle/>
                    <a:p>
                      <a:r>
                        <a:rPr lang="en-US" sz="2000" baseline="0" dirty="0">
                          <a:solidFill>
                            <a:srgbClr val="000000"/>
                          </a:solidFill>
                          <a:latin typeface="+mn-lt"/>
                        </a:rPr>
                        <a:t>Other assets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566490"/>
                  </a:ext>
                </a:extLst>
              </a:tr>
            </a:tbl>
          </a:graphicData>
        </a:graphic>
      </p:graphicFrame>
      <p:sp>
        <p:nvSpPr>
          <p:cNvPr id="6" name="Content Placeholder 12">
            <a:extLst>
              <a:ext uri="{FF2B5EF4-FFF2-40B4-BE49-F238E27FC236}">
                <a16:creationId xmlns:a16="http://schemas.microsoft.com/office/drawing/2014/main" id="{E50471BE-3A60-4775-B8F4-860CD182F693}"/>
              </a:ext>
            </a:extLst>
          </p:cNvPr>
          <p:cNvSpPr txBox="1">
            <a:spLocks/>
          </p:cNvSpPr>
          <p:nvPr/>
        </p:nvSpPr>
        <p:spPr>
          <a:xfrm>
            <a:off x="-94130" y="2988990"/>
            <a:ext cx="11691190" cy="4975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911B21"/>
              </a:buClr>
            </a:pPr>
            <a:r>
              <a:rPr lang="en-US" sz="2400" dirty="0">
                <a:solidFill>
                  <a:srgbClr val="000000"/>
                </a:solidFill>
                <a:highlight>
                  <a:srgbClr val="FFFF00"/>
                </a:highlight>
              </a:rPr>
              <a:t>Tangible long-live assets used in the regular operation of the business:</a:t>
            </a:r>
            <a:endParaRPr lang="en-US" altLang="en-US" sz="2400" dirty="0">
              <a:solidFill>
                <a:srgbClr val="000000"/>
              </a:solidFill>
            </a:endParaRPr>
          </a:p>
        </p:txBody>
      </p:sp>
      <p:sp>
        <p:nvSpPr>
          <p:cNvPr id="7" name="TextBox 6">
            <a:extLst>
              <a:ext uri="{FF2B5EF4-FFF2-40B4-BE49-F238E27FC236}">
                <a16:creationId xmlns:a16="http://schemas.microsoft.com/office/drawing/2014/main" id="{20D3267D-F971-4F7B-AC64-7AA5BA25117E}"/>
              </a:ext>
            </a:extLst>
          </p:cNvPr>
          <p:cNvSpPr txBox="1"/>
          <p:nvPr/>
        </p:nvSpPr>
        <p:spPr>
          <a:xfrm>
            <a:off x="334493" y="3502959"/>
            <a:ext cx="11262567" cy="2677656"/>
          </a:xfrm>
          <a:prstGeom prst="rect">
            <a:avLst/>
          </a:prstGeom>
          <a:noFill/>
        </p:spPr>
        <p:txBody>
          <a:bodyPr wrap="square">
            <a:spAutoFit/>
          </a:bodyPr>
          <a:lstStyle/>
          <a:p>
            <a:pPr marL="403200" indent="-403200">
              <a:lnSpc>
                <a:spcPct val="100000"/>
              </a:lnSpc>
              <a:buFont typeface="+mj-lt"/>
              <a:buAutoNum type="arabicPeriod"/>
            </a:pPr>
            <a:r>
              <a:rPr lang="en-US" sz="2400" b="1" dirty="0">
                <a:solidFill>
                  <a:srgbClr val="000000"/>
                </a:solidFill>
              </a:rPr>
              <a:t>Land</a:t>
            </a:r>
          </a:p>
          <a:p>
            <a:pPr marL="403200" indent="-403200">
              <a:lnSpc>
                <a:spcPct val="100000"/>
              </a:lnSpc>
              <a:buFont typeface="+mj-lt"/>
              <a:buAutoNum type="arabicPeriod"/>
            </a:pPr>
            <a:r>
              <a:rPr lang="en-US" sz="2400" b="1" dirty="0">
                <a:solidFill>
                  <a:srgbClr val="000000"/>
                </a:solidFill>
              </a:rPr>
              <a:t>Building</a:t>
            </a:r>
          </a:p>
          <a:p>
            <a:pPr marL="403200" indent="-403200">
              <a:lnSpc>
                <a:spcPct val="100000"/>
              </a:lnSpc>
              <a:buFont typeface="+mj-lt"/>
              <a:buAutoNum type="arabicPeriod"/>
            </a:pPr>
            <a:r>
              <a:rPr lang="en-US" sz="2400" b="1" dirty="0">
                <a:solidFill>
                  <a:srgbClr val="000000"/>
                </a:solidFill>
              </a:rPr>
              <a:t>Machinery</a:t>
            </a:r>
          </a:p>
          <a:p>
            <a:pPr marL="403200" indent="-403200">
              <a:lnSpc>
                <a:spcPct val="100000"/>
              </a:lnSpc>
              <a:buFont typeface="+mj-lt"/>
              <a:buAutoNum type="arabicPeriod"/>
            </a:pPr>
            <a:r>
              <a:rPr lang="en-US" sz="2400" b="1" dirty="0">
                <a:solidFill>
                  <a:srgbClr val="000000"/>
                </a:solidFill>
              </a:rPr>
              <a:t>Furniture</a:t>
            </a:r>
          </a:p>
          <a:p>
            <a:pPr marL="403200" indent="-403200">
              <a:lnSpc>
                <a:spcPct val="100000"/>
              </a:lnSpc>
              <a:buFont typeface="+mj-lt"/>
              <a:buAutoNum type="arabicPeriod"/>
            </a:pPr>
            <a:r>
              <a:rPr lang="en-US" sz="2400" b="1" dirty="0">
                <a:solidFill>
                  <a:srgbClr val="000000"/>
                </a:solidFill>
              </a:rPr>
              <a:t>Tools</a:t>
            </a:r>
          </a:p>
          <a:p>
            <a:pPr marL="403200" indent="-403200">
              <a:lnSpc>
                <a:spcPct val="100000"/>
              </a:lnSpc>
              <a:buFont typeface="+mj-lt"/>
              <a:buAutoNum type="arabicPeriod"/>
            </a:pPr>
            <a:r>
              <a:rPr lang="en-US" sz="2400" b="1" dirty="0">
                <a:solidFill>
                  <a:srgbClr val="000000"/>
                </a:solidFill>
              </a:rPr>
              <a:t>Natural resources or wasting resources</a:t>
            </a:r>
          </a:p>
          <a:p>
            <a:pPr marL="342900" indent="-342900">
              <a:lnSpc>
                <a:spcPct val="100000"/>
              </a:lnSpc>
              <a:buFont typeface="Wingdings" panose="05000000000000000000" pitchFamily="2" charset="2"/>
              <a:buChar char="Ø"/>
            </a:pPr>
            <a:r>
              <a:rPr lang="en-US" sz="2400" b="1" dirty="0">
                <a:solidFill>
                  <a:srgbClr val="000000"/>
                </a:solidFill>
              </a:rPr>
              <a:t>Reported at book value or carrying value (net of accumulated depreciation)</a:t>
            </a:r>
          </a:p>
        </p:txBody>
      </p:sp>
      <p:pic>
        <p:nvPicPr>
          <p:cNvPr id="3" name="Picture 2" descr="A tall building with many windows&#10;&#10;Description automatically generated with medium confidence">
            <a:extLst>
              <a:ext uri="{FF2B5EF4-FFF2-40B4-BE49-F238E27FC236}">
                <a16:creationId xmlns:a16="http://schemas.microsoft.com/office/drawing/2014/main" id="{119FE231-080A-40B8-8691-0449F81831F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142547" y="531158"/>
            <a:ext cx="2614383" cy="3922058"/>
          </a:xfrm>
          <a:prstGeom prst="rect">
            <a:avLst/>
          </a:prstGeom>
        </p:spPr>
      </p:pic>
      <p:pic>
        <p:nvPicPr>
          <p:cNvPr id="2" name="Content Placeholder 5">
            <a:extLst>
              <a:ext uri="{FF2B5EF4-FFF2-40B4-BE49-F238E27FC236}">
                <a16:creationId xmlns:a16="http://schemas.microsoft.com/office/drawing/2014/main" id="{6D6997EB-3645-8B22-69D7-0246BE963EFA}"/>
              </a:ext>
            </a:extLst>
          </p:cNvPr>
          <p:cNvPicPr>
            <a:picLocks noChangeAspect="1"/>
          </p:cNvPicPr>
          <p:nvPr/>
        </p:nvPicPr>
        <p:blipFill>
          <a:blip r:embed="rId4"/>
          <a:stretch>
            <a:fillRect/>
          </a:stretch>
        </p:blipFill>
        <p:spPr>
          <a:xfrm>
            <a:off x="0" y="6153314"/>
            <a:ext cx="4659383" cy="748965"/>
          </a:xfrm>
          <a:prstGeom prst="rect">
            <a:avLst/>
          </a:prstGeom>
        </p:spPr>
      </p:pic>
      <p:sp>
        <p:nvSpPr>
          <p:cNvPr id="8" name="TextBox 23">
            <a:extLst>
              <a:ext uri="{FF2B5EF4-FFF2-40B4-BE49-F238E27FC236}">
                <a16:creationId xmlns:a16="http://schemas.microsoft.com/office/drawing/2014/main" id="{A5E40B00-D7F1-0681-87EE-4D69C8F791DD}"/>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03343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calcmode="lin" valueType="num">
                                      <p:cBhvr additive="base">
                                        <p:cTn id="31"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 calcmode="lin" valueType="num">
                                      <p:cBhvr additive="base">
                                        <p:cTn id="37"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anim calcmode="lin" valueType="num">
                                      <p:cBhvr additive="base">
                                        <p:cTn id="43"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 calcmode="lin" valueType="num">
                                      <p:cBhvr additive="base">
                                        <p:cTn id="49"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43C0BA1-E28D-4648-888F-E661CEA514EE}"/>
              </a:ext>
            </a:extLst>
          </p:cNvPr>
          <p:cNvGraphicFramePr>
            <a:graphicFrameLocks noGrp="1"/>
          </p:cNvGraphicFramePr>
          <p:nvPr>
            <p:extLst>
              <p:ext uri="{D42A27DB-BD31-4B8C-83A1-F6EECF244321}">
                <p14:modId xmlns:p14="http://schemas.microsoft.com/office/powerpoint/2010/main" val="4149365664"/>
              </p:ext>
            </p:extLst>
          </p:nvPr>
        </p:nvGraphicFramePr>
        <p:xfrm>
          <a:off x="2946604" y="113804"/>
          <a:ext cx="6298791" cy="2566993"/>
        </p:xfrm>
        <a:graphic>
          <a:graphicData uri="http://schemas.openxmlformats.org/drawingml/2006/table">
            <a:tbl>
              <a:tblPr>
                <a:tableStyleId>{5C22544A-7EE6-4342-B048-85BDC9FD1C3A}</a:tableStyleId>
              </a:tblPr>
              <a:tblGrid>
                <a:gridCol w="587272">
                  <a:extLst>
                    <a:ext uri="{9D8B030D-6E8A-4147-A177-3AD203B41FA5}">
                      <a16:colId xmlns:a16="http://schemas.microsoft.com/office/drawing/2014/main" val="1106986320"/>
                    </a:ext>
                  </a:extLst>
                </a:gridCol>
                <a:gridCol w="1476819">
                  <a:extLst>
                    <a:ext uri="{9D8B030D-6E8A-4147-A177-3AD203B41FA5}">
                      <a16:colId xmlns:a16="http://schemas.microsoft.com/office/drawing/2014/main" val="526113944"/>
                    </a:ext>
                  </a:extLst>
                </a:gridCol>
                <a:gridCol w="455534">
                  <a:extLst>
                    <a:ext uri="{9D8B030D-6E8A-4147-A177-3AD203B41FA5}">
                      <a16:colId xmlns:a16="http://schemas.microsoft.com/office/drawing/2014/main" val="3457176173"/>
                    </a:ext>
                  </a:extLst>
                </a:gridCol>
                <a:gridCol w="719012">
                  <a:extLst>
                    <a:ext uri="{9D8B030D-6E8A-4147-A177-3AD203B41FA5}">
                      <a16:colId xmlns:a16="http://schemas.microsoft.com/office/drawing/2014/main" val="2981295095"/>
                    </a:ext>
                  </a:extLst>
                </a:gridCol>
                <a:gridCol w="164092">
                  <a:extLst>
                    <a:ext uri="{9D8B030D-6E8A-4147-A177-3AD203B41FA5}">
                      <a16:colId xmlns:a16="http://schemas.microsoft.com/office/drawing/2014/main" val="1491123203"/>
                    </a:ext>
                  </a:extLst>
                </a:gridCol>
                <a:gridCol w="259091">
                  <a:extLst>
                    <a:ext uri="{9D8B030D-6E8A-4147-A177-3AD203B41FA5}">
                      <a16:colId xmlns:a16="http://schemas.microsoft.com/office/drawing/2014/main" val="1334979525"/>
                    </a:ext>
                  </a:extLst>
                </a:gridCol>
                <a:gridCol w="120909">
                  <a:extLst>
                    <a:ext uri="{9D8B030D-6E8A-4147-A177-3AD203B41FA5}">
                      <a16:colId xmlns:a16="http://schemas.microsoft.com/office/drawing/2014/main" val="1117560468"/>
                    </a:ext>
                  </a:extLst>
                </a:gridCol>
                <a:gridCol w="1635152">
                  <a:extLst>
                    <a:ext uri="{9D8B030D-6E8A-4147-A177-3AD203B41FA5}">
                      <a16:colId xmlns:a16="http://schemas.microsoft.com/office/drawing/2014/main" val="4193830999"/>
                    </a:ext>
                  </a:extLst>
                </a:gridCol>
                <a:gridCol w="880910">
                  <a:extLst>
                    <a:ext uri="{9D8B030D-6E8A-4147-A177-3AD203B41FA5}">
                      <a16:colId xmlns:a16="http://schemas.microsoft.com/office/drawing/2014/main" val="496686175"/>
                    </a:ext>
                  </a:extLst>
                </a:gridCol>
              </a:tblGrid>
              <a:tr h="221882">
                <a:tc gridSpan="9">
                  <a:txBody>
                    <a:bodyPr/>
                    <a:lstStyle/>
                    <a:p>
                      <a:pPr algn="ctr" fontAlgn="ctr"/>
                      <a:r>
                        <a:rPr lang="en-US" sz="1500" u="none" strike="noStrike">
                          <a:effectLst/>
                        </a:rPr>
                        <a:t>Adam Company</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2675841"/>
                  </a:ext>
                </a:extLst>
              </a:tr>
              <a:tr h="221882">
                <a:tc gridSpan="9">
                  <a:txBody>
                    <a:bodyPr/>
                    <a:lstStyle/>
                    <a:p>
                      <a:pPr algn="ctr" fontAlgn="ctr"/>
                      <a:r>
                        <a:rPr lang="en-US" sz="1500" u="none" strike="noStrike">
                          <a:effectLst/>
                        </a:rPr>
                        <a:t>Balance Sheet</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1740273"/>
                  </a:ext>
                </a:extLst>
              </a:tr>
              <a:tr h="221882">
                <a:tc gridSpan="9">
                  <a:txBody>
                    <a:bodyPr/>
                    <a:lstStyle/>
                    <a:p>
                      <a:pPr algn="ctr" fontAlgn="ctr"/>
                      <a:r>
                        <a:rPr lang="en-US" sz="1500" u="none" strike="noStrike">
                          <a:effectLst/>
                        </a:rPr>
                        <a:t>December 31, 20X5</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5236958"/>
                  </a:ext>
                </a:extLst>
              </a:tr>
              <a:tr h="221882">
                <a:tc gridSpan="9">
                  <a:txBody>
                    <a:bodyPr/>
                    <a:lstStyle/>
                    <a:p>
                      <a:pPr algn="ctr" fontAlgn="b"/>
                      <a:r>
                        <a:rPr lang="en-US" sz="1500" u="sng" strike="noStrike" dirty="0">
                          <a:effectLst/>
                        </a:rPr>
                        <a:t>Assets</a:t>
                      </a:r>
                      <a:endParaRPr lang="en-US" sz="1500" b="0" i="0" u="sng" strike="noStrike" dirty="0">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8160579"/>
                  </a:ext>
                </a:extLst>
              </a:tr>
              <a:tr h="221882">
                <a:tc gridSpan="3">
                  <a:txBody>
                    <a:bodyPr/>
                    <a:lstStyle/>
                    <a:p>
                      <a:pPr algn="l" fontAlgn="ctr"/>
                      <a:r>
                        <a:rPr lang="en-US" sz="1500" u="sng" strike="noStrike">
                          <a:effectLst/>
                        </a:rPr>
                        <a:t>Property Plant and Equipment</a:t>
                      </a:r>
                      <a:endParaRPr lang="en-US" sz="1500" b="0" i="0" u="sng"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pPr algn="l" fontAlgn="ctr"/>
                      <a:endParaRPr lang="en-US" sz="1500" b="0" i="0" u="none" strike="noStrike">
                        <a:solidFill>
                          <a:srgbClr val="000000"/>
                        </a:solidFill>
                        <a:effectLst/>
                        <a:latin typeface="Liberation Sans"/>
                      </a:endParaRPr>
                    </a:p>
                  </a:txBody>
                  <a:tcPr marL="4763" marR="4763" marT="4763" marB="0" anchor="ctr"/>
                </a:tc>
                <a:tc>
                  <a:txBody>
                    <a:bodyPr/>
                    <a:lstStyle/>
                    <a:p>
                      <a:pPr algn="l" fontAlgn="ctr"/>
                      <a:endParaRPr lang="en-US" sz="1500" b="0" i="0" u="none" strike="noStrike" dirty="0">
                        <a:solidFill>
                          <a:srgbClr val="000000"/>
                        </a:solidFill>
                        <a:effectLst/>
                        <a:latin typeface="Liberation Sans"/>
                      </a:endParaRPr>
                    </a:p>
                  </a:txBody>
                  <a:tcPr marL="4763" marR="4763" marT="4763" marB="0" anchor="ctr"/>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791986063"/>
                  </a:ext>
                </a:extLst>
              </a:tr>
              <a:tr h="221882">
                <a:tc>
                  <a:txBody>
                    <a:bodyPr/>
                    <a:lstStyle/>
                    <a:p>
                      <a:pPr algn="l" fontAlgn="b"/>
                      <a:endParaRPr lang="en-US" sz="1500" b="0" i="0" u="none" strike="noStrike">
                        <a:solidFill>
                          <a:srgbClr val="000000"/>
                        </a:solidFill>
                        <a:effectLst/>
                        <a:latin typeface="Liberation Sans"/>
                      </a:endParaRPr>
                    </a:p>
                  </a:txBody>
                  <a:tcPr marL="4763" marR="4763" marT="4763" marB="0" anchor="b"/>
                </a:tc>
                <a:tc gridSpan="6">
                  <a:txBody>
                    <a:bodyPr/>
                    <a:lstStyle/>
                    <a:p>
                      <a:pPr algn="l" fontAlgn="ctr"/>
                      <a:r>
                        <a:rPr lang="en-US" sz="1500" u="none" strike="noStrike">
                          <a:effectLst/>
                        </a:rPr>
                        <a:t>Land</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     350,000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185043844"/>
                  </a:ext>
                </a:extLst>
              </a:tr>
              <a:tr h="221882">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l" fontAlgn="ctr"/>
                      <a:r>
                        <a:rPr lang="en-US" sz="1500" u="none" strike="noStrike">
                          <a:effectLst/>
                        </a:rPr>
                        <a:t>Building</a:t>
                      </a:r>
                      <a:endParaRPr lang="en-US" sz="1500" b="0" i="0" u="none" strike="noStrike">
                        <a:solidFill>
                          <a:srgbClr val="000000"/>
                        </a:solidFill>
                        <a:effectLst/>
                        <a:latin typeface="Liberation Sans"/>
                      </a:endParaRPr>
                    </a:p>
                  </a:txBody>
                  <a:tcPr marL="4763" marR="4763" marT="4763" marB="0" anchor="ctr"/>
                </a:tc>
                <a:tc gridSpan="2">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hMerge="1">
                  <a:txBody>
                    <a:bodyPr/>
                    <a:lstStyle/>
                    <a:p>
                      <a:pPr algn="l" fontAlgn="ct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ctr" fontAlgn="ctr"/>
                      <a:r>
                        <a:rPr lang="en-US" sz="1500" u="none" strike="noStrike">
                          <a:effectLst/>
                        </a:rPr>
                        <a:t> $       75,000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561804672"/>
                  </a:ext>
                </a:extLst>
              </a:tr>
              <a:tr h="221882">
                <a:tc>
                  <a:txBody>
                    <a:bodyPr/>
                    <a:lstStyle/>
                    <a:p>
                      <a:pPr algn="l" fontAlgn="b"/>
                      <a:endParaRPr lang="en-US" sz="1500" b="0" i="0" u="none" strike="noStrike">
                        <a:solidFill>
                          <a:srgbClr val="000000"/>
                        </a:solidFill>
                        <a:effectLst/>
                        <a:latin typeface="Liberation Sans"/>
                      </a:endParaRPr>
                    </a:p>
                  </a:txBody>
                  <a:tcPr marL="4763" marR="4763" marT="4763" marB="0" anchor="b"/>
                </a:tc>
                <a:tc gridSpan="6">
                  <a:txBody>
                    <a:bodyPr/>
                    <a:lstStyle/>
                    <a:p>
                      <a:pPr algn="l" fontAlgn="ctr"/>
                      <a:r>
                        <a:rPr lang="en-US" sz="1500" u="none" strike="noStrike" dirty="0">
                          <a:effectLst/>
                        </a:rPr>
                        <a:t>Machinery and Equipment</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dirty="0">
                          <a:effectLst/>
                        </a:rPr>
                        <a:t>        230,000 </a:t>
                      </a:r>
                      <a:endParaRPr lang="en-US" sz="1500" b="0" i="0" u="none" strike="noStrike" dirty="0">
                        <a:solidFill>
                          <a:srgbClr val="000000"/>
                        </a:solidFill>
                        <a:effectLst/>
                        <a:latin typeface="Liberation Sans"/>
                      </a:endParaRPr>
                    </a:p>
                  </a:txBody>
                  <a:tcPr marL="4763" marR="4763" marT="4763" marB="0" anchor="ctr"/>
                </a:tc>
                <a:tc>
                  <a:txBody>
                    <a:bodyPr/>
                    <a:lstStyle/>
                    <a:p>
                      <a:pPr algn="ctr" fontAlgn="b"/>
                      <a:r>
                        <a:rPr lang="en-US" sz="1500" u="none" strike="noStrike" dirty="0">
                          <a:effectLst/>
                        </a:rPr>
                        <a:t> </a:t>
                      </a:r>
                      <a:endParaRPr lang="en-US" sz="15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1773282830"/>
                  </a:ext>
                </a:extLst>
              </a:tr>
              <a:tr h="221882">
                <a:tc>
                  <a:txBody>
                    <a:bodyPr/>
                    <a:lstStyle/>
                    <a:p>
                      <a:pPr algn="l" fontAlgn="b"/>
                      <a:endParaRPr lang="en-US" sz="1500" b="0" i="0" u="none" strike="noStrike">
                        <a:solidFill>
                          <a:srgbClr val="000000"/>
                        </a:solidFill>
                        <a:effectLst/>
                        <a:latin typeface="Liberation Sans"/>
                      </a:endParaRPr>
                    </a:p>
                  </a:txBody>
                  <a:tcPr marL="4763" marR="4763" marT="4763" marB="0" anchor="b"/>
                </a:tc>
                <a:tc gridSpan="6">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655,000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2878079627"/>
                  </a:ext>
                </a:extLst>
              </a:tr>
              <a:tr h="221882">
                <a:tc>
                  <a:txBody>
                    <a:bodyPr/>
                    <a:lstStyle/>
                    <a:p>
                      <a:pPr algn="l" fontAlgn="b"/>
                      <a:endParaRPr lang="en-US" sz="1500" b="0" i="0" u="none" strike="noStrike">
                        <a:solidFill>
                          <a:srgbClr val="000000"/>
                        </a:solidFill>
                        <a:effectLst/>
                        <a:latin typeface="Liberation Sans"/>
                      </a:endParaRPr>
                    </a:p>
                  </a:txBody>
                  <a:tcPr marL="4763" marR="4763" marT="4763" marB="0" anchor="b"/>
                </a:tc>
                <a:tc gridSpan="6">
                  <a:txBody>
                    <a:bodyPr/>
                    <a:lstStyle/>
                    <a:p>
                      <a:pPr algn="l" fontAlgn="ctr"/>
                      <a:r>
                        <a:rPr lang="en-US" sz="1500" u="none" strike="noStrike">
                          <a:effectLst/>
                        </a:rPr>
                        <a:t>Less Accumulated Depreciatipon</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120,000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086994527"/>
                  </a:ext>
                </a:extLst>
              </a:tr>
              <a:tr h="221882">
                <a:tc>
                  <a:txBody>
                    <a:bodyPr/>
                    <a:lstStyle/>
                    <a:p>
                      <a:pPr algn="l" fontAlgn="b"/>
                      <a:endParaRPr lang="en-US" sz="1500" b="0" i="0" u="none" strike="noStrike">
                        <a:solidFill>
                          <a:srgbClr val="000000"/>
                        </a:solidFill>
                        <a:effectLst/>
                        <a:latin typeface="Liberation Sans"/>
                      </a:endParaRPr>
                    </a:p>
                  </a:txBody>
                  <a:tcPr marL="4763" marR="4763" marT="4763" marB="0" anchor="b"/>
                </a:tc>
                <a:tc gridSpan="6">
                  <a:txBody>
                    <a:bodyPr/>
                    <a:lstStyle/>
                    <a:p>
                      <a:pPr algn="l" fontAlgn="ctr"/>
                      <a:r>
                        <a:rPr lang="en-US" sz="1500" u="none" strike="noStrike">
                          <a:effectLst/>
                        </a:rPr>
                        <a:t>Property. Plant and Equipment Net</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500" u="none" strike="noStrike">
                          <a:effectLst/>
                        </a:rPr>
                        <a:t>        535,000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dirty="0">
                          <a:effectLst/>
                        </a:rPr>
                        <a:t> </a:t>
                      </a:r>
                      <a:endParaRPr lang="en-US" sz="15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3689790535"/>
                  </a:ext>
                </a:extLst>
              </a:tr>
            </a:tbl>
          </a:graphicData>
        </a:graphic>
      </p:graphicFrame>
      <p:sp>
        <p:nvSpPr>
          <p:cNvPr id="9" name="TextBox 8">
            <a:extLst>
              <a:ext uri="{FF2B5EF4-FFF2-40B4-BE49-F238E27FC236}">
                <a16:creationId xmlns:a16="http://schemas.microsoft.com/office/drawing/2014/main" id="{4537E38E-5F37-4A39-ADC2-F4153E4ABD6F}"/>
              </a:ext>
            </a:extLst>
          </p:cNvPr>
          <p:cNvSpPr txBox="1"/>
          <p:nvPr/>
        </p:nvSpPr>
        <p:spPr>
          <a:xfrm>
            <a:off x="369794" y="2916800"/>
            <a:ext cx="10402980" cy="3046988"/>
          </a:xfrm>
          <a:prstGeom prst="rect">
            <a:avLst/>
          </a:prstGeom>
          <a:noFill/>
        </p:spPr>
        <p:txBody>
          <a:bodyPr wrap="square">
            <a:spAutoFit/>
          </a:bodyPr>
          <a:lstStyle/>
          <a:p>
            <a:r>
              <a:rPr lang="en-US" sz="2400" u="sng" dirty="0"/>
              <a:t>Note:</a:t>
            </a:r>
          </a:p>
          <a:p>
            <a:r>
              <a:rPr lang="en-US" sz="2400" dirty="0"/>
              <a:t>Property, plant and equipment are stated at cost less accumulated depreciation. Depreciation is recorded on a straight-line basis, based on the estimated useful lives of the assets (leasehold improvements, one to twenty years; machinery and equipment, one to fifteen years and commences once the assets are ready for their intended use. When certain events or changes in operating conditions occur, useful lives of the assets may be adjusted or an impairment assessment may be performed on the recoverability of the carrying value.</a:t>
            </a:r>
          </a:p>
        </p:txBody>
      </p:sp>
      <p:pic>
        <p:nvPicPr>
          <p:cNvPr id="2" name="Content Placeholder 5">
            <a:extLst>
              <a:ext uri="{FF2B5EF4-FFF2-40B4-BE49-F238E27FC236}">
                <a16:creationId xmlns:a16="http://schemas.microsoft.com/office/drawing/2014/main" id="{72813DEB-BCCA-47E3-DDCC-DD737183B9BC}"/>
              </a:ext>
            </a:extLst>
          </p:cNvPr>
          <p:cNvPicPr>
            <a:picLocks noChangeAspect="1"/>
          </p:cNvPicPr>
          <p:nvPr/>
        </p:nvPicPr>
        <p:blipFill>
          <a:blip r:embed="rId2"/>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3D94EE08-4589-97F3-5E6C-2A7003E86632}"/>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0686275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descr="Table is accessible to screenreaders">
            <a:extLst>
              <a:ext uri="{FF2B5EF4-FFF2-40B4-BE49-F238E27FC236}">
                <a16:creationId xmlns:a16="http://schemas.microsoft.com/office/drawing/2014/main" id="{0CF2DCFD-451C-4E79-9920-138AC2F41E12}"/>
              </a:ext>
            </a:extLst>
          </p:cNvPr>
          <p:cNvGraphicFramePr>
            <a:graphicFrameLocks/>
          </p:cNvGraphicFramePr>
          <p:nvPr>
            <p:extLst>
              <p:ext uri="{D42A27DB-BD31-4B8C-83A1-F6EECF244321}">
                <p14:modId xmlns:p14="http://schemas.microsoft.com/office/powerpoint/2010/main" val="2698952144"/>
              </p:ext>
            </p:extLst>
          </p:nvPr>
        </p:nvGraphicFramePr>
        <p:xfrm>
          <a:off x="148946" y="172571"/>
          <a:ext cx="6298919" cy="2709059"/>
        </p:xfrm>
        <a:graphic>
          <a:graphicData uri="http://schemas.openxmlformats.org/drawingml/2006/table">
            <a:tbl>
              <a:tblPr firstRow="1" bandRow="1">
                <a:tableStyleId>{5C22544A-7EE6-4342-B048-85BDC9FD1C3A}</a:tableStyleId>
              </a:tblPr>
              <a:tblGrid>
                <a:gridCol w="2763034">
                  <a:extLst>
                    <a:ext uri="{9D8B030D-6E8A-4147-A177-3AD203B41FA5}">
                      <a16:colId xmlns:a16="http://schemas.microsoft.com/office/drawing/2014/main" val="2278238112"/>
                    </a:ext>
                  </a:extLst>
                </a:gridCol>
                <a:gridCol w="3535885">
                  <a:extLst>
                    <a:ext uri="{9D8B030D-6E8A-4147-A177-3AD203B41FA5}">
                      <a16:colId xmlns:a16="http://schemas.microsoft.com/office/drawing/2014/main" val="2409869137"/>
                    </a:ext>
                  </a:extLst>
                </a:gridCol>
              </a:tblGrid>
              <a:tr h="365685">
                <a:tc>
                  <a:txBody>
                    <a:bodyPr/>
                    <a:lstStyle/>
                    <a:p>
                      <a:pPr algn="ctr"/>
                      <a:r>
                        <a:rPr lang="en-US" sz="2000" baseline="0" dirty="0">
                          <a:solidFill>
                            <a:schemeClr val="bg1"/>
                          </a:solidFill>
                          <a:latin typeface="+mn-lt"/>
                        </a:rPr>
                        <a:t>Assets</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bg1"/>
                          </a:solidFill>
                          <a:latin typeface="+mn-lt"/>
                        </a:rPr>
                        <a:t>Liabilities and Owners' Equity</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481977"/>
                  </a:ext>
                </a:extLst>
              </a:tr>
              <a:tr h="3656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aseline="0" dirty="0">
                          <a:solidFill>
                            <a:srgbClr val="000000"/>
                          </a:solidFill>
                          <a:latin typeface="+mn-lt"/>
                        </a:rPr>
                        <a:t>Current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Current liabilities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908472"/>
                  </a:ext>
                </a:extLst>
              </a:tr>
              <a:tr h="423059">
                <a:tc>
                  <a:txBody>
                    <a:bodyPr/>
                    <a:lstStyle/>
                    <a:p>
                      <a:r>
                        <a:rPr lang="en-US" sz="2000" baseline="0" dirty="0">
                          <a:solidFill>
                            <a:srgbClr val="000000"/>
                          </a:solidFill>
                          <a:latin typeface="+mn-lt"/>
                        </a:rPr>
                        <a:t>Long-term investments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Long-term debt</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542155"/>
                  </a:ext>
                </a:extLst>
              </a:tr>
              <a:tr h="365685">
                <a:tc>
                  <a:txBody>
                    <a:bodyPr/>
                    <a:lstStyle/>
                    <a:p>
                      <a:r>
                        <a:rPr lang="en-US" sz="2000" baseline="0" dirty="0">
                          <a:solidFill>
                            <a:srgbClr val="000000"/>
                          </a:solidFill>
                          <a:latin typeface="+mn-lt"/>
                        </a:rPr>
                        <a:t>Property, plant, and equipment</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Stockholders’ equity</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9620035"/>
                  </a:ext>
                </a:extLst>
              </a:tr>
              <a:tr h="365685">
                <a:tc>
                  <a:txBody>
                    <a:bodyPr/>
                    <a:lstStyle/>
                    <a:p>
                      <a:r>
                        <a:rPr lang="en-US" sz="2000" baseline="0" dirty="0">
                          <a:solidFill>
                            <a:srgbClr val="000000"/>
                          </a:solidFill>
                          <a:highlight>
                            <a:srgbClr val="FFFF00"/>
                          </a:highlight>
                          <a:latin typeface="+mn-lt"/>
                        </a:rPr>
                        <a:t>Intangible assets</a:t>
                      </a:r>
                      <a:endParaRPr lang="en-US" sz="2000" dirty="0">
                        <a:solidFill>
                          <a:srgbClr val="000000"/>
                        </a:solidFill>
                        <a:highlight>
                          <a:srgbClr val="FFFF00"/>
                        </a:highligh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139732"/>
                  </a:ext>
                </a:extLst>
              </a:tr>
              <a:tr h="365685">
                <a:tc>
                  <a:txBody>
                    <a:bodyPr/>
                    <a:lstStyle/>
                    <a:p>
                      <a:r>
                        <a:rPr lang="en-US" sz="2000" baseline="0" dirty="0">
                          <a:solidFill>
                            <a:srgbClr val="000000"/>
                          </a:solidFill>
                          <a:latin typeface="+mn-lt"/>
                        </a:rPr>
                        <a:t>Other assets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566490"/>
                  </a:ext>
                </a:extLst>
              </a:tr>
            </a:tbl>
          </a:graphicData>
        </a:graphic>
      </p:graphicFrame>
      <p:sp>
        <p:nvSpPr>
          <p:cNvPr id="6" name="Content Placeholder 12">
            <a:extLst>
              <a:ext uri="{FF2B5EF4-FFF2-40B4-BE49-F238E27FC236}">
                <a16:creationId xmlns:a16="http://schemas.microsoft.com/office/drawing/2014/main" id="{E50471BE-3A60-4775-B8F4-860CD182F693}"/>
              </a:ext>
            </a:extLst>
          </p:cNvPr>
          <p:cNvSpPr txBox="1">
            <a:spLocks/>
          </p:cNvSpPr>
          <p:nvPr/>
        </p:nvSpPr>
        <p:spPr>
          <a:xfrm>
            <a:off x="-94130" y="2988990"/>
            <a:ext cx="11691190" cy="4975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911B21"/>
              </a:buClr>
            </a:pPr>
            <a:r>
              <a:rPr lang="en-US" altLang="en-US" sz="2400" dirty="0">
                <a:solidFill>
                  <a:srgbClr val="000000"/>
                </a:solidFill>
              </a:rPr>
              <a:t>Assets used in operation but  lacks physical substance </a:t>
            </a:r>
          </a:p>
        </p:txBody>
      </p:sp>
      <p:sp>
        <p:nvSpPr>
          <p:cNvPr id="7" name="TextBox 6">
            <a:extLst>
              <a:ext uri="{FF2B5EF4-FFF2-40B4-BE49-F238E27FC236}">
                <a16:creationId xmlns:a16="http://schemas.microsoft.com/office/drawing/2014/main" id="{20D3267D-F971-4F7B-AC64-7AA5BA25117E}"/>
              </a:ext>
            </a:extLst>
          </p:cNvPr>
          <p:cNvSpPr txBox="1"/>
          <p:nvPr/>
        </p:nvSpPr>
        <p:spPr>
          <a:xfrm>
            <a:off x="334493" y="3502959"/>
            <a:ext cx="11262567" cy="2677656"/>
          </a:xfrm>
          <a:prstGeom prst="rect">
            <a:avLst/>
          </a:prstGeom>
          <a:noFill/>
        </p:spPr>
        <p:txBody>
          <a:bodyPr wrap="square">
            <a:spAutoFit/>
          </a:bodyPr>
          <a:lstStyle/>
          <a:p>
            <a:pPr marL="403200" indent="-403200">
              <a:lnSpc>
                <a:spcPct val="100000"/>
              </a:lnSpc>
              <a:buFont typeface="+mj-lt"/>
              <a:buAutoNum type="arabicPeriod"/>
            </a:pPr>
            <a:r>
              <a:rPr lang="en-US" sz="2400" b="1" dirty="0">
                <a:solidFill>
                  <a:srgbClr val="000000"/>
                </a:solidFill>
              </a:rPr>
              <a:t>Patents</a:t>
            </a:r>
          </a:p>
          <a:p>
            <a:pPr marL="403200" indent="-403200">
              <a:lnSpc>
                <a:spcPct val="100000"/>
              </a:lnSpc>
              <a:buFont typeface="+mj-lt"/>
              <a:buAutoNum type="arabicPeriod"/>
            </a:pPr>
            <a:r>
              <a:rPr lang="en-US" sz="2400" b="1" dirty="0">
                <a:solidFill>
                  <a:srgbClr val="000000"/>
                </a:solidFill>
              </a:rPr>
              <a:t>Trademark or</a:t>
            </a:r>
          </a:p>
          <a:p>
            <a:pPr marL="403200" indent="-403200">
              <a:lnSpc>
                <a:spcPct val="100000"/>
              </a:lnSpc>
              <a:buFont typeface="+mj-lt"/>
              <a:buAutoNum type="arabicPeriod"/>
            </a:pPr>
            <a:r>
              <a:rPr lang="en-US" sz="2400" b="1" dirty="0">
                <a:solidFill>
                  <a:srgbClr val="000000"/>
                </a:solidFill>
              </a:rPr>
              <a:t>Tradename</a:t>
            </a:r>
          </a:p>
          <a:p>
            <a:pPr marL="403200" indent="-403200">
              <a:lnSpc>
                <a:spcPct val="100000"/>
              </a:lnSpc>
              <a:buFont typeface="+mj-lt"/>
              <a:buAutoNum type="arabicPeriod"/>
            </a:pPr>
            <a:r>
              <a:rPr lang="en-US" sz="2400" b="1" dirty="0">
                <a:solidFill>
                  <a:srgbClr val="000000"/>
                </a:solidFill>
              </a:rPr>
              <a:t>Franchise</a:t>
            </a:r>
          </a:p>
          <a:p>
            <a:pPr marL="403200" indent="-403200">
              <a:lnSpc>
                <a:spcPct val="100000"/>
              </a:lnSpc>
              <a:buFont typeface="+mj-lt"/>
              <a:buAutoNum type="arabicPeriod"/>
            </a:pPr>
            <a:r>
              <a:rPr lang="en-US" sz="2400" b="1" dirty="0">
                <a:solidFill>
                  <a:srgbClr val="000000"/>
                </a:solidFill>
              </a:rPr>
              <a:t>*Goodwill</a:t>
            </a:r>
          </a:p>
          <a:p>
            <a:pPr marL="342900" indent="-342900">
              <a:lnSpc>
                <a:spcPct val="100000"/>
              </a:lnSpc>
              <a:buFont typeface="Wingdings" panose="05000000000000000000" pitchFamily="2" charset="2"/>
              <a:buChar char="Ø"/>
            </a:pPr>
            <a:r>
              <a:rPr lang="en-US" sz="2400" b="1" dirty="0">
                <a:solidFill>
                  <a:srgbClr val="000000"/>
                </a:solidFill>
              </a:rPr>
              <a:t>Reported at book value or carrying value (net of accumulated amortization) for limited life and at cost for unlimited life intangible (subject to impairment test).</a:t>
            </a:r>
          </a:p>
        </p:txBody>
      </p:sp>
      <p:pic>
        <p:nvPicPr>
          <p:cNvPr id="13" name="Picture 12" descr="A bottle of soda&#10;&#10;Description automatically generated with medium confidence">
            <a:extLst>
              <a:ext uri="{FF2B5EF4-FFF2-40B4-BE49-F238E27FC236}">
                <a16:creationId xmlns:a16="http://schemas.microsoft.com/office/drawing/2014/main" id="{F17A1EA2-61DF-4830-B193-F997B5E5DED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12292" y="763284"/>
            <a:ext cx="2448082" cy="3264109"/>
          </a:xfrm>
          <a:prstGeom prst="rect">
            <a:avLst/>
          </a:prstGeom>
        </p:spPr>
      </p:pic>
      <p:pic>
        <p:nvPicPr>
          <p:cNvPr id="2" name="Content Placeholder 5">
            <a:extLst>
              <a:ext uri="{FF2B5EF4-FFF2-40B4-BE49-F238E27FC236}">
                <a16:creationId xmlns:a16="http://schemas.microsoft.com/office/drawing/2014/main" id="{EE4EE8C2-ED94-EF36-FF92-A4D0E7197AD6}"/>
              </a:ext>
            </a:extLst>
          </p:cNvPr>
          <p:cNvPicPr>
            <a:picLocks noChangeAspect="1"/>
          </p:cNvPicPr>
          <p:nvPr/>
        </p:nvPicPr>
        <p:blipFill>
          <a:blip r:embed="rId4"/>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B787046A-AE6A-F700-1B4D-272D6B00A239}"/>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95385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 calcmode="lin" valueType="num">
                                      <p:cBhvr additive="base">
                                        <p:cTn id="1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 calcmode="lin" valueType="num">
                                      <p:cBhvr additive="base">
                                        <p:cTn id="21"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7">
                                            <p:txEl>
                                              <p:pRg st="2" end="2"/>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 calcmode="lin" valueType="num">
                                      <p:cBhvr additive="base">
                                        <p:cTn id="25" dur="5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7">
                                            <p:txEl>
                                              <p:pRg st="4" end="4"/>
                                            </p:txEl>
                                          </p:spTgt>
                                        </p:tgtEl>
                                        <p:attrNameLst>
                                          <p:attrName>style.visibility</p:attrName>
                                        </p:attrNameLst>
                                      </p:cBhvr>
                                      <p:to>
                                        <p:strVal val="visible"/>
                                      </p:to>
                                    </p:set>
                                    <p:anim calcmode="lin" valueType="num">
                                      <p:cBhvr additive="base">
                                        <p:cTn id="29" dur="5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7">
                                            <p:txEl>
                                              <p:pRg st="5" end="5"/>
                                            </p:txEl>
                                          </p:spTgt>
                                        </p:tgtEl>
                                        <p:attrNameLst>
                                          <p:attrName>style.visibility</p:attrName>
                                        </p:attrNameLst>
                                      </p:cBhvr>
                                      <p:to>
                                        <p:strVal val="visible"/>
                                      </p:to>
                                    </p:set>
                                    <p:anim calcmode="lin" valueType="num">
                                      <p:cBhvr additive="base">
                                        <p:cTn id="35" dur="5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3905C0B-2A8D-4EC7-857A-EA4AE8056723}"/>
              </a:ext>
            </a:extLst>
          </p:cNvPr>
          <p:cNvGraphicFramePr>
            <a:graphicFrameLocks noGrp="1"/>
          </p:cNvGraphicFramePr>
          <p:nvPr>
            <p:extLst>
              <p:ext uri="{D42A27DB-BD31-4B8C-83A1-F6EECF244321}">
                <p14:modId xmlns:p14="http://schemas.microsoft.com/office/powerpoint/2010/main" val="4177323433"/>
              </p:ext>
            </p:extLst>
          </p:nvPr>
        </p:nvGraphicFramePr>
        <p:xfrm>
          <a:off x="2805736" y="222367"/>
          <a:ext cx="6049152" cy="2333630"/>
        </p:xfrm>
        <a:graphic>
          <a:graphicData uri="http://schemas.openxmlformats.org/drawingml/2006/table">
            <a:tbl>
              <a:tblPr>
                <a:tableStyleId>{5C22544A-7EE6-4342-B048-85BDC9FD1C3A}</a:tableStyleId>
              </a:tblPr>
              <a:tblGrid>
                <a:gridCol w="563997">
                  <a:extLst>
                    <a:ext uri="{9D8B030D-6E8A-4147-A177-3AD203B41FA5}">
                      <a16:colId xmlns:a16="http://schemas.microsoft.com/office/drawing/2014/main" val="3184451630"/>
                    </a:ext>
                  </a:extLst>
                </a:gridCol>
                <a:gridCol w="1418289">
                  <a:extLst>
                    <a:ext uri="{9D8B030D-6E8A-4147-A177-3AD203B41FA5}">
                      <a16:colId xmlns:a16="http://schemas.microsoft.com/office/drawing/2014/main" val="3799646620"/>
                    </a:ext>
                  </a:extLst>
                </a:gridCol>
                <a:gridCol w="1127995">
                  <a:extLst>
                    <a:ext uri="{9D8B030D-6E8A-4147-A177-3AD203B41FA5}">
                      <a16:colId xmlns:a16="http://schemas.microsoft.com/office/drawing/2014/main" val="2275381919"/>
                    </a:ext>
                  </a:extLst>
                </a:gridCol>
                <a:gridCol w="157589">
                  <a:extLst>
                    <a:ext uri="{9D8B030D-6E8A-4147-A177-3AD203B41FA5}">
                      <a16:colId xmlns:a16="http://schemas.microsoft.com/office/drawing/2014/main" val="45065388"/>
                    </a:ext>
                  </a:extLst>
                </a:gridCol>
                <a:gridCol w="248822">
                  <a:extLst>
                    <a:ext uri="{9D8B030D-6E8A-4147-A177-3AD203B41FA5}">
                      <a16:colId xmlns:a16="http://schemas.microsoft.com/office/drawing/2014/main" val="2970526699"/>
                    </a:ext>
                  </a:extLst>
                </a:gridCol>
                <a:gridCol w="116117">
                  <a:extLst>
                    <a:ext uri="{9D8B030D-6E8A-4147-A177-3AD203B41FA5}">
                      <a16:colId xmlns:a16="http://schemas.microsoft.com/office/drawing/2014/main" val="1764462075"/>
                    </a:ext>
                  </a:extLst>
                </a:gridCol>
                <a:gridCol w="1570346">
                  <a:extLst>
                    <a:ext uri="{9D8B030D-6E8A-4147-A177-3AD203B41FA5}">
                      <a16:colId xmlns:a16="http://schemas.microsoft.com/office/drawing/2014/main" val="190720916"/>
                    </a:ext>
                  </a:extLst>
                </a:gridCol>
                <a:gridCol w="845997">
                  <a:extLst>
                    <a:ext uri="{9D8B030D-6E8A-4147-A177-3AD203B41FA5}">
                      <a16:colId xmlns:a16="http://schemas.microsoft.com/office/drawing/2014/main" val="19882157"/>
                    </a:ext>
                  </a:extLst>
                </a:gridCol>
              </a:tblGrid>
              <a:tr h="0">
                <a:tc gridSpan="8">
                  <a:txBody>
                    <a:bodyPr/>
                    <a:lstStyle/>
                    <a:p>
                      <a:pPr algn="ctr" fontAlgn="ctr"/>
                      <a:r>
                        <a:rPr lang="en-US" sz="1500" u="none" strike="noStrike" dirty="0">
                          <a:effectLst/>
                        </a:rPr>
                        <a:t>Balance Sheet</a:t>
                      </a:r>
                      <a:endParaRPr lang="en-US" sz="1500" b="0" i="0" u="none" strike="noStrike" dirty="0">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5892973"/>
                  </a:ext>
                </a:extLst>
              </a:tr>
              <a:tr h="180975">
                <a:tc gridSpan="8">
                  <a:txBody>
                    <a:bodyPr/>
                    <a:lstStyle/>
                    <a:p>
                      <a:pPr algn="ctr" fontAlgn="ctr"/>
                      <a:r>
                        <a:rPr lang="en-US" sz="1500" u="none" strike="noStrike">
                          <a:effectLst/>
                        </a:rPr>
                        <a:t>December 31, 20X5</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8763160"/>
                  </a:ext>
                </a:extLst>
              </a:tr>
              <a:tr h="180975">
                <a:tc gridSpan="8">
                  <a:txBody>
                    <a:bodyPr/>
                    <a:lstStyle/>
                    <a:p>
                      <a:pPr algn="ctr" fontAlgn="b"/>
                      <a:r>
                        <a:rPr lang="en-US" sz="1500" u="sng" strike="noStrike">
                          <a:effectLst/>
                        </a:rPr>
                        <a:t>Assets</a:t>
                      </a:r>
                      <a:endParaRPr lang="en-US" sz="1500" b="0" i="0" u="sng" strike="noStrike">
                        <a:solidFill>
                          <a:srgbClr val="000000"/>
                        </a:solidFill>
                        <a:effectLst/>
                        <a:latin typeface="Liberation Sans"/>
                      </a:endParaRPr>
                    </a:p>
                  </a:txBody>
                  <a:tcPr marL="4763" marR="4763" marT="4763"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18585368"/>
                  </a:ext>
                </a:extLst>
              </a:tr>
              <a:tr h="180975">
                <a:tc gridSpan="2">
                  <a:txBody>
                    <a:bodyPr/>
                    <a:lstStyle/>
                    <a:p>
                      <a:pPr algn="l" fontAlgn="ctr"/>
                      <a:r>
                        <a:rPr lang="en-US" sz="1500" u="sng" strike="noStrike">
                          <a:effectLst/>
                        </a:rPr>
                        <a:t>Intangible Assets</a:t>
                      </a:r>
                      <a:endParaRPr lang="en-US" sz="1500" b="0" i="0" u="sng" strike="noStrike">
                        <a:solidFill>
                          <a:srgbClr val="000000"/>
                        </a:solidFill>
                        <a:effectLst/>
                        <a:latin typeface="Liberation Sans"/>
                      </a:endParaRPr>
                    </a:p>
                  </a:txBody>
                  <a:tcPr marL="4763" marR="4763" marT="4763" marB="0" anchor="ctr"/>
                </a:tc>
                <a:tc hMerge="1">
                  <a:txBody>
                    <a:bodyPr/>
                    <a:lstStyle/>
                    <a:p>
                      <a:endParaRPr lang="en-US"/>
                    </a:p>
                  </a:txBody>
                  <a:tcPr/>
                </a:tc>
                <a:tc>
                  <a:txBody>
                    <a:bodyPr/>
                    <a:lstStyle/>
                    <a:p>
                      <a:pPr algn="l" fontAlgn="ctr"/>
                      <a:endParaRPr lang="en-US" sz="1500" b="0" i="0" u="none" strike="noStrike">
                        <a:solidFill>
                          <a:srgbClr val="000000"/>
                        </a:solidFill>
                        <a:effectLst/>
                        <a:latin typeface="Liberation Sans"/>
                      </a:endParaRPr>
                    </a:p>
                  </a:txBody>
                  <a:tcPr marL="4763" marR="4763" marT="4763" marB="0" anchor="ctr"/>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tc>
                  <a:txBody>
                    <a:bodyPr/>
                    <a:lstStyle/>
                    <a:p>
                      <a:pPr algn="ctr" fontAlgn="b"/>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456953018"/>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Goodwill</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     200,000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909749223"/>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a:txBody>
                    <a:bodyPr/>
                    <a:lstStyle/>
                    <a:p>
                      <a:pPr algn="l" fontAlgn="ctr"/>
                      <a:r>
                        <a:rPr lang="en-US" sz="1500" u="none" strike="noStrike">
                          <a:effectLst/>
                        </a:rPr>
                        <a:t>Trademark</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a:txBody>
                    <a:bodyPr/>
                    <a:lstStyle/>
                    <a:p>
                      <a:pPr algn="ctr" fontAlgn="ctr"/>
                      <a:r>
                        <a:rPr lang="en-US" sz="1500" u="none" strike="noStrike" dirty="0">
                          <a:effectLst/>
                        </a:rPr>
                        <a:t> $     154,000 </a:t>
                      </a:r>
                      <a:endParaRPr lang="en-US" sz="1500" b="0" i="0" u="none" strike="noStrike" dirty="0">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1557027885"/>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Franchise</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35,000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3922814933"/>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 </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389,000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84336027"/>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Less Accumulated Amortization</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500" u="none" strike="noStrike">
                          <a:effectLst/>
                        </a:rPr>
                        <a:t>        100,000 </a:t>
                      </a:r>
                      <a:endParaRPr lang="en-US" sz="1500" b="0" i="0" u="none" strike="noStrike">
                        <a:solidFill>
                          <a:srgbClr val="000000"/>
                        </a:solidFill>
                        <a:effectLst/>
                        <a:latin typeface="Liberation Sans"/>
                      </a:endParaRPr>
                    </a:p>
                  </a:txBody>
                  <a:tcPr marL="4763" marR="4763" marT="4763" marB="0" anchor="ctr"/>
                </a:tc>
                <a:tc>
                  <a:txBody>
                    <a:bodyPr/>
                    <a:lstStyle/>
                    <a:p>
                      <a:pPr algn="ctr" fontAlgn="b"/>
                      <a:r>
                        <a:rPr lang="en-US" sz="1500" u="none" strike="noStrike">
                          <a:effectLst/>
                        </a:rPr>
                        <a:t> </a:t>
                      </a:r>
                      <a:endParaRPr lang="en-US" sz="1500" b="0" i="0" u="none" strike="noStrike">
                        <a:solidFill>
                          <a:srgbClr val="000000"/>
                        </a:solidFill>
                        <a:effectLst/>
                        <a:latin typeface="Liberation Sans"/>
                      </a:endParaRPr>
                    </a:p>
                  </a:txBody>
                  <a:tcPr marL="4763" marR="4763" marT="4763" marB="0" anchor="b"/>
                </a:tc>
                <a:extLst>
                  <a:ext uri="{0D108BD9-81ED-4DB2-BD59-A6C34878D82A}">
                    <a16:rowId xmlns:a16="http://schemas.microsoft.com/office/drawing/2014/main" val="93053724"/>
                  </a:ext>
                </a:extLst>
              </a:tr>
              <a:tr h="180975">
                <a:tc>
                  <a:txBody>
                    <a:bodyPr/>
                    <a:lstStyle/>
                    <a:p>
                      <a:pPr algn="l" fontAlgn="b"/>
                      <a:endParaRPr lang="en-US" sz="1500" b="0" i="0" u="none" strike="noStrike">
                        <a:solidFill>
                          <a:srgbClr val="000000"/>
                        </a:solidFill>
                        <a:effectLst/>
                        <a:latin typeface="Liberation Sans"/>
                      </a:endParaRPr>
                    </a:p>
                  </a:txBody>
                  <a:tcPr marL="4763" marR="4763" marT="4763" marB="0" anchor="b"/>
                </a:tc>
                <a:tc gridSpan="5">
                  <a:txBody>
                    <a:bodyPr/>
                    <a:lstStyle/>
                    <a:p>
                      <a:pPr algn="l" fontAlgn="ctr"/>
                      <a:r>
                        <a:rPr lang="en-US" sz="1500" u="none" strike="noStrike">
                          <a:effectLst/>
                        </a:rPr>
                        <a:t>Property. Plant and Equipment Net</a:t>
                      </a:r>
                      <a:endParaRPr lang="en-US" sz="1500" b="0" i="0" u="none" strike="noStrike">
                        <a:solidFill>
                          <a:srgbClr val="000000"/>
                        </a:solidFill>
                        <a:effectLst/>
                        <a:latin typeface="Liberation Sans"/>
                      </a:endParaRPr>
                    </a:p>
                  </a:txBody>
                  <a:tcPr marL="4763" marR="4763" marT="4763"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b"/>
                      <a:r>
                        <a:rPr lang="en-US" sz="1500" u="none" strike="noStrike">
                          <a:effectLst/>
                        </a:rPr>
                        <a:t>        289,000 </a:t>
                      </a:r>
                      <a:endParaRPr lang="en-US" sz="1500" b="0" i="0" u="none" strike="noStrike">
                        <a:solidFill>
                          <a:srgbClr val="000000"/>
                        </a:solidFill>
                        <a:effectLst/>
                        <a:latin typeface="Liberation Sans"/>
                      </a:endParaRPr>
                    </a:p>
                  </a:txBody>
                  <a:tcPr marL="4763" marR="4763" marT="4763" marB="0" anchor="b"/>
                </a:tc>
                <a:tc>
                  <a:txBody>
                    <a:bodyPr/>
                    <a:lstStyle/>
                    <a:p>
                      <a:pPr algn="ctr" fontAlgn="b"/>
                      <a:r>
                        <a:rPr lang="en-US" sz="1500" u="none" strike="noStrike" dirty="0">
                          <a:effectLst/>
                        </a:rPr>
                        <a:t> </a:t>
                      </a:r>
                      <a:endParaRPr lang="en-US" sz="1500" b="0" i="0" u="none" strike="noStrike" dirty="0">
                        <a:solidFill>
                          <a:srgbClr val="000000"/>
                        </a:solidFill>
                        <a:effectLst/>
                        <a:latin typeface="Liberation Sans"/>
                      </a:endParaRPr>
                    </a:p>
                  </a:txBody>
                  <a:tcPr marL="4763" marR="4763" marT="4763" marB="0" anchor="b"/>
                </a:tc>
                <a:extLst>
                  <a:ext uri="{0D108BD9-81ED-4DB2-BD59-A6C34878D82A}">
                    <a16:rowId xmlns:a16="http://schemas.microsoft.com/office/drawing/2014/main" val="1289600375"/>
                  </a:ext>
                </a:extLst>
              </a:tr>
            </a:tbl>
          </a:graphicData>
        </a:graphic>
      </p:graphicFrame>
      <p:sp>
        <p:nvSpPr>
          <p:cNvPr id="6" name="TextBox 5">
            <a:extLst>
              <a:ext uri="{FF2B5EF4-FFF2-40B4-BE49-F238E27FC236}">
                <a16:creationId xmlns:a16="http://schemas.microsoft.com/office/drawing/2014/main" id="{966B38B4-3974-432B-8F4F-1B85E403A6C0}"/>
              </a:ext>
            </a:extLst>
          </p:cNvPr>
          <p:cNvSpPr txBox="1"/>
          <p:nvPr/>
        </p:nvSpPr>
        <p:spPr>
          <a:xfrm>
            <a:off x="208429" y="3174535"/>
            <a:ext cx="11665324" cy="2862322"/>
          </a:xfrm>
          <a:prstGeom prst="rect">
            <a:avLst/>
          </a:prstGeom>
          <a:noFill/>
        </p:spPr>
        <p:txBody>
          <a:bodyPr wrap="square">
            <a:spAutoFit/>
          </a:bodyPr>
          <a:lstStyle/>
          <a:p>
            <a:r>
              <a:rPr lang="en-US" sz="2000" b="1" u="sng" dirty="0"/>
              <a:t>Note:</a:t>
            </a:r>
          </a:p>
          <a:p>
            <a:r>
              <a:rPr lang="en-US" sz="2000" dirty="0"/>
              <a:t>Goodwill is assessed for impairment at least annually at the reporting unit, or more frequently if events or circumstances occur that would more likely than not reduce the fair value of a reporting unit below its carrying value level. The Company performs its annual assessment of goodwill for impairment in the fourth quarter of each fiscal year, typically through a qualitative assessment. Indicators of impairment include: (</a:t>
            </a:r>
            <a:r>
              <a:rPr lang="en-US" sz="2000" dirty="0" err="1"/>
              <a:t>i</a:t>
            </a:r>
            <a:r>
              <a:rPr lang="en-US" sz="2000" dirty="0"/>
              <a:t>) macroeconomic conditions, (ii) industry and market conditions etc.</a:t>
            </a:r>
          </a:p>
          <a:p>
            <a:endParaRPr lang="en-US" sz="2000" dirty="0"/>
          </a:p>
          <a:p>
            <a:r>
              <a:rPr lang="en-US" sz="2000" dirty="0"/>
              <a:t>Intangible assets are amortized on a straight line basis over their respective estimated useful lives ranging from one to twenty years.</a:t>
            </a:r>
          </a:p>
        </p:txBody>
      </p:sp>
      <p:pic>
        <p:nvPicPr>
          <p:cNvPr id="2" name="Content Placeholder 5">
            <a:extLst>
              <a:ext uri="{FF2B5EF4-FFF2-40B4-BE49-F238E27FC236}">
                <a16:creationId xmlns:a16="http://schemas.microsoft.com/office/drawing/2014/main" id="{4DACBFBE-AF59-A171-4E62-4B3694F3B050}"/>
              </a:ext>
            </a:extLst>
          </p:cNvPr>
          <p:cNvPicPr>
            <a:picLocks noChangeAspect="1"/>
          </p:cNvPicPr>
          <p:nvPr/>
        </p:nvPicPr>
        <p:blipFill>
          <a:blip r:embed="rId2"/>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770249F5-40FA-9EA2-B520-AAAA4BCAAEA4}"/>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4762496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2" descr="Table is accessible to screenreaders">
            <a:extLst>
              <a:ext uri="{FF2B5EF4-FFF2-40B4-BE49-F238E27FC236}">
                <a16:creationId xmlns:a16="http://schemas.microsoft.com/office/drawing/2014/main" id="{0CF2DCFD-451C-4E79-9920-138AC2F41E12}"/>
              </a:ext>
            </a:extLst>
          </p:cNvPr>
          <p:cNvGraphicFramePr>
            <a:graphicFrameLocks/>
          </p:cNvGraphicFramePr>
          <p:nvPr>
            <p:extLst>
              <p:ext uri="{D42A27DB-BD31-4B8C-83A1-F6EECF244321}">
                <p14:modId xmlns:p14="http://schemas.microsoft.com/office/powerpoint/2010/main" val="581737366"/>
              </p:ext>
            </p:extLst>
          </p:nvPr>
        </p:nvGraphicFramePr>
        <p:xfrm>
          <a:off x="148946" y="172571"/>
          <a:ext cx="6298919" cy="2709059"/>
        </p:xfrm>
        <a:graphic>
          <a:graphicData uri="http://schemas.openxmlformats.org/drawingml/2006/table">
            <a:tbl>
              <a:tblPr firstRow="1" bandRow="1">
                <a:tableStyleId>{5C22544A-7EE6-4342-B048-85BDC9FD1C3A}</a:tableStyleId>
              </a:tblPr>
              <a:tblGrid>
                <a:gridCol w="2763034">
                  <a:extLst>
                    <a:ext uri="{9D8B030D-6E8A-4147-A177-3AD203B41FA5}">
                      <a16:colId xmlns:a16="http://schemas.microsoft.com/office/drawing/2014/main" val="2278238112"/>
                    </a:ext>
                  </a:extLst>
                </a:gridCol>
                <a:gridCol w="3535885">
                  <a:extLst>
                    <a:ext uri="{9D8B030D-6E8A-4147-A177-3AD203B41FA5}">
                      <a16:colId xmlns:a16="http://schemas.microsoft.com/office/drawing/2014/main" val="2409869137"/>
                    </a:ext>
                  </a:extLst>
                </a:gridCol>
              </a:tblGrid>
              <a:tr h="365685">
                <a:tc>
                  <a:txBody>
                    <a:bodyPr/>
                    <a:lstStyle/>
                    <a:p>
                      <a:pPr algn="ctr"/>
                      <a:r>
                        <a:rPr lang="en-US" sz="2000" baseline="0" dirty="0">
                          <a:solidFill>
                            <a:schemeClr val="bg1"/>
                          </a:solidFill>
                          <a:latin typeface="+mn-lt"/>
                        </a:rPr>
                        <a:t>Assets</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solidFill>
                            <a:schemeClr val="bg1"/>
                          </a:solidFill>
                          <a:latin typeface="+mn-lt"/>
                        </a:rPr>
                        <a:t>Liabilities and Owners' Equity</a:t>
                      </a:r>
                      <a:endParaRPr lang="en-US" sz="2000" dirty="0">
                        <a:solidFill>
                          <a:schemeClr val="bg1"/>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9481977"/>
                  </a:ext>
                </a:extLst>
              </a:tr>
              <a:tr h="3656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aseline="0" dirty="0">
                          <a:solidFill>
                            <a:srgbClr val="000000"/>
                          </a:solidFill>
                          <a:latin typeface="+mn-lt"/>
                        </a:rPr>
                        <a:t>Current assets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Current liabilities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92908472"/>
                  </a:ext>
                </a:extLst>
              </a:tr>
              <a:tr h="423059">
                <a:tc>
                  <a:txBody>
                    <a:bodyPr/>
                    <a:lstStyle/>
                    <a:p>
                      <a:r>
                        <a:rPr lang="en-US" sz="2000" baseline="0" dirty="0">
                          <a:solidFill>
                            <a:srgbClr val="000000"/>
                          </a:solidFill>
                          <a:latin typeface="+mn-lt"/>
                        </a:rPr>
                        <a:t>Long-term investments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Long-term debt</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542155"/>
                  </a:ext>
                </a:extLst>
              </a:tr>
              <a:tr h="365685">
                <a:tc>
                  <a:txBody>
                    <a:bodyPr/>
                    <a:lstStyle/>
                    <a:p>
                      <a:r>
                        <a:rPr lang="en-US" sz="2000" baseline="0" dirty="0">
                          <a:solidFill>
                            <a:srgbClr val="000000"/>
                          </a:solidFill>
                          <a:latin typeface="+mn-lt"/>
                        </a:rPr>
                        <a:t>Property, plant, and equipment</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2000" baseline="0" dirty="0">
                          <a:solidFill>
                            <a:srgbClr val="000000"/>
                          </a:solidFill>
                          <a:latin typeface="+mn-lt"/>
                        </a:rPr>
                        <a:t>Stockholders’ equity</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39620035"/>
                  </a:ext>
                </a:extLst>
              </a:tr>
              <a:tr h="365685">
                <a:tc>
                  <a:txBody>
                    <a:bodyPr/>
                    <a:lstStyle/>
                    <a:p>
                      <a:r>
                        <a:rPr lang="en-US" sz="2000" baseline="0" dirty="0">
                          <a:solidFill>
                            <a:srgbClr val="000000"/>
                          </a:solidFill>
                          <a:latin typeface="+mn-lt"/>
                        </a:rPr>
                        <a:t>Intangible assets</a:t>
                      </a:r>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49139732"/>
                  </a:ext>
                </a:extLst>
              </a:tr>
              <a:tr h="365685">
                <a:tc>
                  <a:txBody>
                    <a:bodyPr/>
                    <a:lstStyle/>
                    <a:p>
                      <a:r>
                        <a:rPr lang="en-US" sz="2000" baseline="0" dirty="0">
                          <a:solidFill>
                            <a:srgbClr val="000000"/>
                          </a:solidFill>
                          <a:highlight>
                            <a:srgbClr val="FFFF00"/>
                          </a:highlight>
                          <a:latin typeface="+mn-lt"/>
                        </a:rPr>
                        <a:t>Other assets</a:t>
                      </a:r>
                      <a:endParaRPr lang="en-US" sz="2000" dirty="0">
                        <a:solidFill>
                          <a:srgbClr val="000000"/>
                        </a:solidFill>
                        <a:highlight>
                          <a:srgbClr val="FFFF00"/>
                        </a:highlight>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sz="2000" dirty="0">
                        <a:solidFill>
                          <a:srgbClr val="000000"/>
                        </a:solidFill>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90566490"/>
                  </a:ext>
                </a:extLst>
              </a:tr>
            </a:tbl>
          </a:graphicData>
        </a:graphic>
      </p:graphicFrame>
      <p:sp>
        <p:nvSpPr>
          <p:cNvPr id="6" name="Content Placeholder 12">
            <a:extLst>
              <a:ext uri="{FF2B5EF4-FFF2-40B4-BE49-F238E27FC236}">
                <a16:creationId xmlns:a16="http://schemas.microsoft.com/office/drawing/2014/main" id="{E50471BE-3A60-4775-B8F4-860CD182F693}"/>
              </a:ext>
            </a:extLst>
          </p:cNvPr>
          <p:cNvSpPr txBox="1">
            <a:spLocks/>
          </p:cNvSpPr>
          <p:nvPr/>
        </p:nvSpPr>
        <p:spPr>
          <a:xfrm>
            <a:off x="-94130" y="2988990"/>
            <a:ext cx="11691190" cy="49754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911B21"/>
              </a:buClr>
            </a:pPr>
            <a:r>
              <a:rPr lang="en-US" altLang="en-US" sz="2400" dirty="0">
                <a:solidFill>
                  <a:srgbClr val="000000"/>
                </a:solidFill>
              </a:rPr>
              <a:t>Catch all category.  Vary in practice</a:t>
            </a:r>
          </a:p>
        </p:txBody>
      </p:sp>
      <p:sp>
        <p:nvSpPr>
          <p:cNvPr id="7" name="TextBox 6">
            <a:extLst>
              <a:ext uri="{FF2B5EF4-FFF2-40B4-BE49-F238E27FC236}">
                <a16:creationId xmlns:a16="http://schemas.microsoft.com/office/drawing/2014/main" id="{20D3267D-F971-4F7B-AC64-7AA5BA25117E}"/>
              </a:ext>
            </a:extLst>
          </p:cNvPr>
          <p:cNvSpPr txBox="1"/>
          <p:nvPr/>
        </p:nvSpPr>
        <p:spPr>
          <a:xfrm>
            <a:off x="596710" y="3590694"/>
            <a:ext cx="11262567" cy="830997"/>
          </a:xfrm>
          <a:prstGeom prst="rect">
            <a:avLst/>
          </a:prstGeom>
          <a:noFill/>
        </p:spPr>
        <p:txBody>
          <a:bodyPr wrap="square">
            <a:spAutoFit/>
          </a:bodyPr>
          <a:lstStyle/>
          <a:p>
            <a:pPr marL="403200" indent="-403200">
              <a:lnSpc>
                <a:spcPct val="100000"/>
              </a:lnSpc>
              <a:buFont typeface="+mj-lt"/>
              <a:buAutoNum type="arabicPeriod"/>
            </a:pPr>
            <a:r>
              <a:rPr lang="en-US" sz="2400" b="1" dirty="0">
                <a:solidFill>
                  <a:srgbClr val="000000"/>
                </a:solidFill>
              </a:rPr>
              <a:t>Long term prepaid</a:t>
            </a:r>
          </a:p>
          <a:p>
            <a:pPr marL="403200" indent="-403200">
              <a:lnSpc>
                <a:spcPct val="100000"/>
              </a:lnSpc>
              <a:buFont typeface="+mj-lt"/>
              <a:buAutoNum type="arabicPeriod"/>
            </a:pPr>
            <a:r>
              <a:rPr lang="en-US" sz="2400" b="1" dirty="0">
                <a:solidFill>
                  <a:srgbClr val="000000"/>
                </a:solidFill>
              </a:rPr>
              <a:t>Long term receivable (management intend)</a:t>
            </a:r>
          </a:p>
        </p:txBody>
      </p:sp>
      <p:pic>
        <p:nvPicPr>
          <p:cNvPr id="2" name="Content Placeholder 5">
            <a:extLst>
              <a:ext uri="{FF2B5EF4-FFF2-40B4-BE49-F238E27FC236}">
                <a16:creationId xmlns:a16="http://schemas.microsoft.com/office/drawing/2014/main" id="{CCAE04B8-C7E7-8543-329F-46197D26D5E9}"/>
              </a:ext>
            </a:extLst>
          </p:cNvPr>
          <p:cNvPicPr>
            <a:picLocks noChangeAspect="1"/>
          </p:cNvPicPr>
          <p:nvPr/>
        </p:nvPicPr>
        <p:blipFill>
          <a:blip r:embed="rId2"/>
          <a:stretch>
            <a:fillRect/>
          </a:stretch>
        </p:blipFill>
        <p:spPr>
          <a:xfrm>
            <a:off x="0" y="6153314"/>
            <a:ext cx="4659383" cy="748965"/>
          </a:xfrm>
          <a:prstGeom prst="rect">
            <a:avLst/>
          </a:prstGeom>
        </p:spPr>
      </p:pic>
      <p:sp>
        <p:nvSpPr>
          <p:cNvPr id="3" name="TextBox 23">
            <a:extLst>
              <a:ext uri="{FF2B5EF4-FFF2-40B4-BE49-F238E27FC236}">
                <a16:creationId xmlns:a16="http://schemas.microsoft.com/office/drawing/2014/main" id="{D0A9B6EA-A8F6-ACD2-A70A-E25B1874387B}"/>
              </a:ext>
            </a:extLst>
          </p:cNvPr>
          <p:cNvSpPr txBox="1">
            <a:spLocks noChangeArrowheads="1"/>
          </p:cNvSpPr>
          <p:nvPr/>
        </p:nvSpPr>
        <p:spPr bwMode="auto">
          <a:xfrm>
            <a:off x="4281055" y="6334733"/>
            <a:ext cx="82525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0" algn="ctr" defTabSz="722376">
              <a:lnSpc>
                <a:spcPct val="100000"/>
              </a:lnSpc>
              <a:spcBef>
                <a:spcPct val="0"/>
              </a:spcBef>
              <a:spcAft>
                <a:spcPts val="474"/>
              </a:spcAft>
              <a:buNone/>
            </a:pPr>
            <a:r>
              <a:rPr lang="en-US" altLang="en-US" sz="2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 + MCQs @ farhatlectures.com </a:t>
            </a: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sz="2400"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12686078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3267</TotalTime>
  <Words>1707</Words>
  <Application>Microsoft Office PowerPoint</Application>
  <PresentationFormat>Widescreen</PresentationFormat>
  <Paragraphs>388</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Comic Sans MS</vt:lpstr>
      <vt:lpstr>Liberation Sans</vt:lpstr>
      <vt:lpstr>Times New Roman</vt:lpstr>
      <vt:lpstr>Wingdings</vt:lpstr>
      <vt:lpstr>Office Theme</vt:lpstr>
      <vt:lpstr>PowerPoint Presentation</vt:lpstr>
      <vt:lpstr>Balance sheet or Statement of Financial Position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pan</dc:title>
  <dc:creator>mansour farhat</dc:creator>
  <cp:lastModifiedBy>mansour farhat</cp:lastModifiedBy>
  <cp:revision>2</cp:revision>
  <dcterms:created xsi:type="dcterms:W3CDTF">2021-10-18T15:44:43Z</dcterms:created>
  <dcterms:modified xsi:type="dcterms:W3CDTF">2025-05-31T13:38:23Z</dcterms:modified>
</cp:coreProperties>
</file>