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changesInfos/changesInfo1.xml" ContentType="application/vnd.ms-powerpoint.changesinfo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7" r:id="rId2"/>
    <p:sldId id="258" r:id="rId3"/>
    <p:sldId id="259" r:id="rId4"/>
    <p:sldId id="260" r:id="rId5"/>
    <p:sldId id="261" r:id="rId6"/>
    <p:sldId id="262" r:id="rId7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413D4574-6473-49DB-8E0D-D1B1FAAC2C68}" v="18" dt="2024-07-21T22:55:04.366"/>
  </p1510:revLst>
</p1510:revInfo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7015" autoAdjust="0"/>
    <p:restoredTop sz="94660"/>
  </p:normalViewPr>
  <p:slideViewPr>
    <p:cSldViewPr snapToGrid="0">
      <p:cViewPr varScale="1">
        <p:scale>
          <a:sx n="70" d="100"/>
          <a:sy n="70" d="100"/>
        </p:scale>
        <p:origin x="39" y="507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presProps" Target="presProps.xml"/><Relationship Id="rId13" Type="http://schemas.microsoft.com/office/2015/10/relationships/revisionInfo" Target="revisionInfo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microsoft.com/office/2016/11/relationships/changesInfo" Target="changesInfos/changesInfo1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tableStyles" Target="tableStyles.xml"/><Relationship Id="rId5" Type="http://schemas.openxmlformats.org/officeDocument/2006/relationships/slide" Target="slides/slide4.xml"/><Relationship Id="rId10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viewProps" Target="viewProps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mansour farhat" userId="bed7c5799dc45719" providerId="LiveId" clId="{413D4574-6473-49DB-8E0D-D1B1FAAC2C68}"/>
    <pc:docChg chg="undo custSel addSld delSld modSld">
      <pc:chgData name="mansour farhat" userId="bed7c5799dc45719" providerId="LiveId" clId="{413D4574-6473-49DB-8E0D-D1B1FAAC2C68}" dt="2024-07-21T22:55:04.366" v="284"/>
      <pc:docMkLst>
        <pc:docMk/>
      </pc:docMkLst>
      <pc:sldChg chg="del">
        <pc:chgData name="mansour farhat" userId="bed7c5799dc45719" providerId="LiveId" clId="{413D4574-6473-49DB-8E0D-D1B1FAAC2C68}" dt="2024-07-21T22:27:37.244" v="1" actId="47"/>
        <pc:sldMkLst>
          <pc:docMk/>
          <pc:sldMk cId="2372396896" sldId="256"/>
        </pc:sldMkLst>
      </pc:sldChg>
      <pc:sldChg chg="addSp modSp new mod">
        <pc:chgData name="mansour farhat" userId="bed7c5799dc45719" providerId="LiveId" clId="{413D4574-6473-49DB-8E0D-D1B1FAAC2C68}" dt="2024-07-21T22:47:47.821" v="190" actId="14100"/>
        <pc:sldMkLst>
          <pc:docMk/>
          <pc:sldMk cId="3784656921" sldId="257"/>
        </pc:sldMkLst>
        <pc:spChg chg="mod">
          <ac:chgData name="mansour farhat" userId="bed7c5799dc45719" providerId="LiveId" clId="{413D4574-6473-49DB-8E0D-D1B1FAAC2C68}" dt="2024-07-21T22:43:49.262" v="175" actId="122"/>
          <ac:spMkLst>
            <pc:docMk/>
            <pc:sldMk cId="3784656921" sldId="257"/>
            <ac:spMk id="2" creationId="{853C9F4B-35F6-047A-400B-4B3FD41BDC28}"/>
          </ac:spMkLst>
        </pc:spChg>
        <pc:spChg chg="mod">
          <ac:chgData name="mansour farhat" userId="bed7c5799dc45719" providerId="LiveId" clId="{413D4574-6473-49DB-8E0D-D1B1FAAC2C68}" dt="2024-07-21T22:47:47.821" v="190" actId="14100"/>
          <ac:spMkLst>
            <pc:docMk/>
            <pc:sldMk cId="3784656921" sldId="257"/>
            <ac:spMk id="3" creationId="{377EC014-31C0-3D49-DDEC-64DF137FA397}"/>
          </ac:spMkLst>
        </pc:spChg>
        <pc:spChg chg="add mod">
          <ac:chgData name="mansour farhat" userId="bed7c5799dc45719" providerId="LiveId" clId="{413D4574-6473-49DB-8E0D-D1B1FAAC2C68}" dt="2024-07-21T22:45:53.572" v="179"/>
          <ac:spMkLst>
            <pc:docMk/>
            <pc:sldMk cId="3784656921" sldId="257"/>
            <ac:spMk id="5" creationId="{19C8EBAB-E3FB-6F31-1C96-D81E49B2F9B7}"/>
          </ac:spMkLst>
        </pc:spChg>
        <pc:picChg chg="add mod">
          <ac:chgData name="mansour farhat" userId="bed7c5799dc45719" providerId="LiveId" clId="{413D4574-6473-49DB-8E0D-D1B1FAAC2C68}" dt="2024-07-21T22:45:53.572" v="179"/>
          <ac:picMkLst>
            <pc:docMk/>
            <pc:sldMk cId="3784656921" sldId="257"/>
            <ac:picMk id="4" creationId="{E65EECCE-BEA8-5A24-2245-DC8BC4571DFC}"/>
          </ac:picMkLst>
        </pc:picChg>
        <pc:picChg chg="add mod">
          <ac:chgData name="mansour farhat" userId="bed7c5799dc45719" providerId="LiveId" clId="{413D4574-6473-49DB-8E0D-D1B1FAAC2C68}" dt="2024-07-21T22:47:45.955" v="189" actId="1076"/>
          <ac:picMkLst>
            <pc:docMk/>
            <pc:sldMk cId="3784656921" sldId="257"/>
            <ac:picMk id="7" creationId="{7CF7D9C0-4A2C-92AE-3F1C-D951FC03468C}"/>
          </ac:picMkLst>
        </pc:picChg>
      </pc:sldChg>
      <pc:sldChg chg="addSp modSp new mod modAnim">
        <pc:chgData name="mansour farhat" userId="bed7c5799dc45719" providerId="LiveId" clId="{413D4574-6473-49DB-8E0D-D1B1FAAC2C68}" dt="2024-07-21T22:48:45.416" v="205" actId="1076"/>
        <pc:sldMkLst>
          <pc:docMk/>
          <pc:sldMk cId="3503245220" sldId="258"/>
        </pc:sldMkLst>
        <pc:spChg chg="mod">
          <ac:chgData name="mansour farhat" userId="bed7c5799dc45719" providerId="LiveId" clId="{413D4574-6473-49DB-8E0D-D1B1FAAC2C68}" dt="2024-07-21T22:30:30.661" v="88" actId="1076"/>
          <ac:spMkLst>
            <pc:docMk/>
            <pc:sldMk cId="3503245220" sldId="258"/>
            <ac:spMk id="2" creationId="{1CC0F5D6-EB1F-FB7D-5661-6B96CC9D3AE5}"/>
          </ac:spMkLst>
        </pc:spChg>
        <pc:spChg chg="mod">
          <ac:chgData name="mansour farhat" userId="bed7c5799dc45719" providerId="LiveId" clId="{413D4574-6473-49DB-8E0D-D1B1FAAC2C68}" dt="2024-07-21T22:48:18.063" v="200" actId="14100"/>
          <ac:spMkLst>
            <pc:docMk/>
            <pc:sldMk cId="3503245220" sldId="258"/>
            <ac:spMk id="3" creationId="{19FAA4F2-27A2-8614-6A89-B037FF37EFDF}"/>
          </ac:spMkLst>
        </pc:spChg>
        <pc:spChg chg="add mod">
          <ac:chgData name="mansour farhat" userId="bed7c5799dc45719" providerId="LiveId" clId="{413D4574-6473-49DB-8E0D-D1B1FAAC2C68}" dt="2024-07-21T22:45:55.397" v="180"/>
          <ac:spMkLst>
            <pc:docMk/>
            <pc:sldMk cId="3503245220" sldId="258"/>
            <ac:spMk id="5" creationId="{8527C949-77B9-B5F3-603C-46CB5E3AD73B}"/>
          </ac:spMkLst>
        </pc:spChg>
        <pc:picChg chg="add mod">
          <ac:chgData name="mansour farhat" userId="bed7c5799dc45719" providerId="LiveId" clId="{413D4574-6473-49DB-8E0D-D1B1FAAC2C68}" dt="2024-07-21T22:45:55.397" v="180"/>
          <ac:picMkLst>
            <pc:docMk/>
            <pc:sldMk cId="3503245220" sldId="258"/>
            <ac:picMk id="4" creationId="{CD6083D0-2E61-51E7-1220-02B48807AB3C}"/>
          </ac:picMkLst>
        </pc:picChg>
        <pc:picChg chg="add mod">
          <ac:chgData name="mansour farhat" userId="bed7c5799dc45719" providerId="LiveId" clId="{413D4574-6473-49DB-8E0D-D1B1FAAC2C68}" dt="2024-07-21T22:48:45.416" v="205" actId="1076"/>
          <ac:picMkLst>
            <pc:docMk/>
            <pc:sldMk cId="3503245220" sldId="258"/>
            <ac:picMk id="7" creationId="{8D85F757-44CC-D5E6-BB42-96653F860D95}"/>
          </ac:picMkLst>
        </pc:picChg>
      </pc:sldChg>
      <pc:sldChg chg="addSp modSp new mod modAnim">
        <pc:chgData name="mansour farhat" userId="bed7c5799dc45719" providerId="LiveId" clId="{413D4574-6473-49DB-8E0D-D1B1FAAC2C68}" dt="2024-07-21T22:49:21.685" v="214" actId="14100"/>
        <pc:sldMkLst>
          <pc:docMk/>
          <pc:sldMk cId="3880144896" sldId="259"/>
        </pc:sldMkLst>
        <pc:spChg chg="mod">
          <ac:chgData name="mansour farhat" userId="bed7c5799dc45719" providerId="LiveId" clId="{413D4574-6473-49DB-8E0D-D1B1FAAC2C68}" dt="2024-07-21T22:30:13.239" v="81" actId="1076"/>
          <ac:spMkLst>
            <pc:docMk/>
            <pc:sldMk cId="3880144896" sldId="259"/>
            <ac:spMk id="2" creationId="{3679B50D-2807-F0F6-155A-90583D7EF912}"/>
          </ac:spMkLst>
        </pc:spChg>
        <pc:spChg chg="mod">
          <ac:chgData name="mansour farhat" userId="bed7c5799dc45719" providerId="LiveId" clId="{413D4574-6473-49DB-8E0D-D1B1FAAC2C68}" dt="2024-07-21T22:49:21.685" v="214" actId="14100"/>
          <ac:spMkLst>
            <pc:docMk/>
            <pc:sldMk cId="3880144896" sldId="259"/>
            <ac:spMk id="3" creationId="{F2C73D69-7A5A-5D08-65B8-BA3A10DFD784}"/>
          </ac:spMkLst>
        </pc:spChg>
        <pc:spChg chg="add mod">
          <ac:chgData name="mansour farhat" userId="bed7c5799dc45719" providerId="LiveId" clId="{413D4574-6473-49DB-8E0D-D1B1FAAC2C68}" dt="2024-07-21T22:45:55.972" v="181"/>
          <ac:spMkLst>
            <pc:docMk/>
            <pc:sldMk cId="3880144896" sldId="259"/>
            <ac:spMk id="5" creationId="{A444C700-91ED-F959-B1DE-AF7DCCD94C9C}"/>
          </ac:spMkLst>
        </pc:spChg>
        <pc:picChg chg="add mod">
          <ac:chgData name="mansour farhat" userId="bed7c5799dc45719" providerId="LiveId" clId="{413D4574-6473-49DB-8E0D-D1B1FAAC2C68}" dt="2024-07-21T22:45:55.972" v="181"/>
          <ac:picMkLst>
            <pc:docMk/>
            <pc:sldMk cId="3880144896" sldId="259"/>
            <ac:picMk id="4" creationId="{2C9D3B27-6C05-D196-A822-0A701631EEB7}"/>
          </ac:picMkLst>
        </pc:picChg>
        <pc:picChg chg="add mod">
          <ac:chgData name="mansour farhat" userId="bed7c5799dc45719" providerId="LiveId" clId="{413D4574-6473-49DB-8E0D-D1B1FAAC2C68}" dt="2024-07-21T22:49:19.604" v="213" actId="1076"/>
          <ac:picMkLst>
            <pc:docMk/>
            <pc:sldMk cId="3880144896" sldId="259"/>
            <ac:picMk id="7" creationId="{29681FE4-591E-0E9A-40E0-C53628AC2D8E}"/>
          </ac:picMkLst>
        </pc:picChg>
      </pc:sldChg>
      <pc:sldChg chg="addSp modSp new mod modAnim">
        <pc:chgData name="mansour farhat" userId="bed7c5799dc45719" providerId="LiveId" clId="{413D4574-6473-49DB-8E0D-D1B1FAAC2C68}" dt="2024-07-21T22:50:11.741" v="222" actId="1076"/>
        <pc:sldMkLst>
          <pc:docMk/>
          <pc:sldMk cId="3335739554" sldId="260"/>
        </pc:sldMkLst>
        <pc:spChg chg="mod">
          <ac:chgData name="mansour farhat" userId="bed7c5799dc45719" providerId="LiveId" clId="{413D4574-6473-49DB-8E0D-D1B1FAAC2C68}" dt="2024-07-21T22:29:45.871" v="71" actId="122"/>
          <ac:spMkLst>
            <pc:docMk/>
            <pc:sldMk cId="3335739554" sldId="260"/>
            <ac:spMk id="2" creationId="{80792E9F-393C-2825-046E-6284384E599D}"/>
          </ac:spMkLst>
        </pc:spChg>
        <pc:spChg chg="mod">
          <ac:chgData name="mansour farhat" userId="bed7c5799dc45719" providerId="LiveId" clId="{413D4574-6473-49DB-8E0D-D1B1FAAC2C68}" dt="2024-07-21T22:50:11.741" v="222" actId="1076"/>
          <ac:spMkLst>
            <pc:docMk/>
            <pc:sldMk cId="3335739554" sldId="260"/>
            <ac:spMk id="3" creationId="{AF375D1F-7CE1-793C-011B-9504EBBB8AA8}"/>
          </ac:spMkLst>
        </pc:spChg>
        <pc:spChg chg="add mod">
          <ac:chgData name="mansour farhat" userId="bed7c5799dc45719" providerId="LiveId" clId="{413D4574-6473-49DB-8E0D-D1B1FAAC2C68}" dt="2024-07-21T22:45:56.442" v="182"/>
          <ac:spMkLst>
            <pc:docMk/>
            <pc:sldMk cId="3335739554" sldId="260"/>
            <ac:spMk id="5" creationId="{8BC08FEC-B7A1-F15D-D442-A7F5EF0EFAC5}"/>
          </ac:spMkLst>
        </pc:spChg>
        <pc:picChg chg="add mod">
          <ac:chgData name="mansour farhat" userId="bed7c5799dc45719" providerId="LiveId" clId="{413D4574-6473-49DB-8E0D-D1B1FAAC2C68}" dt="2024-07-21T22:45:56.442" v="182"/>
          <ac:picMkLst>
            <pc:docMk/>
            <pc:sldMk cId="3335739554" sldId="260"/>
            <ac:picMk id="4" creationId="{611D4389-C3DD-6CA2-A72A-F3C8A33D5520}"/>
          </ac:picMkLst>
        </pc:picChg>
        <pc:picChg chg="add mod">
          <ac:chgData name="mansour farhat" userId="bed7c5799dc45719" providerId="LiveId" clId="{413D4574-6473-49DB-8E0D-D1B1FAAC2C68}" dt="2024-07-21T22:49:59.456" v="218" actId="1076"/>
          <ac:picMkLst>
            <pc:docMk/>
            <pc:sldMk cId="3335739554" sldId="260"/>
            <ac:picMk id="7" creationId="{ED880F56-B987-4F08-A301-3F52A61C9D8F}"/>
          </ac:picMkLst>
        </pc:picChg>
      </pc:sldChg>
      <pc:sldChg chg="addSp delSp modSp new mod">
        <pc:chgData name="mansour farhat" userId="bed7c5799dc45719" providerId="LiveId" clId="{413D4574-6473-49DB-8E0D-D1B1FAAC2C68}" dt="2024-07-21T22:50:15.774" v="223" actId="1076"/>
        <pc:sldMkLst>
          <pc:docMk/>
          <pc:sldMk cId="3105051635" sldId="261"/>
        </pc:sldMkLst>
        <pc:spChg chg="mod">
          <ac:chgData name="mansour farhat" userId="bed7c5799dc45719" providerId="LiveId" clId="{413D4574-6473-49DB-8E0D-D1B1FAAC2C68}" dt="2024-07-21T22:33:36.848" v="122" actId="1076"/>
          <ac:spMkLst>
            <pc:docMk/>
            <pc:sldMk cId="3105051635" sldId="261"/>
            <ac:spMk id="2" creationId="{E16C45AE-5891-C636-1C3A-4CEE5DE4756F}"/>
          </ac:spMkLst>
        </pc:spChg>
        <pc:spChg chg="del mod">
          <ac:chgData name="mansour farhat" userId="bed7c5799dc45719" providerId="LiveId" clId="{413D4574-6473-49DB-8E0D-D1B1FAAC2C68}" dt="2024-07-21T22:42:45.248" v="125" actId="478"/>
          <ac:spMkLst>
            <pc:docMk/>
            <pc:sldMk cId="3105051635" sldId="261"/>
            <ac:spMk id="3" creationId="{BFEBCEF8-688C-2466-0C73-1EC4B7E8E78C}"/>
          </ac:spMkLst>
        </pc:spChg>
        <pc:spChg chg="add mod">
          <ac:chgData name="mansour farhat" userId="bed7c5799dc45719" providerId="LiveId" clId="{413D4574-6473-49DB-8E0D-D1B1FAAC2C68}" dt="2024-07-21T22:45:57.012" v="183"/>
          <ac:spMkLst>
            <pc:docMk/>
            <pc:sldMk cId="3105051635" sldId="261"/>
            <ac:spMk id="9" creationId="{9F5DC77C-1599-4B47-A0F1-797413CA0E01}"/>
          </ac:spMkLst>
        </pc:spChg>
        <pc:picChg chg="add del mod">
          <ac:chgData name="mansour farhat" userId="bed7c5799dc45719" providerId="LiveId" clId="{413D4574-6473-49DB-8E0D-D1B1FAAC2C68}" dt="2024-07-21T22:43:24.395" v="131" actId="478"/>
          <ac:picMkLst>
            <pc:docMk/>
            <pc:sldMk cId="3105051635" sldId="261"/>
            <ac:picMk id="5" creationId="{7A57999D-0F98-A812-534E-E490CD826B65}"/>
          </ac:picMkLst>
        </pc:picChg>
        <pc:picChg chg="add mod">
          <ac:chgData name="mansour farhat" userId="bed7c5799dc45719" providerId="LiveId" clId="{413D4574-6473-49DB-8E0D-D1B1FAAC2C68}" dt="2024-07-21T22:50:15.774" v="223" actId="1076"/>
          <ac:picMkLst>
            <pc:docMk/>
            <pc:sldMk cId="3105051635" sldId="261"/>
            <ac:picMk id="7" creationId="{A76823C4-4AAB-F62A-E36C-9EF7521EDD7B}"/>
          </ac:picMkLst>
        </pc:picChg>
        <pc:picChg chg="add mod">
          <ac:chgData name="mansour farhat" userId="bed7c5799dc45719" providerId="LiveId" clId="{413D4574-6473-49DB-8E0D-D1B1FAAC2C68}" dt="2024-07-21T22:45:57.012" v="183"/>
          <ac:picMkLst>
            <pc:docMk/>
            <pc:sldMk cId="3105051635" sldId="261"/>
            <ac:picMk id="8" creationId="{26641CF0-60C8-4977-F1A2-24CDBD8B7108}"/>
          </ac:picMkLst>
        </pc:picChg>
      </pc:sldChg>
      <pc:sldChg chg="addSp modSp new mod setBg modAnim">
        <pc:chgData name="mansour farhat" userId="bed7c5799dc45719" providerId="LiveId" clId="{413D4574-6473-49DB-8E0D-D1B1FAAC2C68}" dt="2024-07-21T22:55:04.366" v="284"/>
        <pc:sldMkLst>
          <pc:docMk/>
          <pc:sldMk cId="2861757344" sldId="262"/>
        </pc:sldMkLst>
        <pc:spChg chg="mod">
          <ac:chgData name="mansour farhat" userId="bed7c5799dc45719" providerId="LiveId" clId="{413D4574-6473-49DB-8E0D-D1B1FAAC2C68}" dt="2024-07-21T22:54:43.774" v="279" actId="1076"/>
          <ac:spMkLst>
            <pc:docMk/>
            <pc:sldMk cId="2861757344" sldId="262"/>
            <ac:spMk id="2" creationId="{C4685F1D-9731-2CD6-BC5A-055483AEA0D9}"/>
          </ac:spMkLst>
        </pc:spChg>
        <pc:spChg chg="mod">
          <ac:chgData name="mansour farhat" userId="bed7c5799dc45719" providerId="LiveId" clId="{413D4574-6473-49DB-8E0D-D1B1FAAC2C68}" dt="2024-07-21T22:54:45.327" v="281" actId="27636"/>
          <ac:spMkLst>
            <pc:docMk/>
            <pc:sldMk cId="2861757344" sldId="262"/>
            <ac:spMk id="3" creationId="{7073A8AA-F300-9801-BBE6-2144EA3AC6F4}"/>
          </ac:spMkLst>
        </pc:spChg>
        <pc:spChg chg="add mod">
          <ac:chgData name="mansour farhat" userId="bed7c5799dc45719" providerId="LiveId" clId="{413D4574-6473-49DB-8E0D-D1B1FAAC2C68}" dt="2024-07-21T22:54:59.154" v="283"/>
          <ac:spMkLst>
            <pc:docMk/>
            <pc:sldMk cId="2861757344" sldId="262"/>
            <ac:spMk id="5" creationId="{7E86227B-F2AC-992D-9ACC-B248EFC85185}"/>
          </ac:spMkLst>
        </pc:spChg>
        <pc:picChg chg="add mod">
          <ac:chgData name="mansour farhat" userId="bed7c5799dc45719" providerId="LiveId" clId="{413D4574-6473-49DB-8E0D-D1B1FAAC2C68}" dt="2024-07-21T22:54:59.154" v="283"/>
          <ac:picMkLst>
            <pc:docMk/>
            <pc:sldMk cId="2861757344" sldId="262"/>
            <ac:picMk id="4" creationId="{EE10D748-44ED-060E-02E0-9500EA00BCDC}"/>
          </ac:picMkLst>
        </pc:picChg>
      </pc:sldChg>
    </pc:docChg>
  </pc:docChgLst>
</pc:chgInfo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94A6260-015B-6CD4-C114-7C71D97F7A25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BD8E8131-DD4F-8B2F-8943-5F11425E8B34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91EF51A9-8C73-4029-A16A-47CDB1DEA56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D6D9DE1-4FAB-4686-BF5A-059C0180828F}" type="datetimeFigureOut">
              <a:rPr lang="en-US" smtClean="0"/>
              <a:t>7/21/2024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F365FB04-2DF0-6475-AE3E-6159A881F4E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A3A4565D-B5C4-F568-E186-E5129C8E9ED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8964D02-824D-4CAF-B020-A790BFF4D97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4409965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0661000-7F92-027E-B91F-F906DA8DD65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BE94D1BD-339C-DFF2-D24D-7C2C7E6DB912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8D715881-A041-0A9E-38B2-C3C0D2A6E6B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D6D9DE1-4FAB-4686-BF5A-059C0180828F}" type="datetimeFigureOut">
              <a:rPr lang="en-US" smtClean="0"/>
              <a:t>7/21/2024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A7AE975D-9A43-979E-7592-AE835C12BDF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1DE8A247-F4C1-474A-8674-26209DA03CC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8964D02-824D-4CAF-B020-A790BFF4D97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91831493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BAB6227-8111-BF34-7064-3820C95228D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ACCF4EDE-A5CF-0DAB-6EDC-D7120E1FA0D4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82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82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82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459962CB-B0EE-8C74-AAE4-906B55DB8F0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D6D9DE1-4FAB-4686-BF5A-059C0180828F}" type="datetimeFigureOut">
              <a:rPr lang="en-US" smtClean="0"/>
              <a:t>7/21/2024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17FB2236-7BEE-BF52-30B5-D44FCB73A96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B4C6898C-B034-4AE3-4E3F-9DC5AA6DA68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8964D02-824D-4CAF-B020-A790BFF4D97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4813075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6727699-DF6F-A98A-816B-6816E840AEA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B724B911-4A52-5C5F-ADE4-EFB2817B7A16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91F4ED02-645D-F09A-4A17-44EE6C4623B5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795F67B6-B1B7-3B6F-3F52-978800FFA14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D6D9DE1-4FAB-4686-BF5A-059C0180828F}" type="datetimeFigureOut">
              <a:rPr lang="en-US" smtClean="0"/>
              <a:t>7/21/2024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73336C6C-AB97-C2A0-400B-244C9C477DE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21895F5C-FC14-5878-A8FB-49AD4DC41D6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8964D02-824D-4CAF-B020-A790BFF4D97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15502661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7EBE95A-04A6-8687-D6CE-5A07E9AB164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845954BE-8C2F-307B-EEA4-8AD1E8A51DB9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C477C1FD-E06D-E770-65B0-200058D35797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C8B9C550-7FBD-3CA3-1D4D-D9571837C81E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0F00C1A5-E8C6-3075-F25E-83790117922C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12B3F409-D275-8782-535F-FCE315D6674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D6D9DE1-4FAB-4686-BF5A-059C0180828F}" type="datetimeFigureOut">
              <a:rPr lang="en-US" smtClean="0"/>
              <a:t>7/21/2024</a:t>
            </a:fld>
            <a:endParaRPr lang="en-US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DFEBDBF8-2EAD-9250-3F15-A7A2E79B652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E55454D6-9CCC-FD29-28B6-5467053297C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8964D02-824D-4CAF-B020-A790BFF4D97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92584859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2838450-F40F-F59E-7EC4-096766AD9EF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E7E9A1D8-1116-098A-4A59-7AE43C4B3BC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D6D9DE1-4FAB-4686-BF5A-059C0180828F}" type="datetimeFigureOut">
              <a:rPr lang="en-US" smtClean="0"/>
              <a:t>7/21/2024</a:t>
            </a:fld>
            <a:endParaRPr lang="en-US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8361B3FB-619D-8380-D71A-BDB490FB7C6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306F4479-7CCE-1F19-A26E-F86E728EEDE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8964D02-824D-4CAF-B020-A790BFF4D97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92890428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617E78E4-617D-F2A9-4129-AC7D2381EC3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D6D9DE1-4FAB-4686-BF5A-059C0180828F}" type="datetimeFigureOut">
              <a:rPr lang="en-US" smtClean="0"/>
              <a:t>7/21/2024</a:t>
            </a:fld>
            <a:endParaRPr lang="en-US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7E9FDC97-58C6-AC81-99CF-3D0F9EEB1C7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5224D66E-FB05-C2E1-7024-E97AC4AEA02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8964D02-824D-4CAF-B020-A790BFF4D97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44174527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DBF1116-6009-9373-F4F6-EAB3EEEC7B4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01E5090B-A422-30E4-DD97-68934056EE7D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1B9F768D-0703-43F8-1C24-6A7836191B17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D16C991B-E8B6-2CDC-99AE-B75117E3E6C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D6D9DE1-4FAB-4686-BF5A-059C0180828F}" type="datetimeFigureOut">
              <a:rPr lang="en-US" smtClean="0"/>
              <a:t>7/21/2024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E8411117-874D-7FED-0503-19195FD5A6F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27498261-1EAF-90CF-AD17-81EA5FE173E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8964D02-824D-4CAF-B020-A790BFF4D97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40814032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2DAB004-620F-01BB-F583-47D436EED3F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08F68795-6088-F8A9-8E58-4442DC695454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88B23EAB-C135-05BD-BB7A-C195FA04B4EC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5B0280A3-297E-BB92-5E7A-C889A1DEA32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D6D9DE1-4FAB-4686-BF5A-059C0180828F}" type="datetimeFigureOut">
              <a:rPr lang="en-US" smtClean="0"/>
              <a:t>7/21/2024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462CD357-5446-5ED8-713F-A2E11F26932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27721072-C828-C766-0D61-D5A00F42F6F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8964D02-824D-4CAF-B020-A790BFF4D97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1820570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999EF07-A59C-8A16-4319-D18E846F79E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8660E2DC-111B-0FB6-1033-6D201F1BB240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468EF66B-8B1D-0D24-3EF6-2403BF21EAA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D6D9DE1-4FAB-4686-BF5A-059C0180828F}" type="datetimeFigureOut">
              <a:rPr lang="en-US" smtClean="0"/>
              <a:t>7/21/2024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D947000D-24A9-1154-C24A-D97AEF07DE7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DC1580D8-DD82-E509-8CD0-7F0F99052C8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8964D02-824D-4CAF-B020-A790BFF4D97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92105679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A2336E9B-BC04-71E9-A1BB-4D7433CC9B95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74E505D3-9312-F735-A94E-C7F498DF656B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9A885A4D-B2A4-F7ED-C328-85F2F2464BC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D6D9DE1-4FAB-4686-BF5A-059C0180828F}" type="datetimeFigureOut">
              <a:rPr lang="en-US" smtClean="0"/>
              <a:t>7/21/2024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6C8DEB9C-46A9-7F42-CD2D-13BA59F0117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D24BDC4F-77A3-B0AA-8B39-7B76774DADF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8964D02-824D-4CAF-B020-A790BFF4D97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45813295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81C910EE-AE2E-294C-544E-868827990FA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241381F9-E6D2-B2FF-5B6E-1F6FA809FFCD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26402EA5-993C-5357-7D17-D0590C2C6AE5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7D6D9DE1-4FAB-4686-BF5A-059C0180828F}" type="datetimeFigureOut">
              <a:rPr lang="en-US" smtClean="0"/>
              <a:t>7/21/2024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1CDE8DB7-CDEB-2BDB-5DE1-C40811B72439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70AFF2DF-D754-65FA-460F-0F6C1F705DF9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68964D02-824D-4CAF-B020-A790BFF4D97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0465486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53C9F4B-35F6-047A-400B-4B3FD41BDC2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n-US" dirty="0"/>
              <a:t>What is a Classified Balance Sheet?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377EC014-31C0-3D49-DDEC-64DF137FA397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76693" y="1690688"/>
            <a:ext cx="5578549" cy="4351338"/>
          </a:xfrm>
        </p:spPr>
        <p:txBody>
          <a:bodyPr>
            <a:normAutofit/>
          </a:bodyPr>
          <a:lstStyle/>
          <a:p>
            <a:r>
              <a:rPr lang="en-US" dirty="0"/>
              <a:t>A classified balance sheet is a financial statement that presents a company's assets, liabilities, and equity in a detailed and organized manner, categorizing these elements into various groups to provide a clear picture of the company's financial health. </a:t>
            </a:r>
          </a:p>
        </p:txBody>
      </p:sp>
      <p:pic>
        <p:nvPicPr>
          <p:cNvPr id="4" name="Content Placeholder 5">
            <a:extLst>
              <a:ext uri="{FF2B5EF4-FFF2-40B4-BE49-F238E27FC236}">
                <a16:creationId xmlns:a16="http://schemas.microsoft.com/office/drawing/2014/main" id="{E65EECCE-BEA8-5A24-2245-DC8BC4571DFC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37708" y="6375960"/>
            <a:ext cx="2998817" cy="482040"/>
          </a:xfrm>
          <a:prstGeom prst="rect">
            <a:avLst/>
          </a:prstGeom>
        </p:spPr>
      </p:pic>
      <p:sp>
        <p:nvSpPr>
          <p:cNvPr id="5" name="TextBox 23">
            <a:extLst>
              <a:ext uri="{FF2B5EF4-FFF2-40B4-BE49-F238E27FC236}">
                <a16:creationId xmlns:a16="http://schemas.microsoft.com/office/drawing/2014/main" id="{19C8EBAB-E3FB-6F31-1C96-D81E49B2F9B7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292986" y="6401536"/>
            <a:ext cx="8248656" cy="4308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fontAlgn="base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fontAlgn="base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fontAlgn="base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fontAlgn="base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ctr" defTabSz="722376">
              <a:lnSpc>
                <a:spcPct val="100000"/>
              </a:lnSpc>
              <a:spcBef>
                <a:spcPct val="0"/>
              </a:spcBef>
              <a:spcAft>
                <a:spcPts val="474"/>
              </a:spcAft>
              <a:buNone/>
            </a:pPr>
            <a:r>
              <a:rPr lang="en-US" altLang="en-US" sz="2200" dirty="0">
                <a:solidFill>
                  <a:srgbClr val="FF0000"/>
                </a:solidFill>
                <a:latin typeface="Comic Sans MS" panose="030F0702030302020204" pitchFamily="66" charset="0"/>
                <a:ea typeface="MS PGothic" panose="020B0600070205080204" pitchFamily="34" charset="-128"/>
                <a:cs typeface="Arial" panose="020B0604020202020204" pitchFamily="34" charset="0"/>
              </a:rPr>
              <a:t>Lectures + MCQs @ farhatlectures.com </a:t>
            </a:r>
            <a:r>
              <a:rPr lang="en-US" altLang="en-US" sz="2200" dirty="0">
                <a:solidFill>
                  <a:srgbClr val="FF0000"/>
                </a:solidFill>
                <a:latin typeface="Comic Sans MS" panose="030F0702030302020204" pitchFamily="66" charset="0"/>
                <a:ea typeface="MS PGothic" panose="020B0600070205080204" pitchFamily="34" charset="-128"/>
                <a:cs typeface="Arial" panose="020B0604020202020204" pitchFamily="34" charset="0"/>
                <a:sym typeface="Wingdings" panose="05000000000000000000" pitchFamily="2" charset="2"/>
              </a:rPr>
              <a:t> Free Trial</a:t>
            </a:r>
            <a:endParaRPr lang="en-US" altLang="en-US" sz="2200" dirty="0">
              <a:solidFill>
                <a:srgbClr val="002060"/>
              </a:solidFill>
              <a:latin typeface="Comic Sans MS" panose="030F0702030302020204" pitchFamily="66" charset="0"/>
              <a:ea typeface="MS PGothic" panose="020B0600070205080204" pitchFamily="34" charset="-128"/>
              <a:cs typeface="Arial" panose="020B0604020202020204" pitchFamily="34" charset="0"/>
            </a:endParaRPr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id="{7CF7D9C0-4A2C-92AE-3F1C-D951FC03468C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906619" y="1832231"/>
            <a:ext cx="3518604" cy="344127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84656921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CC0F5D6-EB1F-FB7D-5661-6B96CC9D3AE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912628" y="-182452"/>
            <a:ext cx="10515600" cy="1325563"/>
          </a:xfrm>
        </p:spPr>
        <p:txBody>
          <a:bodyPr/>
          <a:lstStyle/>
          <a:p>
            <a:pPr algn="ctr"/>
            <a:r>
              <a:rPr lang="en-US" dirty="0"/>
              <a:t>Asset Section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19FAA4F2-27A2-8614-6A89-B037FF37EFDF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205562" y="858063"/>
            <a:ext cx="7008739" cy="5324770"/>
          </a:xfrm>
        </p:spPr>
        <p:txBody>
          <a:bodyPr>
            <a:normAutofit fontScale="92500" lnSpcReduction="10000"/>
          </a:bodyPr>
          <a:lstStyle/>
          <a:p>
            <a:r>
              <a:rPr lang="en-US" dirty="0"/>
              <a:t>The classifications typically include:</a:t>
            </a:r>
          </a:p>
          <a:p>
            <a:pPr>
              <a:buFont typeface="+mj-lt"/>
              <a:buAutoNum type="arabicPeriod"/>
            </a:pPr>
            <a:r>
              <a:rPr lang="en-US" b="1" dirty="0"/>
              <a:t>Current Assets</a:t>
            </a:r>
            <a:r>
              <a:rPr lang="en-US" dirty="0"/>
              <a:t>: Assets that are expected to be converted into cash or used up within one year. Examples include:</a:t>
            </a:r>
          </a:p>
          <a:p>
            <a:pPr marL="742950" lvl="1" indent="-285750">
              <a:buFont typeface="+mj-lt"/>
              <a:buAutoNum type="arabicPeriod"/>
            </a:pPr>
            <a:r>
              <a:rPr lang="en-US" dirty="0"/>
              <a:t>Cash and cash equivalents</a:t>
            </a:r>
          </a:p>
          <a:p>
            <a:pPr marL="742950" lvl="1" indent="-285750">
              <a:buFont typeface="+mj-lt"/>
              <a:buAutoNum type="arabicPeriod"/>
            </a:pPr>
            <a:r>
              <a:rPr lang="en-US" dirty="0"/>
              <a:t>Accounts receivable</a:t>
            </a:r>
          </a:p>
          <a:p>
            <a:pPr marL="742950" lvl="1" indent="-285750">
              <a:buFont typeface="+mj-lt"/>
              <a:buAutoNum type="arabicPeriod"/>
            </a:pPr>
            <a:r>
              <a:rPr lang="en-US" dirty="0"/>
              <a:t>Inventory</a:t>
            </a:r>
          </a:p>
          <a:p>
            <a:pPr marL="742950" lvl="1" indent="-285750">
              <a:buFont typeface="+mj-lt"/>
              <a:buAutoNum type="arabicPeriod"/>
            </a:pPr>
            <a:r>
              <a:rPr lang="en-US" dirty="0"/>
              <a:t>Prepaid expenses</a:t>
            </a:r>
          </a:p>
          <a:p>
            <a:pPr>
              <a:buFont typeface="+mj-lt"/>
              <a:buAutoNum type="arabicPeriod"/>
            </a:pPr>
            <a:r>
              <a:rPr lang="en-US" b="1" dirty="0"/>
              <a:t>Non-current Assets (Long-term Assets)</a:t>
            </a:r>
            <a:r>
              <a:rPr lang="en-US" dirty="0"/>
              <a:t>: Assets that are expected to provide economic benefits beyond one year.</a:t>
            </a:r>
          </a:p>
          <a:p>
            <a:pPr marL="914400" lvl="1" indent="-457200">
              <a:buFont typeface="+mj-lt"/>
              <a:buAutoNum type="alphaLcParenR"/>
            </a:pPr>
            <a:r>
              <a:rPr lang="en-US" dirty="0"/>
              <a:t>Property, plant, and equipment (PP&amp;E)</a:t>
            </a:r>
          </a:p>
          <a:p>
            <a:pPr marL="914400" lvl="1" indent="-457200">
              <a:buFont typeface="+mj-lt"/>
              <a:buAutoNum type="alphaLcParenR"/>
            </a:pPr>
            <a:r>
              <a:rPr lang="en-US" dirty="0"/>
              <a:t>Intangible assets (like patents and trademarks)</a:t>
            </a:r>
          </a:p>
          <a:p>
            <a:pPr marL="914400" lvl="1" indent="-457200">
              <a:buFont typeface="+mj-lt"/>
              <a:buAutoNum type="alphaLcParenR"/>
            </a:pPr>
            <a:r>
              <a:rPr lang="en-US" dirty="0"/>
              <a:t>Long-term investments</a:t>
            </a:r>
          </a:p>
          <a:p>
            <a:endParaRPr lang="en-US" dirty="0"/>
          </a:p>
        </p:txBody>
      </p:sp>
      <p:pic>
        <p:nvPicPr>
          <p:cNvPr id="4" name="Content Placeholder 5">
            <a:extLst>
              <a:ext uri="{FF2B5EF4-FFF2-40B4-BE49-F238E27FC236}">
                <a16:creationId xmlns:a16="http://schemas.microsoft.com/office/drawing/2014/main" id="{CD6083D0-2E61-51E7-1220-02B48807AB3C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37708" y="6375960"/>
            <a:ext cx="2998817" cy="482040"/>
          </a:xfrm>
          <a:prstGeom prst="rect">
            <a:avLst/>
          </a:prstGeom>
        </p:spPr>
      </p:pic>
      <p:sp>
        <p:nvSpPr>
          <p:cNvPr id="5" name="TextBox 23">
            <a:extLst>
              <a:ext uri="{FF2B5EF4-FFF2-40B4-BE49-F238E27FC236}">
                <a16:creationId xmlns:a16="http://schemas.microsoft.com/office/drawing/2014/main" id="{8527C949-77B9-B5F3-603C-46CB5E3AD73B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292986" y="6401536"/>
            <a:ext cx="8248656" cy="4308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fontAlgn="base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fontAlgn="base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fontAlgn="base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fontAlgn="base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ctr" defTabSz="722376">
              <a:lnSpc>
                <a:spcPct val="100000"/>
              </a:lnSpc>
              <a:spcBef>
                <a:spcPct val="0"/>
              </a:spcBef>
              <a:spcAft>
                <a:spcPts val="474"/>
              </a:spcAft>
              <a:buNone/>
            </a:pPr>
            <a:r>
              <a:rPr lang="en-US" altLang="en-US" sz="2200" dirty="0">
                <a:solidFill>
                  <a:srgbClr val="FF0000"/>
                </a:solidFill>
                <a:latin typeface="Comic Sans MS" panose="030F0702030302020204" pitchFamily="66" charset="0"/>
                <a:ea typeface="MS PGothic" panose="020B0600070205080204" pitchFamily="34" charset="-128"/>
                <a:cs typeface="Arial" panose="020B0604020202020204" pitchFamily="34" charset="0"/>
              </a:rPr>
              <a:t>Lectures + MCQs @ farhatlectures.com </a:t>
            </a:r>
            <a:r>
              <a:rPr lang="en-US" altLang="en-US" sz="2200" dirty="0">
                <a:solidFill>
                  <a:srgbClr val="FF0000"/>
                </a:solidFill>
                <a:latin typeface="Comic Sans MS" panose="030F0702030302020204" pitchFamily="66" charset="0"/>
                <a:ea typeface="MS PGothic" panose="020B0600070205080204" pitchFamily="34" charset="-128"/>
                <a:cs typeface="Arial" panose="020B0604020202020204" pitchFamily="34" charset="0"/>
                <a:sym typeface="Wingdings" panose="05000000000000000000" pitchFamily="2" charset="2"/>
              </a:rPr>
              <a:t> Free Trial</a:t>
            </a:r>
            <a:endParaRPr lang="en-US" altLang="en-US" sz="2200" dirty="0">
              <a:solidFill>
                <a:srgbClr val="002060"/>
              </a:solidFill>
              <a:latin typeface="Comic Sans MS" panose="030F0702030302020204" pitchFamily="66" charset="0"/>
              <a:ea typeface="MS PGothic" panose="020B0600070205080204" pitchFamily="34" charset="-128"/>
              <a:cs typeface="Arial" panose="020B0604020202020204" pitchFamily="34" charset="0"/>
            </a:endParaRPr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id="{8D85F757-44CC-D5E6-BB42-96653F860D95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899508" y="1499184"/>
            <a:ext cx="3642134" cy="368305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0324522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679B50D-2807-F0F6-155A-90583D7EF91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-251564"/>
            <a:ext cx="10515600" cy="1325563"/>
          </a:xfrm>
        </p:spPr>
        <p:txBody>
          <a:bodyPr/>
          <a:lstStyle/>
          <a:p>
            <a:pPr algn="ctr"/>
            <a:r>
              <a:rPr lang="en-US" dirty="0"/>
              <a:t>Liability Section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F2C73D69-7A5A-5D08-65B8-BA3A10DFD784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27836" y="1017549"/>
            <a:ext cx="7245782" cy="5431097"/>
          </a:xfrm>
        </p:spPr>
        <p:txBody>
          <a:bodyPr>
            <a:normAutofit/>
          </a:bodyPr>
          <a:lstStyle/>
          <a:p>
            <a:pPr>
              <a:buFont typeface="+mj-lt"/>
              <a:buAutoNum type="arabicPeriod"/>
            </a:pPr>
            <a:r>
              <a:rPr lang="en-US" b="1" dirty="0"/>
              <a:t>Current Liabilities</a:t>
            </a:r>
            <a:r>
              <a:rPr lang="en-US" dirty="0"/>
              <a:t>: Obligations that are due within one year. Examples include:</a:t>
            </a:r>
          </a:p>
          <a:p>
            <a:pPr marL="742950" lvl="1" indent="-285750">
              <a:buFont typeface="+mj-lt"/>
              <a:buAutoNum type="arabicPeriod"/>
            </a:pPr>
            <a:r>
              <a:rPr lang="en-US" dirty="0"/>
              <a:t>Accounts payable</a:t>
            </a:r>
          </a:p>
          <a:p>
            <a:pPr marL="742950" lvl="1" indent="-285750">
              <a:buFont typeface="+mj-lt"/>
              <a:buAutoNum type="arabicPeriod"/>
            </a:pPr>
            <a:r>
              <a:rPr lang="en-US" dirty="0"/>
              <a:t>Short-term loans</a:t>
            </a:r>
          </a:p>
          <a:p>
            <a:pPr marL="742950" lvl="1" indent="-285750">
              <a:buFont typeface="+mj-lt"/>
              <a:buAutoNum type="arabicPeriod"/>
            </a:pPr>
            <a:r>
              <a:rPr lang="en-US" dirty="0"/>
              <a:t>Accrued expenses</a:t>
            </a:r>
          </a:p>
          <a:p>
            <a:pPr marL="742950" lvl="1" indent="-285750">
              <a:buFont typeface="+mj-lt"/>
              <a:buAutoNum type="arabicPeriod"/>
            </a:pPr>
            <a:r>
              <a:rPr lang="en-US" dirty="0"/>
              <a:t>Unearned revenue</a:t>
            </a:r>
          </a:p>
          <a:p>
            <a:pPr>
              <a:buFont typeface="+mj-lt"/>
              <a:buAutoNum type="arabicPeriod"/>
            </a:pPr>
            <a:r>
              <a:rPr lang="en-US" b="1" dirty="0"/>
              <a:t>Non-current Liabilities (Long-term Liabilities)</a:t>
            </a:r>
            <a:r>
              <a:rPr lang="en-US" dirty="0"/>
              <a:t>: Obligations that are due after one year. Examples include:</a:t>
            </a:r>
          </a:p>
          <a:p>
            <a:pPr marL="742950" lvl="1" indent="-285750">
              <a:buFont typeface="+mj-lt"/>
              <a:buAutoNum type="arabicPeriod"/>
            </a:pPr>
            <a:r>
              <a:rPr lang="en-US" dirty="0"/>
              <a:t>Long-term debt</a:t>
            </a:r>
          </a:p>
          <a:p>
            <a:pPr marL="742950" lvl="1" indent="-285750">
              <a:buFont typeface="+mj-lt"/>
              <a:buAutoNum type="arabicPeriod"/>
            </a:pPr>
            <a:r>
              <a:rPr lang="en-US" dirty="0"/>
              <a:t>Pension liabilities</a:t>
            </a:r>
          </a:p>
          <a:p>
            <a:endParaRPr lang="en-US" dirty="0"/>
          </a:p>
        </p:txBody>
      </p:sp>
      <p:pic>
        <p:nvPicPr>
          <p:cNvPr id="4" name="Content Placeholder 5">
            <a:extLst>
              <a:ext uri="{FF2B5EF4-FFF2-40B4-BE49-F238E27FC236}">
                <a16:creationId xmlns:a16="http://schemas.microsoft.com/office/drawing/2014/main" id="{2C9D3B27-6C05-D196-A822-0A701631EEB7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37708" y="6375960"/>
            <a:ext cx="2998817" cy="482040"/>
          </a:xfrm>
          <a:prstGeom prst="rect">
            <a:avLst/>
          </a:prstGeom>
        </p:spPr>
      </p:pic>
      <p:sp>
        <p:nvSpPr>
          <p:cNvPr id="5" name="TextBox 23">
            <a:extLst>
              <a:ext uri="{FF2B5EF4-FFF2-40B4-BE49-F238E27FC236}">
                <a16:creationId xmlns:a16="http://schemas.microsoft.com/office/drawing/2014/main" id="{A444C700-91ED-F959-B1DE-AF7DCCD94C9C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292986" y="6401536"/>
            <a:ext cx="8248656" cy="4308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fontAlgn="base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fontAlgn="base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fontAlgn="base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fontAlgn="base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ctr" defTabSz="722376">
              <a:lnSpc>
                <a:spcPct val="100000"/>
              </a:lnSpc>
              <a:spcBef>
                <a:spcPct val="0"/>
              </a:spcBef>
              <a:spcAft>
                <a:spcPts val="474"/>
              </a:spcAft>
              <a:buNone/>
            </a:pPr>
            <a:r>
              <a:rPr lang="en-US" altLang="en-US" sz="2200" dirty="0">
                <a:solidFill>
                  <a:srgbClr val="FF0000"/>
                </a:solidFill>
                <a:latin typeface="Comic Sans MS" panose="030F0702030302020204" pitchFamily="66" charset="0"/>
                <a:ea typeface="MS PGothic" panose="020B0600070205080204" pitchFamily="34" charset="-128"/>
                <a:cs typeface="Arial" panose="020B0604020202020204" pitchFamily="34" charset="0"/>
              </a:rPr>
              <a:t>Lectures + MCQs @ farhatlectures.com </a:t>
            </a:r>
            <a:r>
              <a:rPr lang="en-US" altLang="en-US" sz="2200" dirty="0">
                <a:solidFill>
                  <a:srgbClr val="FF0000"/>
                </a:solidFill>
                <a:latin typeface="Comic Sans MS" panose="030F0702030302020204" pitchFamily="66" charset="0"/>
                <a:ea typeface="MS PGothic" panose="020B0600070205080204" pitchFamily="34" charset="-128"/>
                <a:cs typeface="Arial" panose="020B0604020202020204" pitchFamily="34" charset="0"/>
                <a:sym typeface="Wingdings" panose="05000000000000000000" pitchFamily="2" charset="2"/>
              </a:rPr>
              <a:t> Free Trial</a:t>
            </a:r>
            <a:endParaRPr lang="en-US" altLang="en-US" sz="2200" dirty="0">
              <a:solidFill>
                <a:srgbClr val="002060"/>
              </a:solidFill>
              <a:latin typeface="Comic Sans MS" panose="030F0702030302020204" pitchFamily="66" charset="0"/>
              <a:ea typeface="MS PGothic" panose="020B0600070205080204" pitchFamily="34" charset="-128"/>
              <a:cs typeface="Arial" panose="020B0604020202020204" pitchFamily="34" charset="0"/>
            </a:endParaRPr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id="{29681FE4-591E-0E9A-40E0-C53628AC2D8E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573618" y="2075820"/>
            <a:ext cx="4395563" cy="309687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8014489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0792E9F-393C-2825-046E-6284384E599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n-US" dirty="0"/>
              <a:t>Equity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AF375D1F-7CE1-793C-011B-9504EBBB8AA8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03346" y="1690688"/>
            <a:ext cx="6879424" cy="5181231"/>
          </a:xfrm>
        </p:spPr>
        <p:txBody>
          <a:bodyPr/>
          <a:lstStyle/>
          <a:p>
            <a:r>
              <a:rPr lang="en-US" dirty="0"/>
              <a:t>Equity represents the owners' residual interest in the assets of the company after deducting liabilities. Examples include:</a:t>
            </a:r>
          </a:p>
          <a:p>
            <a:pPr lvl="1">
              <a:buFont typeface="Wingdings" panose="05000000000000000000" pitchFamily="2" charset="2"/>
              <a:buChar char="ü"/>
            </a:pPr>
            <a:r>
              <a:rPr lang="en-US" dirty="0"/>
              <a:t>Common stock</a:t>
            </a:r>
          </a:p>
          <a:p>
            <a:pPr lvl="1">
              <a:buFont typeface="Wingdings" panose="05000000000000000000" pitchFamily="2" charset="2"/>
              <a:buChar char="ü"/>
            </a:pPr>
            <a:r>
              <a:rPr lang="en-US" dirty="0"/>
              <a:t>Additional paid-in capital</a:t>
            </a:r>
          </a:p>
          <a:p>
            <a:pPr lvl="1">
              <a:buFont typeface="Wingdings" panose="05000000000000000000" pitchFamily="2" charset="2"/>
              <a:buChar char="ü"/>
            </a:pPr>
            <a:r>
              <a:rPr lang="en-US" dirty="0"/>
              <a:t>Retained earnings</a:t>
            </a:r>
          </a:p>
          <a:p>
            <a:pPr lvl="1">
              <a:buFont typeface="Wingdings" panose="05000000000000000000" pitchFamily="2" charset="2"/>
              <a:buChar char="ü"/>
            </a:pPr>
            <a:r>
              <a:rPr lang="en-US" dirty="0"/>
              <a:t>Treasury stock (if any)</a:t>
            </a:r>
          </a:p>
          <a:p>
            <a:endParaRPr lang="en-US" dirty="0"/>
          </a:p>
        </p:txBody>
      </p:sp>
      <p:pic>
        <p:nvPicPr>
          <p:cNvPr id="4" name="Content Placeholder 5">
            <a:extLst>
              <a:ext uri="{FF2B5EF4-FFF2-40B4-BE49-F238E27FC236}">
                <a16:creationId xmlns:a16="http://schemas.microsoft.com/office/drawing/2014/main" id="{611D4389-C3DD-6CA2-A72A-F3C8A33D5520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37708" y="6375960"/>
            <a:ext cx="2998817" cy="482040"/>
          </a:xfrm>
          <a:prstGeom prst="rect">
            <a:avLst/>
          </a:prstGeom>
        </p:spPr>
      </p:pic>
      <p:sp>
        <p:nvSpPr>
          <p:cNvPr id="5" name="TextBox 23">
            <a:extLst>
              <a:ext uri="{FF2B5EF4-FFF2-40B4-BE49-F238E27FC236}">
                <a16:creationId xmlns:a16="http://schemas.microsoft.com/office/drawing/2014/main" id="{8BC08FEC-B7A1-F15D-D442-A7F5EF0EFAC5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292986" y="6401536"/>
            <a:ext cx="8248656" cy="4308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fontAlgn="base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fontAlgn="base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fontAlgn="base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fontAlgn="base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ctr" defTabSz="722376">
              <a:lnSpc>
                <a:spcPct val="100000"/>
              </a:lnSpc>
              <a:spcBef>
                <a:spcPct val="0"/>
              </a:spcBef>
              <a:spcAft>
                <a:spcPts val="474"/>
              </a:spcAft>
              <a:buNone/>
            </a:pPr>
            <a:r>
              <a:rPr lang="en-US" altLang="en-US" sz="2200" dirty="0">
                <a:solidFill>
                  <a:srgbClr val="FF0000"/>
                </a:solidFill>
                <a:latin typeface="Comic Sans MS" panose="030F0702030302020204" pitchFamily="66" charset="0"/>
                <a:ea typeface="MS PGothic" panose="020B0600070205080204" pitchFamily="34" charset="-128"/>
                <a:cs typeface="Arial" panose="020B0604020202020204" pitchFamily="34" charset="0"/>
              </a:rPr>
              <a:t>Lectures + MCQs @ farhatlectures.com </a:t>
            </a:r>
            <a:r>
              <a:rPr lang="en-US" altLang="en-US" sz="2200" dirty="0">
                <a:solidFill>
                  <a:srgbClr val="FF0000"/>
                </a:solidFill>
                <a:latin typeface="Comic Sans MS" panose="030F0702030302020204" pitchFamily="66" charset="0"/>
                <a:ea typeface="MS PGothic" panose="020B0600070205080204" pitchFamily="34" charset="-128"/>
                <a:cs typeface="Arial" panose="020B0604020202020204" pitchFamily="34" charset="0"/>
                <a:sym typeface="Wingdings" panose="05000000000000000000" pitchFamily="2" charset="2"/>
              </a:rPr>
              <a:t> Free Trial</a:t>
            </a:r>
            <a:endParaRPr lang="en-US" altLang="en-US" sz="2200" dirty="0">
              <a:solidFill>
                <a:srgbClr val="002060"/>
              </a:solidFill>
              <a:latin typeface="Comic Sans MS" panose="030F0702030302020204" pitchFamily="66" charset="0"/>
              <a:ea typeface="MS PGothic" panose="020B0600070205080204" pitchFamily="34" charset="-128"/>
              <a:cs typeface="Arial" panose="020B0604020202020204" pitchFamily="34" charset="0"/>
            </a:endParaRPr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id="{ED880F56-B987-4F08-A301-3F52A61C9D8F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737483" y="1414557"/>
            <a:ext cx="4357822" cy="420755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3573955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16C45AE-5891-C636-1C3A-4CEE5DE4756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-150554"/>
            <a:ext cx="10515600" cy="1325563"/>
          </a:xfrm>
        </p:spPr>
        <p:txBody>
          <a:bodyPr/>
          <a:lstStyle/>
          <a:p>
            <a:pPr algn="ctr"/>
            <a:r>
              <a:rPr lang="en-US" dirty="0"/>
              <a:t>Classified Balance Sheet</a:t>
            </a:r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id="{A76823C4-4AAB-F62A-E36C-9EF7521EDD7B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304439" y="881053"/>
            <a:ext cx="8997200" cy="5095893"/>
          </a:xfrm>
          <a:prstGeom prst="rect">
            <a:avLst/>
          </a:prstGeom>
        </p:spPr>
      </p:pic>
      <p:pic>
        <p:nvPicPr>
          <p:cNvPr id="8" name="Content Placeholder 5">
            <a:extLst>
              <a:ext uri="{FF2B5EF4-FFF2-40B4-BE49-F238E27FC236}">
                <a16:creationId xmlns:a16="http://schemas.microsoft.com/office/drawing/2014/main" id="{26641CF0-60C8-4977-F1A2-24CDBD8B7108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37708" y="6375960"/>
            <a:ext cx="2998817" cy="482040"/>
          </a:xfrm>
          <a:prstGeom prst="rect">
            <a:avLst/>
          </a:prstGeom>
        </p:spPr>
      </p:pic>
      <p:sp>
        <p:nvSpPr>
          <p:cNvPr id="9" name="TextBox 23">
            <a:extLst>
              <a:ext uri="{FF2B5EF4-FFF2-40B4-BE49-F238E27FC236}">
                <a16:creationId xmlns:a16="http://schemas.microsoft.com/office/drawing/2014/main" id="{9F5DC77C-1599-4B47-A0F1-797413CA0E01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292986" y="6401536"/>
            <a:ext cx="8248656" cy="4308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fontAlgn="base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fontAlgn="base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fontAlgn="base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fontAlgn="base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ctr" defTabSz="722376">
              <a:lnSpc>
                <a:spcPct val="100000"/>
              </a:lnSpc>
              <a:spcBef>
                <a:spcPct val="0"/>
              </a:spcBef>
              <a:spcAft>
                <a:spcPts val="474"/>
              </a:spcAft>
              <a:buNone/>
            </a:pPr>
            <a:r>
              <a:rPr lang="en-US" altLang="en-US" sz="2200" dirty="0">
                <a:solidFill>
                  <a:srgbClr val="FF0000"/>
                </a:solidFill>
                <a:latin typeface="Comic Sans MS" panose="030F0702030302020204" pitchFamily="66" charset="0"/>
                <a:ea typeface="MS PGothic" panose="020B0600070205080204" pitchFamily="34" charset="-128"/>
                <a:cs typeface="Arial" panose="020B0604020202020204" pitchFamily="34" charset="0"/>
              </a:rPr>
              <a:t>Lectures + MCQs @ farhatlectures.com </a:t>
            </a:r>
            <a:r>
              <a:rPr lang="en-US" altLang="en-US" sz="2200" dirty="0">
                <a:solidFill>
                  <a:srgbClr val="FF0000"/>
                </a:solidFill>
                <a:latin typeface="Comic Sans MS" panose="030F0702030302020204" pitchFamily="66" charset="0"/>
                <a:ea typeface="MS PGothic" panose="020B0600070205080204" pitchFamily="34" charset="-128"/>
                <a:cs typeface="Arial" panose="020B0604020202020204" pitchFamily="34" charset="0"/>
                <a:sym typeface="Wingdings" panose="05000000000000000000" pitchFamily="2" charset="2"/>
              </a:rPr>
              <a:t> Free Trial</a:t>
            </a:r>
            <a:endParaRPr lang="en-US" altLang="en-US" sz="2200" dirty="0">
              <a:solidFill>
                <a:srgbClr val="002060"/>
              </a:solidFill>
              <a:latin typeface="Comic Sans MS" panose="030F0702030302020204" pitchFamily="66" charset="0"/>
              <a:ea typeface="MS PGothic" panose="020B0600070205080204" pitchFamily="34" charset="-128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105051635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0">
              <a:schemeClr val="accent1">
                <a:lumMod val="5000"/>
                <a:lumOff val="95000"/>
              </a:schemeClr>
            </a:gs>
            <a:gs pos="74000">
              <a:schemeClr val="accent1">
                <a:lumMod val="45000"/>
                <a:lumOff val="55000"/>
              </a:schemeClr>
            </a:gs>
            <a:gs pos="83000">
              <a:schemeClr val="accent1">
                <a:lumMod val="45000"/>
                <a:lumOff val="55000"/>
              </a:schemeClr>
            </a:gs>
            <a:gs pos="100000">
              <a:schemeClr val="accent1">
                <a:lumMod val="30000"/>
                <a:lumOff val="70000"/>
              </a:schemeClr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4685F1D-9731-2CD6-BC5A-055483AEA0D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58958" y="-252883"/>
            <a:ext cx="10515600" cy="1325563"/>
          </a:xfrm>
        </p:spPr>
        <p:txBody>
          <a:bodyPr/>
          <a:lstStyle/>
          <a:p>
            <a:pPr algn="ctr"/>
            <a:r>
              <a:rPr lang="en-US" dirty="0"/>
              <a:t>MCQ from Farhatlecftures.com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7073A8AA-F300-9801-BBE6-2144EA3AC6F4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283254" y="927013"/>
            <a:ext cx="11667008" cy="5612524"/>
          </a:xfrm>
        </p:spPr>
        <p:txBody>
          <a:bodyPr>
            <a:normAutofit fontScale="85000" lnSpcReduction="20000"/>
          </a:bodyPr>
          <a:lstStyle/>
          <a:p>
            <a:pPr marL="0" indent="0">
              <a:buNone/>
            </a:pPr>
            <a:r>
              <a:rPr lang="en-US" dirty="0"/>
              <a:t>LMN Ltd. has a total long-term debt of $100,000, out of which $10,000 is due within the next year. How should this debt be classified on a classified balance sheet?</a:t>
            </a:r>
          </a:p>
          <a:p>
            <a:pPr marL="0" indent="0">
              <a:buNone/>
            </a:pPr>
            <a:r>
              <a:rPr lang="en-US" dirty="0"/>
              <a:t>a) $100,000 under Current Liabilities</a:t>
            </a:r>
            <a:br>
              <a:rPr lang="en-US" dirty="0"/>
            </a:br>
            <a:r>
              <a:rPr lang="en-US" dirty="0"/>
              <a:t>b) $90,000 under Non-current Liabilities and $10,000 under Current Liabilities</a:t>
            </a:r>
            <a:br>
              <a:rPr lang="en-US" dirty="0"/>
            </a:br>
            <a:r>
              <a:rPr lang="en-US" dirty="0"/>
              <a:t>c) $10,000 under Non-current Liabilities and $90,000 under Current Liabilities</a:t>
            </a:r>
            <a:br>
              <a:rPr lang="en-US" dirty="0"/>
            </a:br>
            <a:r>
              <a:rPr lang="en-US" dirty="0"/>
              <a:t>d) $100,000 under Non-current Liabilities</a:t>
            </a:r>
          </a:p>
          <a:p>
            <a:r>
              <a:rPr lang="en-US" b="1" dirty="0"/>
              <a:t>Answer:</a:t>
            </a:r>
            <a:r>
              <a:rPr lang="en-US" dirty="0"/>
              <a:t> b) $90,000 under Non-current Liabilities and $10,000 under Current Liabilities</a:t>
            </a:r>
          </a:p>
          <a:p>
            <a:r>
              <a:rPr lang="en-US" b="1" dirty="0"/>
              <a:t>Explanation:</a:t>
            </a:r>
            <a:endParaRPr lang="en-US" dirty="0"/>
          </a:p>
          <a:p>
            <a:pPr>
              <a:buFont typeface="Arial" panose="020B0604020202020204" pitchFamily="34" charset="0"/>
              <a:buChar char="•"/>
            </a:pPr>
            <a:r>
              <a:rPr lang="en-US" b="1" dirty="0"/>
              <a:t>Choice a</a:t>
            </a:r>
            <a:r>
              <a:rPr lang="en-US" dirty="0"/>
              <a:t> is incorrect because it incorrectly classifies the entire amount as a current liability.</a:t>
            </a:r>
          </a:p>
          <a:p>
            <a:pPr>
              <a:buFont typeface="Arial" panose="020B0604020202020204" pitchFamily="34" charset="0"/>
              <a:buChar char="•"/>
            </a:pPr>
            <a:r>
              <a:rPr lang="en-US" b="1" dirty="0"/>
              <a:t>Choice b</a:t>
            </a:r>
            <a:r>
              <a:rPr lang="en-US" dirty="0"/>
              <a:t> is correct because $90,000 of the debt is due after one year (non-current) and $10,000 is due within the next year (current).</a:t>
            </a:r>
          </a:p>
          <a:p>
            <a:pPr>
              <a:buFont typeface="Arial" panose="020B0604020202020204" pitchFamily="34" charset="0"/>
              <a:buChar char="•"/>
            </a:pPr>
            <a:r>
              <a:rPr lang="en-US" b="1" dirty="0"/>
              <a:t>Choice c</a:t>
            </a:r>
            <a:r>
              <a:rPr lang="en-US" dirty="0"/>
              <a:t> is incorrect because it reverses the classifications of current and non-current portions.</a:t>
            </a:r>
          </a:p>
          <a:p>
            <a:pPr>
              <a:buFont typeface="Arial" panose="020B0604020202020204" pitchFamily="34" charset="0"/>
              <a:buChar char="•"/>
            </a:pPr>
            <a:r>
              <a:rPr lang="en-US" b="1" dirty="0"/>
              <a:t>Choice d</a:t>
            </a:r>
            <a:r>
              <a:rPr lang="en-US" dirty="0"/>
              <a:t> is incorrect because it does not recognize the current portion of the long-term debt</a:t>
            </a:r>
          </a:p>
          <a:p>
            <a:endParaRPr lang="en-US" dirty="0"/>
          </a:p>
        </p:txBody>
      </p:sp>
      <p:pic>
        <p:nvPicPr>
          <p:cNvPr id="4" name="Content Placeholder 5">
            <a:extLst>
              <a:ext uri="{FF2B5EF4-FFF2-40B4-BE49-F238E27FC236}">
                <a16:creationId xmlns:a16="http://schemas.microsoft.com/office/drawing/2014/main" id="{EE10D748-44ED-060E-02E0-9500EA00BCDC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37708" y="6375960"/>
            <a:ext cx="2998817" cy="482040"/>
          </a:xfrm>
          <a:prstGeom prst="rect">
            <a:avLst/>
          </a:prstGeom>
        </p:spPr>
      </p:pic>
      <p:sp>
        <p:nvSpPr>
          <p:cNvPr id="5" name="TextBox 23">
            <a:extLst>
              <a:ext uri="{FF2B5EF4-FFF2-40B4-BE49-F238E27FC236}">
                <a16:creationId xmlns:a16="http://schemas.microsoft.com/office/drawing/2014/main" id="{7E86227B-F2AC-992D-9ACC-B248EFC85185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292986" y="6401536"/>
            <a:ext cx="8248656" cy="4308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fontAlgn="base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fontAlgn="base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fontAlgn="base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fontAlgn="base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ctr" defTabSz="722376">
              <a:lnSpc>
                <a:spcPct val="100000"/>
              </a:lnSpc>
              <a:spcBef>
                <a:spcPct val="0"/>
              </a:spcBef>
              <a:spcAft>
                <a:spcPts val="474"/>
              </a:spcAft>
              <a:buNone/>
            </a:pPr>
            <a:r>
              <a:rPr lang="en-US" altLang="en-US" sz="2200" dirty="0">
                <a:solidFill>
                  <a:srgbClr val="FF0000"/>
                </a:solidFill>
                <a:latin typeface="Comic Sans MS" panose="030F0702030302020204" pitchFamily="66" charset="0"/>
                <a:ea typeface="MS PGothic" panose="020B0600070205080204" pitchFamily="34" charset="-128"/>
                <a:cs typeface="Arial" panose="020B0604020202020204" pitchFamily="34" charset="0"/>
              </a:rPr>
              <a:t>Lectures + MCQs @ farhatlectures.com </a:t>
            </a:r>
            <a:r>
              <a:rPr lang="en-US" altLang="en-US" sz="2200" dirty="0">
                <a:solidFill>
                  <a:srgbClr val="FF0000"/>
                </a:solidFill>
                <a:latin typeface="Comic Sans MS" panose="030F0702030302020204" pitchFamily="66" charset="0"/>
                <a:ea typeface="MS PGothic" panose="020B0600070205080204" pitchFamily="34" charset="-128"/>
                <a:cs typeface="Arial" panose="020B0604020202020204" pitchFamily="34" charset="0"/>
                <a:sym typeface="Wingdings" panose="05000000000000000000" pitchFamily="2" charset="2"/>
              </a:rPr>
              <a:t> Free Trial</a:t>
            </a:r>
            <a:endParaRPr lang="en-US" altLang="en-US" sz="2200" dirty="0">
              <a:solidFill>
                <a:srgbClr val="002060"/>
              </a:solidFill>
              <a:latin typeface="Comic Sans MS" panose="030F0702030302020204" pitchFamily="66" charset="0"/>
              <a:ea typeface="MS PGothic" panose="020B0600070205080204" pitchFamily="34" charset="-128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86175734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28</TotalTime>
  <Words>446</Words>
  <Application>Microsoft Office PowerPoint</Application>
  <PresentationFormat>Widescreen</PresentationFormat>
  <Paragraphs>44</Paragraphs>
  <Slides>6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5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6</vt:i4>
      </vt:variant>
    </vt:vector>
  </HeadingPairs>
  <TitlesOfParts>
    <vt:vector size="12" baseType="lpstr">
      <vt:lpstr>Aptos</vt:lpstr>
      <vt:lpstr>Aptos Display</vt:lpstr>
      <vt:lpstr>Arial</vt:lpstr>
      <vt:lpstr>Comic Sans MS</vt:lpstr>
      <vt:lpstr>Wingdings</vt:lpstr>
      <vt:lpstr>Office Theme</vt:lpstr>
      <vt:lpstr>What is a Classified Balance Sheet?</vt:lpstr>
      <vt:lpstr>Asset Section</vt:lpstr>
      <vt:lpstr>Liability Section</vt:lpstr>
      <vt:lpstr>Equity</vt:lpstr>
      <vt:lpstr>Classified Balance Sheet</vt:lpstr>
      <vt:lpstr>MCQ from Farhatlecftures.com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>mansour farhat</dc:creator>
  <cp:lastModifiedBy>mansour farhat</cp:lastModifiedBy>
  <cp:revision>1</cp:revision>
  <dcterms:created xsi:type="dcterms:W3CDTF">2024-07-21T22:27:02Z</dcterms:created>
  <dcterms:modified xsi:type="dcterms:W3CDTF">2024-07-21T22:55:08Z</dcterms:modified>
</cp:coreProperties>
</file>