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A5CBF0-5720-434B-B894-780CE9DE9ABF}" v="23" dt="2024-12-01T12:10:34.8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24" y="5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8DA5CBF0-5720-434B-B894-780CE9DE9ABF}"/>
    <pc:docChg chg="modSld">
      <pc:chgData name="mansour farhat" userId="bed7c5799dc45719" providerId="LiveId" clId="{8DA5CBF0-5720-434B-B894-780CE9DE9ABF}" dt="2024-12-01T12:10:34.806" v="32" actId="20577"/>
      <pc:docMkLst>
        <pc:docMk/>
      </pc:docMkLst>
      <pc:sldChg chg="modSp mod">
        <pc:chgData name="mansour farhat" userId="bed7c5799dc45719" providerId="LiveId" clId="{8DA5CBF0-5720-434B-B894-780CE9DE9ABF}" dt="2024-12-01T12:04:06.461" v="21" actId="14100"/>
        <pc:sldMkLst>
          <pc:docMk/>
          <pc:sldMk cId="2468243202" sldId="258"/>
        </pc:sldMkLst>
        <pc:spChg chg="mod">
          <ac:chgData name="mansour farhat" userId="bed7c5799dc45719" providerId="LiveId" clId="{8DA5CBF0-5720-434B-B894-780CE9DE9ABF}" dt="2024-12-01T12:04:06.461" v="21" actId="14100"/>
          <ac:spMkLst>
            <pc:docMk/>
            <pc:sldMk cId="2468243202" sldId="258"/>
            <ac:spMk id="3" creationId="{87EFD10E-266F-6637-0B8F-BCB43C59B7DF}"/>
          </ac:spMkLst>
        </pc:spChg>
      </pc:sldChg>
      <pc:sldChg chg="modSp">
        <pc:chgData name="mansour farhat" userId="bed7c5799dc45719" providerId="LiveId" clId="{8DA5CBF0-5720-434B-B894-780CE9DE9ABF}" dt="2024-12-01T12:10:34.806" v="32" actId="20577"/>
        <pc:sldMkLst>
          <pc:docMk/>
          <pc:sldMk cId="4253623635" sldId="259"/>
        </pc:sldMkLst>
        <pc:spChg chg="mod">
          <ac:chgData name="mansour farhat" userId="bed7c5799dc45719" providerId="LiveId" clId="{8DA5CBF0-5720-434B-B894-780CE9DE9ABF}" dt="2024-12-01T12:10:34.806" v="32" actId="20577"/>
          <ac:spMkLst>
            <pc:docMk/>
            <pc:sldMk cId="4253623635" sldId="259"/>
            <ac:spMk id="2" creationId="{63DB917D-8FDB-FAC6-72D0-BB4D24823A4C}"/>
          </ac:spMkLst>
        </pc:spChg>
      </pc:sldChg>
      <pc:sldChg chg="addSp modSp mod modAnim">
        <pc:chgData name="mansour farhat" userId="bed7c5799dc45719" providerId="LiveId" clId="{8DA5CBF0-5720-434B-B894-780CE9DE9ABF}" dt="2024-12-01T12:03:28.812" v="16"/>
        <pc:sldMkLst>
          <pc:docMk/>
          <pc:sldMk cId="2484892416" sldId="260"/>
        </pc:sldMkLst>
        <pc:picChg chg="add mod">
          <ac:chgData name="mansour farhat" userId="bed7c5799dc45719" providerId="LiveId" clId="{8DA5CBF0-5720-434B-B894-780CE9DE9ABF}" dt="2024-12-01T12:03:24.358" v="14" actId="1076"/>
          <ac:picMkLst>
            <pc:docMk/>
            <pc:sldMk cId="2484892416" sldId="260"/>
            <ac:picMk id="6" creationId="{C6C516FE-37B8-C892-A876-5BD14901C3A7}"/>
          </ac:picMkLst>
        </pc:picChg>
      </pc:sldChg>
      <pc:sldChg chg="addSp modSp mod modAnim">
        <pc:chgData name="mansour farhat" userId="bed7c5799dc45719" providerId="LiveId" clId="{8DA5CBF0-5720-434B-B894-780CE9DE9ABF}" dt="2024-12-01T12:02:42.923" v="10"/>
        <pc:sldMkLst>
          <pc:docMk/>
          <pc:sldMk cId="1210094980" sldId="261"/>
        </pc:sldMkLst>
        <pc:picChg chg="add mod">
          <ac:chgData name="mansour farhat" userId="bed7c5799dc45719" providerId="LiveId" clId="{8DA5CBF0-5720-434B-B894-780CE9DE9ABF}" dt="2024-12-01T12:02:34.728" v="7" actId="1076"/>
          <ac:picMkLst>
            <pc:docMk/>
            <pc:sldMk cId="1210094980" sldId="261"/>
            <ac:picMk id="6" creationId="{C74862D2-5EF3-DA0F-78BD-23F754A5ABE9}"/>
          </ac:picMkLst>
        </pc:picChg>
      </pc:sldChg>
      <pc:sldChg chg="addSp modSp modAnim">
        <pc:chgData name="mansour farhat" userId="bed7c5799dc45719" providerId="LiveId" clId="{8DA5CBF0-5720-434B-B894-780CE9DE9ABF}" dt="2024-12-01T12:03:57.337" v="20"/>
        <pc:sldMkLst>
          <pc:docMk/>
          <pc:sldMk cId="1178956132" sldId="262"/>
        </pc:sldMkLst>
        <pc:picChg chg="add mod">
          <ac:chgData name="mansour farhat" userId="bed7c5799dc45719" providerId="LiveId" clId="{8DA5CBF0-5720-434B-B894-780CE9DE9ABF}" dt="2024-12-01T12:03:46.335" v="17"/>
          <ac:picMkLst>
            <pc:docMk/>
            <pc:sldMk cId="1178956132" sldId="262"/>
            <ac:picMk id="6" creationId="{12117656-AAE0-64D0-648C-1D9236C80391}"/>
          </ac:picMkLst>
        </pc:picChg>
        <pc:picChg chg="add mod">
          <ac:chgData name="mansour farhat" userId="bed7c5799dc45719" providerId="LiveId" clId="{8DA5CBF0-5720-434B-B894-780CE9DE9ABF}" dt="2024-12-01T12:03:54.067" v="19"/>
          <ac:picMkLst>
            <pc:docMk/>
            <pc:sldMk cId="1178956132" sldId="262"/>
            <ac:picMk id="7" creationId="{5C778B7F-333F-BF6B-3801-6FA98D41E04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47C17-F418-76FC-4C0C-E0A43920CC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F81FE4-1ACB-6506-8CC3-B6488E7B3D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9EF23A-5854-8E59-FEB1-EDBAB7110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DCD4B-FE38-4BC3-8962-E219FC42C0EF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20FE16-8CD1-86DB-8C37-7133DC91E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F88A3C-9297-5BD0-B827-A2E832D11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40773-EBA0-4CC4-94DC-CBDCD9494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031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CA891-40BF-2207-9D31-4DDA49866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D365DE-2574-2163-0D56-E992C3AD4D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69C994-C0C0-F6D8-75F4-184953248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DCD4B-FE38-4BC3-8962-E219FC42C0EF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A361F3-96D9-3B47-A731-EA84506C0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310395-B58D-A6B7-1934-FACC9464A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40773-EBA0-4CC4-94DC-CBDCD9494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992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32593-841F-5770-5A09-EE90AA158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7A193A-B841-C7F0-8566-D63680FFF8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447623-C05D-B41F-E7F4-E2CC34A99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DCD4B-FE38-4BC3-8962-E219FC42C0EF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908B17-857E-CEC9-599C-1C0D30ABF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F1D6F0-2B54-6565-E291-F12B7101F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40773-EBA0-4CC4-94DC-CBDCD9494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141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CDF7E-D52E-0E2D-BF62-8FA38EC4F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E680A5-7942-7BF0-C741-265DAC41ED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6A6B19-CEBF-24F3-67CD-2E4A9C2559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E5C892-9C5D-4035-CA65-186233F50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DCD4B-FE38-4BC3-8962-E219FC42C0EF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23DDBE-AE86-376B-A445-79C63D797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AE9C83-9B39-E023-FEE0-62B70547D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40773-EBA0-4CC4-94DC-CBDCD9494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354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47F6B-E691-2955-DFB8-B2804F5C3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FC606C-1F3B-8F0F-2B9F-8034BA1F50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43E973-7439-5E93-0828-D610C6681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041B0B-E4FC-9EB9-469B-2DDCD7C8D2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384352-1CB3-27BC-E997-883D896FFB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035B0CF-1F1A-9132-9A79-9D84C8DD9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DCD4B-FE38-4BC3-8962-E219FC42C0EF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471D48-A4FD-5A4B-DB3B-A6EAD695E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B41B92-4BD8-85C7-8C60-497E8ECDE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40773-EBA0-4CC4-94DC-CBDCD9494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880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D1A64-BEC1-4FBB-17DA-E0CAE666C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ECF70F-3558-18E3-6333-7B0629B46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DCD4B-FE38-4BC3-8962-E219FC42C0EF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89A983-FC05-967B-7930-97123EB25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277710-B22E-A0A9-5759-DB8840260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40773-EBA0-4CC4-94DC-CBDCD9494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BD75D3-07F6-E6DF-4725-504D2A58A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DCD4B-FE38-4BC3-8962-E219FC42C0EF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5E6381-BF0A-477D-4B3E-4727FE060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08F59F-C208-19F1-76C8-9C03A1E52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40773-EBA0-4CC4-94DC-CBDCD9494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882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4576B-E1A3-8CF3-D51B-8E7E67FC4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2B03DA-0341-CF07-6052-475D146729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428BD7-B2B8-EF16-697C-1EA3D87F64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8E2B5A-BCC1-E5B3-A2EA-825B8C449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DCD4B-FE38-4BC3-8962-E219FC42C0EF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B7DE37-C0A7-09CA-30A5-71B2F8562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31B631-E6D4-4916-A15E-134DA099F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40773-EBA0-4CC4-94DC-CBDCD9494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92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1160F-FC2A-29EC-6F57-BADCEAA80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9370B5-7A55-10AB-3415-388CA956F2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426F4E-5F5E-699D-C0AF-A174F4085A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D5DBE1-C17D-C7FB-F117-B271B244A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DCD4B-FE38-4BC3-8962-E219FC42C0EF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DD2945-E621-93AD-B09A-35639082D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3D7E54-C3F2-042D-18CB-5A18496CA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40773-EBA0-4CC4-94DC-CBDCD9494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907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11AE9-3449-3E0B-887D-8FE6567A6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696DDF-1506-7489-A07A-5ABD8F6A84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6EF232-2C5B-4EDD-1CD3-95D0B9483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DCD4B-FE38-4BC3-8962-E219FC42C0EF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3C77A-5E10-0D74-42F7-57BABE888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68C161-9950-A665-DD76-EDB68FEB5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40773-EBA0-4CC4-94DC-CBDCD9494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480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0B82362-EB07-C55C-2CFC-28C065EA64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C6ECAE-3472-457C-ECA9-5A5648C3EC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3F0EBC-4189-F087-7BA9-299EF0317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DCD4B-FE38-4BC3-8962-E219FC42C0EF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C86999-BCDA-D3FE-5866-B90AF543D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9CB8C4-1EB5-643F-5368-33E46A17F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40773-EBA0-4CC4-94DC-CBDCD9494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942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5174F1-B677-59DA-EAEC-8C9711613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C087D9-1A7E-6609-12FE-52E2A0CCD8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C04E16-75B7-7308-E57F-669B346F1D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3EDCD4B-FE38-4BC3-8962-E219FC42C0EF}" type="datetimeFigureOut">
              <a:rPr lang="en-US" smtClean="0"/>
              <a:t>12/1/2024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D3E039-8A74-67CB-04DC-C7B31FDF2E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1F7FD5-7CFB-C268-A539-9D6ADAD23C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240773-EBA0-4CC4-94DC-CBDCD9494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346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F6D1E-BA9D-CBD1-4129-C90C3B4FEE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E8B173-C0A3-D75B-CD4E-051849877FB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511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AF489-6B5D-53C2-710E-7FEE44F0E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Prerequisite: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4873E2-F44E-D830-856D-05BF549A4F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Prerequisite:</a:t>
            </a:r>
          </a:p>
          <a:p>
            <a:pPr lvl="1"/>
            <a:r>
              <a:rPr lang="en-US" dirty="0"/>
              <a:t>Present Value of Annuity and Single payment</a:t>
            </a:r>
          </a:p>
          <a:p>
            <a:pPr lvl="1"/>
            <a:r>
              <a:rPr lang="en-US" dirty="0"/>
              <a:t>Future Value of  Annuity and Single payment</a:t>
            </a:r>
          </a:p>
          <a:p>
            <a:r>
              <a:rPr lang="en-US" dirty="0"/>
              <a:t>Advanced </a:t>
            </a:r>
            <a:r>
              <a:rPr lang="en-US" dirty="0" err="1"/>
              <a:t>Vesrion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774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A7191-C934-0FD3-BEBD-F0E6CD1C6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4834" y="-60544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Deferred Annuity: Definition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EFD10E-266F-6637-0B8F-BCB43C59B7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194" y="1089901"/>
            <a:ext cx="8018832" cy="4351338"/>
          </a:xfrm>
        </p:spPr>
        <p:txBody>
          <a:bodyPr/>
          <a:lstStyle/>
          <a:p>
            <a:r>
              <a:rPr lang="en-US" dirty="0"/>
              <a:t>A </a:t>
            </a:r>
            <a:r>
              <a:rPr lang="en-US" b="1" dirty="0"/>
              <a:t>deferred annuity</a:t>
            </a:r>
            <a:r>
              <a:rPr lang="en-US" dirty="0"/>
              <a:t> is an annuity where the payments (or receipts) begin after a specified delay. </a:t>
            </a:r>
          </a:p>
          <a:p>
            <a:r>
              <a:rPr lang="en-US" dirty="0"/>
              <a:t>For example, if we have a time frame marked as years 0, 1, 2, 3, etc., a deferred annuity might start its payments at year 4, 5, 6, and so on. </a:t>
            </a:r>
          </a:p>
          <a:p>
            <a:r>
              <a:rPr lang="en-US" dirty="0"/>
              <a:t>No payments occur during the first few years (the deferral period).</a:t>
            </a:r>
          </a:p>
          <a:p>
            <a:endParaRPr lang="en-US" dirty="0"/>
          </a:p>
        </p:txBody>
      </p:sp>
      <p:sp>
        <p:nvSpPr>
          <p:cNvPr id="7" name="TextBox 23">
            <a:extLst>
              <a:ext uri="{FF2B5EF4-FFF2-40B4-BE49-F238E27FC236}">
                <a16:creationId xmlns:a16="http://schemas.microsoft.com/office/drawing/2014/main" id="{E388BB59-4889-820F-3F46-974F39A6D4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22D7CCE7-42C3-A210-99E7-E6580F2341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563" y="6217864"/>
            <a:ext cx="3982349" cy="6401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EAAB792-69A8-54CD-8F1F-09C8D358F2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0160" y="1234669"/>
            <a:ext cx="3649407" cy="4206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243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B917D-8FDB-FAC6-72D0-BB4D24823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56967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Deferred </a:t>
            </a:r>
            <a:r>
              <a:rPr lang="en-US"/>
              <a:t>Annuity Computation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691BC8-115F-B925-995C-7FA18DB5E2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862" y="828780"/>
            <a:ext cx="7155731" cy="549707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The process to compute the value of a deferred annuity depends on whether you are calculating the </a:t>
            </a:r>
            <a:r>
              <a:rPr lang="en-US" b="1" dirty="0"/>
              <a:t>future value</a:t>
            </a:r>
            <a:r>
              <a:rPr lang="en-US" dirty="0"/>
              <a:t> or the </a:t>
            </a:r>
            <a:r>
              <a:rPr lang="en-US" b="1" dirty="0"/>
              <a:t>present value</a:t>
            </a:r>
            <a:r>
              <a:rPr lang="en-US" dirty="0"/>
              <a:t>: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Future Value (FV):</a:t>
            </a:r>
            <a:endParaRPr lang="en-US" dirty="0"/>
          </a:p>
          <a:p>
            <a:pPr marL="742950" lvl="1" indent="-285750">
              <a:buFont typeface="+mj-lt"/>
              <a:buAutoNum type="arabicPeriod"/>
            </a:pPr>
            <a:r>
              <a:rPr lang="en-US" dirty="0"/>
              <a:t>For a deferred annuity, the future value calculation is the same as that of a regular annuity. 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dirty="0"/>
              <a:t>You calculate the FV for the payment period directly without needing adjustments for the deferral period.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Present Value (PV):</a:t>
            </a:r>
            <a:endParaRPr lang="en-US" dirty="0"/>
          </a:p>
          <a:p>
            <a:pPr marL="742950" lvl="1" indent="-285750">
              <a:buFont typeface="+mj-lt"/>
              <a:buAutoNum type="arabicPeriod"/>
            </a:pPr>
            <a:r>
              <a:rPr lang="en-US" dirty="0"/>
              <a:t>For a deferred annuity, calculating the present value requires a </a:t>
            </a:r>
            <a:r>
              <a:rPr lang="en-US" b="1" dirty="0">
                <a:highlight>
                  <a:srgbClr val="FFFF00"/>
                </a:highlight>
              </a:rPr>
              <a:t>two-step process</a:t>
            </a:r>
            <a:r>
              <a:rPr lang="en-US" dirty="0"/>
              <a:t>:</a:t>
            </a:r>
          </a:p>
          <a:p>
            <a:pPr marL="1143000" lvl="2" indent="-228600">
              <a:buFont typeface="+mj-lt"/>
              <a:buAutoNum type="arabicPeriod"/>
            </a:pPr>
            <a:r>
              <a:rPr lang="en-US" dirty="0"/>
              <a:t>Compute the </a:t>
            </a:r>
            <a:r>
              <a:rPr lang="en-US" b="1" dirty="0"/>
              <a:t>present value of the annuity</a:t>
            </a:r>
            <a:r>
              <a:rPr lang="en-US" dirty="0"/>
              <a:t> at the future start date.</a:t>
            </a:r>
          </a:p>
          <a:p>
            <a:pPr marL="1143000" lvl="2" indent="-228600">
              <a:buFont typeface="+mj-lt"/>
              <a:buAutoNum type="arabicPeriod"/>
            </a:pPr>
            <a:r>
              <a:rPr lang="en-US" dirty="0"/>
              <a:t>Discount this present value back to today’s value as a </a:t>
            </a:r>
            <a:r>
              <a:rPr lang="en-US" b="1" dirty="0"/>
              <a:t>single amount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12E1885C-D5B1-24D6-FE1D-BE856CA5E8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47CA17FE-9344-9180-7FE8-E3D3605075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563" y="6217864"/>
            <a:ext cx="3982349" cy="6401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B9BEC55-D8A1-9C93-DC75-9FB09ED81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6594" y="1522979"/>
            <a:ext cx="4320807" cy="3281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623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9DF76-79FB-A2ED-AC24-9B2EC3C63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8161" y="237708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Example Problem: Deferred Annuity PV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1FAA75-5CC2-E86C-0279-8C3C6A4DCF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8239" y="963691"/>
            <a:ext cx="10515600" cy="5392139"/>
          </a:xfrm>
        </p:spPr>
        <p:txBody>
          <a:bodyPr>
            <a:normAutofit/>
          </a:bodyPr>
          <a:lstStyle/>
          <a:p>
            <a:r>
              <a:rPr lang="en-US" dirty="0"/>
              <a:t>How much should you pay today for an investment that will provide six annual payments of $5,000, starting five years from now, if the interest rate is 8%?</a:t>
            </a:r>
          </a:p>
          <a:p>
            <a:r>
              <a:rPr lang="en-US" b="1" dirty="0">
                <a:highlight>
                  <a:srgbClr val="FFFF00"/>
                </a:highlight>
              </a:rPr>
              <a:t>Step 1: Find the PV of the annuity at the future start date.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Payments start in </a:t>
            </a:r>
            <a:r>
              <a:rPr lang="en-US" b="1" dirty="0"/>
              <a:t>year 5</a:t>
            </a:r>
            <a:r>
              <a:rPr lang="en-US" dirty="0"/>
              <a:t> and last for six years (years 5, 6, 7, 8, 9, and 10).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Treat this as a regular annuity: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N=6 (number of payments),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/>
              <a:t>i</a:t>
            </a:r>
            <a:r>
              <a:rPr lang="en-US" dirty="0"/>
              <a:t>=8% (interest rate),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b="1" dirty="0"/>
              <a:t>present value factor for an annuity</a:t>
            </a:r>
            <a:r>
              <a:rPr lang="en-US" dirty="0"/>
              <a:t> from the table (N = 6, </a:t>
            </a:r>
            <a:r>
              <a:rPr lang="en-US" dirty="0" err="1"/>
              <a:t>i</a:t>
            </a:r>
            <a:r>
              <a:rPr lang="en-US" dirty="0"/>
              <a:t> = 8%) is </a:t>
            </a:r>
            <a:r>
              <a:rPr lang="en-US" b="1" dirty="0"/>
              <a:t>4.6229</a:t>
            </a:r>
            <a:r>
              <a:rPr lang="en-US" dirty="0"/>
              <a:t>.</a:t>
            </a:r>
          </a:p>
          <a:p>
            <a:pPr marL="285750" indent="-285750"/>
            <a:r>
              <a:rPr lang="en-US" dirty="0"/>
              <a:t>PV at year 4​=5000×4.6229=23,114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AF064DCA-E313-B8D1-2596-8F127B4153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95AC29E6-AA12-3A6A-FBAC-51CC2C97E8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563" y="6217864"/>
            <a:ext cx="3982349" cy="640136"/>
          </a:xfrm>
          <a:prstGeom prst="rect">
            <a:avLst/>
          </a:prstGeo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C6C516FE-37B8-C892-A876-5BD14901C3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512" y="1808707"/>
            <a:ext cx="9990976" cy="4161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892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324C7-9D72-53BD-46CE-5A2DAB043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0567" y="140273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Example Problem: Deferred Annuity PV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D1BD73-B064-DFAA-9141-62833F103A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088" y="1136077"/>
            <a:ext cx="11686081" cy="5174782"/>
          </a:xfrm>
        </p:spPr>
        <p:txBody>
          <a:bodyPr>
            <a:normAutofit/>
          </a:bodyPr>
          <a:lstStyle/>
          <a:p>
            <a:r>
              <a:rPr lang="en-US" b="1" dirty="0">
                <a:highlight>
                  <a:srgbClr val="FFFF00"/>
                </a:highlight>
              </a:rPr>
              <a:t>Step 2: Discount the PV at year 4 back to today’s value.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Now, discount $23,114 (a single payment) back to year 0: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N=4 (deferral period),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/>
              <a:t>i</a:t>
            </a:r>
            <a:r>
              <a:rPr lang="en-US" dirty="0"/>
              <a:t>=8%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b="1" dirty="0"/>
              <a:t>present value factor for a single amount</a:t>
            </a:r>
            <a:r>
              <a:rPr lang="en-US" dirty="0"/>
              <a:t> from the table (N = 4, </a:t>
            </a:r>
            <a:r>
              <a:rPr lang="en-US" dirty="0" err="1"/>
              <a:t>i</a:t>
            </a:r>
            <a:r>
              <a:rPr lang="en-US" dirty="0"/>
              <a:t> = 8%) is </a:t>
            </a:r>
            <a:r>
              <a:rPr lang="en-US" b="1" dirty="0"/>
              <a:t>0.7350</a:t>
            </a:r>
            <a:r>
              <a:rPr lang="en-US" dirty="0"/>
              <a:t>.</a:t>
            </a:r>
          </a:p>
          <a:p>
            <a:r>
              <a:rPr lang="en-US" b="1" dirty="0"/>
              <a:t>Calculation:</a:t>
            </a:r>
            <a:endParaRPr lang="en-US" dirty="0"/>
          </a:p>
          <a:p>
            <a:r>
              <a:rPr lang="en-US" dirty="0" err="1"/>
              <a:t>PVtoday</a:t>
            </a:r>
            <a:r>
              <a:rPr lang="en-US" dirty="0"/>
              <a:t>=23,114×0.7350=16,989.15</a:t>
            </a:r>
          </a:p>
          <a:p>
            <a:r>
              <a:rPr lang="en-US" dirty="0"/>
              <a:t>Thus, the present value of this deferred annuity today is </a:t>
            </a:r>
            <a:r>
              <a:rPr lang="en-US" b="1" dirty="0"/>
              <a:t>$16,989.15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9FD93E4B-97AD-E388-FB62-487AAE2068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6ED66EA8-0FD6-0ADD-361B-39420C14A0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563" y="6217864"/>
            <a:ext cx="3982349" cy="6401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74862D2-5EF3-DA0F-78BD-23F754A5AB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052" y="1785116"/>
            <a:ext cx="10506152" cy="3876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094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A0C72-53F3-193A-B8C4-DF529C895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410" y="157398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Deferred Annuity Alternative Method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32582-5EE7-84B6-BD9C-1BDE95BC1C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941" y="906905"/>
            <a:ext cx="11863466" cy="5553855"/>
          </a:xfrm>
        </p:spPr>
        <p:txBody>
          <a:bodyPr>
            <a:normAutofit fontScale="62500" lnSpcReduction="20000"/>
          </a:bodyPr>
          <a:lstStyle/>
          <a:p>
            <a:r>
              <a:rPr lang="en-US" sz="3000" dirty="0"/>
              <a:t>You can also solve this problem by treating the deferred annuity as a </a:t>
            </a:r>
            <a:r>
              <a:rPr lang="en-US" sz="3000" b="1" dirty="0"/>
              <a:t>10-year annuity</a:t>
            </a:r>
            <a:r>
              <a:rPr lang="en-US" sz="3000" dirty="0"/>
              <a:t> and subtracting the first four years.</a:t>
            </a:r>
          </a:p>
          <a:p>
            <a:pPr>
              <a:buFont typeface="+mj-lt"/>
              <a:buAutoNum type="arabicPeriod"/>
            </a:pPr>
            <a:r>
              <a:rPr lang="en-US" sz="3000" dirty="0"/>
              <a:t>Compute the present value of a </a:t>
            </a:r>
            <a:r>
              <a:rPr lang="en-US" sz="3000" b="1" dirty="0"/>
              <a:t>10-year annuity</a:t>
            </a:r>
            <a:r>
              <a:rPr lang="en-US" sz="3000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sz="3000" dirty="0"/>
              <a:t>N=10,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sz="3000" dirty="0" err="1"/>
              <a:t>i</a:t>
            </a:r>
            <a:r>
              <a:rPr lang="en-US" sz="3000" dirty="0"/>
              <a:t>=8%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sz="3000" dirty="0"/>
              <a:t>Factor = </a:t>
            </a:r>
            <a:r>
              <a:rPr lang="en-US" sz="3000" b="1" dirty="0"/>
              <a:t>6.7101</a:t>
            </a:r>
            <a:r>
              <a:rPr lang="en-US" sz="3000" dirty="0"/>
              <a:t>.</a:t>
            </a:r>
          </a:p>
          <a:p>
            <a:pPr marL="0" indent="0">
              <a:buNone/>
            </a:pPr>
            <a:r>
              <a:rPr lang="en-US" sz="3000" dirty="0"/>
              <a:t>PV10 years=5000×6.7101=33,550.50</a:t>
            </a:r>
          </a:p>
          <a:p>
            <a:pPr marL="0" indent="0">
              <a:buNone/>
            </a:pPr>
            <a:r>
              <a:rPr lang="en-US" sz="3000" dirty="0"/>
              <a:t>2. Subtract the present value of the first 4 years (which are not part of the deferred payments):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000" dirty="0"/>
              <a:t>N=4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000" dirty="0" err="1"/>
              <a:t>i</a:t>
            </a:r>
            <a:r>
              <a:rPr lang="en-US" sz="3000" dirty="0"/>
              <a:t>=8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000" dirty="0"/>
              <a:t>Factor = </a:t>
            </a:r>
            <a:r>
              <a:rPr lang="en-US" sz="3000" b="1" dirty="0"/>
              <a:t>3.3121</a:t>
            </a:r>
            <a:r>
              <a:rPr lang="en-US" sz="300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000" dirty="0"/>
              <a:t>PV4 years​=5000×3.3121=16,560.50</a:t>
            </a:r>
          </a:p>
          <a:p>
            <a:pPr>
              <a:buFont typeface="+mj-lt"/>
              <a:buAutoNum type="arabicPeriod"/>
            </a:pPr>
            <a:r>
              <a:rPr lang="en-US" sz="3000" dirty="0"/>
              <a:t>Subtract:</a:t>
            </a:r>
          </a:p>
          <a:p>
            <a:pPr>
              <a:buFont typeface="+mj-lt"/>
              <a:buAutoNum type="arabicPeriod"/>
            </a:pPr>
            <a:r>
              <a:rPr lang="en-US" sz="3000" dirty="0"/>
              <a:t>PV deferred=PV10 years−PV4 years=33,550.50−16,560.50=16,990</a:t>
            </a:r>
          </a:p>
          <a:p>
            <a:r>
              <a:rPr lang="en-US" sz="3000" dirty="0"/>
              <a:t>This method also gives approximately </a:t>
            </a:r>
            <a:r>
              <a:rPr lang="en-US" sz="3000" b="1" dirty="0"/>
              <a:t>$16,990</a:t>
            </a:r>
            <a:r>
              <a:rPr lang="en-US" sz="3000" dirty="0"/>
              <a:t>.</a:t>
            </a:r>
          </a:p>
          <a:p>
            <a:r>
              <a:rPr lang="en-US" sz="3000" dirty="0"/>
              <a:t>Or </a:t>
            </a:r>
            <a:r>
              <a:rPr lang="en-US" sz="3000" b="1" dirty="0"/>
              <a:t>6.7101 - 3.3121 = 3.398.</a:t>
            </a:r>
          </a:p>
          <a:p>
            <a:r>
              <a:rPr lang="en-US" sz="3000" b="1" dirty="0"/>
              <a:t>5,000 x 3.398 = 16,990</a:t>
            </a:r>
            <a:endParaRPr lang="en-US" sz="3000" dirty="0"/>
          </a:p>
          <a:p>
            <a:pPr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863B17A9-004B-9B6E-9129-BA81C56205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A30A5019-A837-CF4E-EB33-F370BC60D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563" y="6217864"/>
            <a:ext cx="3982349" cy="640136"/>
          </a:xfrm>
          <a:prstGeom prst="rect">
            <a:avLst/>
          </a:prstGeo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12117656-AAE0-64D0-648C-1D9236C803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512" y="1808707"/>
            <a:ext cx="9990976" cy="4161795"/>
          </a:xfrm>
          <a:prstGeom prst="rect">
            <a:avLst/>
          </a:prstGeom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5C778B7F-333F-BF6B-3801-6FA98D41E0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912" y="1961107"/>
            <a:ext cx="9990976" cy="4161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956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602</Words>
  <Application>Microsoft Office PowerPoint</Application>
  <PresentationFormat>Widescreen</PresentationFormat>
  <Paragraphs>58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Comic Sans MS</vt:lpstr>
      <vt:lpstr>Office Theme</vt:lpstr>
      <vt:lpstr>PowerPoint Presentation</vt:lpstr>
      <vt:lpstr>Prerequisite:</vt:lpstr>
      <vt:lpstr>Deferred Annuity: Definition</vt:lpstr>
      <vt:lpstr>Deferred Annuity Computation</vt:lpstr>
      <vt:lpstr>Example Problem: Deferred Annuity PV </vt:lpstr>
      <vt:lpstr>Example Problem: Deferred Annuity PV </vt:lpstr>
      <vt:lpstr>Deferred Annuity Alternative Method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mansour farhat</dc:creator>
  <cp:lastModifiedBy>mansour farhat</cp:lastModifiedBy>
  <cp:revision>1</cp:revision>
  <dcterms:created xsi:type="dcterms:W3CDTF">2024-12-01T11:09:55Z</dcterms:created>
  <dcterms:modified xsi:type="dcterms:W3CDTF">2024-12-01T12:10:41Z</dcterms:modified>
</cp:coreProperties>
</file>