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  <p:sldId id="267" r:id="rId5"/>
    <p:sldId id="269" r:id="rId6"/>
    <p:sldId id="268" r:id="rId7"/>
    <p:sldId id="270" r:id="rId8"/>
    <p:sldId id="271" r:id="rId9"/>
    <p:sldId id="260" r:id="rId10"/>
    <p:sldId id="261" r:id="rId11"/>
    <p:sldId id="263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2C693C-1085-48BC-BC8F-3C4C5096235C}" v="72" dt="2024-11-30T18:05:15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6" autoAdjust="0"/>
    <p:restoredTop sz="94660"/>
  </p:normalViewPr>
  <p:slideViewPr>
    <p:cSldViewPr snapToGrid="0">
      <p:cViewPr varScale="1">
        <p:scale>
          <a:sx n="69" d="100"/>
          <a:sy n="69" d="100"/>
        </p:scale>
        <p:origin x="24" y="4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272C693C-1085-48BC-BC8F-3C4C5096235C}"/>
    <pc:docChg chg="custSel modSld">
      <pc:chgData name="mansour farhat" userId="bed7c5799dc45719" providerId="LiveId" clId="{272C693C-1085-48BC-BC8F-3C4C5096235C}" dt="2024-11-30T18:05:15.184" v="87" actId="5793"/>
      <pc:docMkLst>
        <pc:docMk/>
      </pc:docMkLst>
      <pc:sldChg chg="modSp mod modAnim">
        <pc:chgData name="mansour farhat" userId="bed7c5799dc45719" providerId="LiveId" clId="{272C693C-1085-48BC-BC8F-3C4C5096235C}" dt="2024-11-30T17:42:54.228" v="74" actId="1076"/>
        <pc:sldMkLst>
          <pc:docMk/>
          <pc:sldMk cId="1664017764" sldId="265"/>
        </pc:sldMkLst>
        <pc:spChg chg="mod">
          <ac:chgData name="mansour farhat" userId="bed7c5799dc45719" providerId="LiveId" clId="{272C693C-1085-48BC-BC8F-3C4C5096235C}" dt="2024-11-30T17:42:52.144" v="73" actId="1076"/>
          <ac:spMkLst>
            <pc:docMk/>
            <pc:sldMk cId="1664017764" sldId="265"/>
            <ac:spMk id="2" creationId="{CC74EF13-5D12-3FD3-5C0F-17C8132D1CF1}"/>
          </ac:spMkLst>
        </pc:spChg>
        <pc:spChg chg="mod">
          <ac:chgData name="mansour farhat" userId="bed7c5799dc45719" providerId="LiveId" clId="{272C693C-1085-48BC-BC8F-3C4C5096235C}" dt="2024-11-30T17:42:47.090" v="68" actId="1076"/>
          <ac:spMkLst>
            <pc:docMk/>
            <pc:sldMk cId="1664017764" sldId="265"/>
            <ac:spMk id="3" creationId="{2D3B4830-EBBF-A437-E5CD-14C952D4DD8F}"/>
          </ac:spMkLst>
        </pc:spChg>
        <pc:picChg chg="mod">
          <ac:chgData name="mansour farhat" userId="bed7c5799dc45719" providerId="LiveId" clId="{272C693C-1085-48BC-BC8F-3C4C5096235C}" dt="2024-11-30T17:42:54.228" v="74" actId="1076"/>
          <ac:picMkLst>
            <pc:docMk/>
            <pc:sldMk cId="1664017764" sldId="265"/>
            <ac:picMk id="9" creationId="{2467D6EC-E95A-8BB5-D08B-77258482B432}"/>
          </ac:picMkLst>
        </pc:picChg>
      </pc:sldChg>
      <pc:sldChg chg="modSp">
        <pc:chgData name="mansour farhat" userId="bed7c5799dc45719" providerId="LiveId" clId="{272C693C-1085-48BC-BC8F-3C4C5096235C}" dt="2024-11-30T17:46:01.653" v="76" actId="20577"/>
        <pc:sldMkLst>
          <pc:docMk/>
          <pc:sldMk cId="1080543563" sldId="266"/>
        </pc:sldMkLst>
        <pc:spChg chg="mod">
          <ac:chgData name="mansour farhat" userId="bed7c5799dc45719" providerId="LiveId" clId="{272C693C-1085-48BC-BC8F-3C4C5096235C}" dt="2024-11-30T17:46:01.653" v="76" actId="20577"/>
          <ac:spMkLst>
            <pc:docMk/>
            <pc:sldMk cId="1080543563" sldId="266"/>
            <ac:spMk id="2" creationId="{7EA83C36-181C-79FC-859D-38905DB66747}"/>
          </ac:spMkLst>
        </pc:spChg>
        <pc:spChg chg="mod">
          <ac:chgData name="mansour farhat" userId="bed7c5799dc45719" providerId="LiveId" clId="{272C693C-1085-48BC-BC8F-3C4C5096235C}" dt="2024-11-30T17:38:24.673" v="44" actId="20577"/>
          <ac:spMkLst>
            <pc:docMk/>
            <pc:sldMk cId="1080543563" sldId="266"/>
            <ac:spMk id="3" creationId="{1827FABF-0009-EAD9-ACF5-C6F598B03929}"/>
          </ac:spMkLst>
        </pc:spChg>
      </pc:sldChg>
      <pc:sldChg chg="modAnim">
        <pc:chgData name="mansour farhat" userId="bed7c5799dc45719" providerId="LiveId" clId="{272C693C-1085-48BC-BC8F-3C4C5096235C}" dt="2024-11-30T17:38:40.442" v="47"/>
        <pc:sldMkLst>
          <pc:docMk/>
          <pc:sldMk cId="660087143" sldId="267"/>
        </pc:sldMkLst>
      </pc:sldChg>
      <pc:sldChg chg="modAnim">
        <pc:chgData name="mansour farhat" userId="bed7c5799dc45719" providerId="LiveId" clId="{272C693C-1085-48BC-BC8F-3C4C5096235C}" dt="2024-11-30T17:38:46.748" v="48"/>
        <pc:sldMkLst>
          <pc:docMk/>
          <pc:sldMk cId="4233474239" sldId="268"/>
        </pc:sldMkLst>
      </pc:sldChg>
      <pc:sldChg chg="modAnim">
        <pc:chgData name="mansour farhat" userId="bed7c5799dc45719" providerId="LiveId" clId="{272C693C-1085-48BC-BC8F-3C4C5096235C}" dt="2024-11-30T17:38:53.478" v="50"/>
        <pc:sldMkLst>
          <pc:docMk/>
          <pc:sldMk cId="1860381115" sldId="270"/>
        </pc:sldMkLst>
      </pc:sldChg>
      <pc:sldChg chg="modAnim">
        <pc:chgData name="mansour farhat" userId="bed7c5799dc45719" providerId="LiveId" clId="{272C693C-1085-48BC-BC8F-3C4C5096235C}" dt="2024-11-30T17:38:58.292" v="51"/>
        <pc:sldMkLst>
          <pc:docMk/>
          <pc:sldMk cId="2492358324" sldId="271"/>
        </pc:sldMkLst>
      </pc:sldChg>
      <pc:sldChg chg="modSp mod modAnim">
        <pc:chgData name="mansour farhat" userId="bed7c5799dc45719" providerId="LiveId" clId="{272C693C-1085-48BC-BC8F-3C4C5096235C}" dt="2024-11-30T18:05:15.184" v="87" actId="5793"/>
        <pc:sldMkLst>
          <pc:docMk/>
          <pc:sldMk cId="2429628705" sldId="272"/>
        </pc:sldMkLst>
        <pc:spChg chg="mod">
          <ac:chgData name="mansour farhat" userId="bed7c5799dc45719" providerId="LiveId" clId="{272C693C-1085-48BC-BC8F-3C4C5096235C}" dt="2024-11-30T18:02:45.361" v="83" actId="1076"/>
          <ac:spMkLst>
            <pc:docMk/>
            <pc:sldMk cId="2429628705" sldId="272"/>
            <ac:spMk id="2" creationId="{64358A15-DDA2-7B70-94CE-EC794C167114}"/>
          </ac:spMkLst>
        </pc:spChg>
        <pc:spChg chg="mod">
          <ac:chgData name="mansour farhat" userId="bed7c5799dc45719" providerId="LiveId" clId="{272C693C-1085-48BC-BC8F-3C4C5096235C}" dt="2024-11-30T18:05:15.184" v="87" actId="5793"/>
          <ac:spMkLst>
            <pc:docMk/>
            <pc:sldMk cId="2429628705" sldId="272"/>
            <ac:spMk id="3" creationId="{1DA126BF-74D8-CE32-FE9F-E5899FA153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D540F-BDC4-A815-5312-9C915A3D7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6EA78-C945-51FE-C8A0-E839C0969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B0EDB-9A65-EC20-A1A8-EB3ADA409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F7930-5798-92D7-F118-DB7C86C37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BD5C6-4335-9A21-5440-95923D83D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75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EB66-26E2-A8D8-CAE9-E61604C0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EE061-2B4B-3C96-B4B3-9C5A6FEDD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22209-74EC-95EB-59FF-2BD03CAB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78FCB-7E64-6515-8B1A-2BEEC16C5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23125-1790-B4B1-9A76-EEBF4A5A6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2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30DC-B6FC-A1E8-0445-D8EC9AE3A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D7C3A-CACC-5D65-2CAA-59CC762E9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8ADCB-01D1-05FA-43AB-538545615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08DC7-0C12-14E8-A2CF-83BEA65A6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D5F75-31F3-9924-650D-C6041165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49E29-6A0D-5CE2-8F2C-8072FEE3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8F575-9859-20E6-0375-BD55B03386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C79BD-7702-C05D-0218-64CF0C91A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7EF20-04A2-9DCE-94C3-BA587A13C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6416C-1DE9-AB64-80F7-7B0AD01B0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82E0D-E8AE-3313-9CC5-BC9317D8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2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19EC4-42B8-5D74-9B25-29F78B4D5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ED388-48BC-6E33-4E96-83053C993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973FD-CFE1-B4E0-1BB1-338E78541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3B64F-4358-4432-CB8A-0F72B84C4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E63151-A275-4689-4F17-4E40E4167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211FE-96FF-DA82-CEBD-028C47BE7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F19EEA-47AB-0A7F-21EB-C5ACA1365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DC03C-D617-098E-B2CC-1126B383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17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B389-C5F4-21CF-8D06-F1205572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646CF7-3DEE-B53A-587A-18B7859C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22C39-8AD9-04EC-6EEC-753C068E6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A60FB-5A12-76EF-80B6-CBA375C5E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6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6DB875-B5A0-1564-D1AE-59B0E90F9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02804A-6C06-105C-0568-16D459D6C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B65C2-1923-AF44-68AA-440E3FF9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4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9600-46F6-A0CA-A40A-6EE9F9B6D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73471-8B16-EC8D-D48C-43D92AB4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C34C1-9A9D-62CE-A3BE-BE585BC87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6E005-739C-B13E-F0E3-EF235E47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B0BCD1-D3DD-852D-628A-71B88006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5CCE5-B82E-1D76-BCD2-48B6DC97B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0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DAA41-E72B-A43E-7335-7D5971E4A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041F03-6367-6137-FD68-E6E065EAF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104B5-7AE1-970E-0BE6-25E8A09CC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86BD8-07A3-88E4-3ED4-42DAE4F1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11FF8-1750-C7C3-4242-C27340CDA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5BD9BB-B79D-657A-D83C-169134EC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4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AE34D-C06E-0986-69FD-4AEE19E0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BF7799-CCEC-72A4-0E4B-18628EB79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DCC40-0342-6200-63A3-7A7F89FF3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3E603-D972-BB58-3577-70F3251CA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4EEF9-6969-4FE9-1D63-B434D9CB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4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FA6608-D8D1-37C0-0AC8-04798D6FC0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EA0C6C-E896-F5A5-F001-308C737A9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54BD9-43DF-C2C0-B79D-E6CAD4C4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5772F-75EE-1332-84A3-6A23BAA48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2C7E3-9596-F42C-7709-0CA591A7C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2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948538-C6B9-B5BA-900D-7B38858D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1AA3F-6CF0-8171-7693-06283B40C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72926-B620-EE13-7F29-12AAF984C0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4A1538-8542-415C-86F6-10A947090403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9A4F0-CAD3-CF5D-7938-278D68484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7EBEC-802C-768A-3040-C9CFE997B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9505AB-9E10-45E4-92F9-0F11556DD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3F5C6-3A39-C337-9DE1-801E8B94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1D2A9-F2B0-FEA6-B49C-CB591277A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Introduction to the Future Value of an Annuity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future value (FV) of an annuity refers to the value of periodic payments or receipts, compounded over time at a specific interest rate.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Annuity Definition</a:t>
            </a:r>
            <a:r>
              <a:rPr lang="en-US" dirty="0"/>
              <a:t>: A series of equal payments made or received at regular intervals (e.g., monthly mortgage payments, annual investments).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Prerequisite</a:t>
            </a:r>
            <a:r>
              <a:rPr lang="en-US" dirty="0"/>
              <a:t>: Understanding the future value of a single amount and the concepts of simple vs. compound interest.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DDC0651-F398-D6E4-F72F-DA1E6474B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FB2C47D-A0E9-FDE0-5A2F-5708F8B41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37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4EF13-5D12-3FD3-5C0F-17C8132D1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34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Practical Application of Future Value of Annuities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B4830-EBBF-A437-E5CD-14C952D4D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653" y="2053347"/>
            <a:ext cx="5428220" cy="4351338"/>
          </a:xfrm>
        </p:spPr>
        <p:txBody>
          <a:bodyPr>
            <a:normAutofit/>
          </a:bodyPr>
          <a:lstStyle/>
          <a:p>
            <a:r>
              <a:rPr lang="en-US" sz="3600" b="1" dirty="0"/>
              <a:t>Personal Finance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b="1" dirty="0"/>
              <a:t>Retirement Planning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b="1" dirty="0"/>
              <a:t>Savings Account</a:t>
            </a:r>
            <a:endParaRPr lang="en-US" sz="3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3A6EFB9-E257-D9F1-D43A-F88F667AB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C07FF52-C391-5225-60FC-21F06A58E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67D6EC-E95A-8BB5-D08B-77258482B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674" y="1591911"/>
            <a:ext cx="4912461" cy="473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83C36-181C-79FC-859D-38905DB66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2 Types of Annuities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7FABF-0009-EAD9-ACF5-C6F598B03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563" y="1253330"/>
            <a:ext cx="7346404" cy="4964533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Ordinary Annuity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Payments occur </a:t>
            </a:r>
            <a:r>
              <a:rPr lang="en-US" b="1" dirty="0"/>
              <a:t>at the end</a:t>
            </a:r>
            <a:r>
              <a:rPr lang="en-US" dirty="0"/>
              <a:t> of each period.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Example: Investing $10,000 at the end of each year for five years at a 10% interest rate.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FV formula involves compounding payments over fewer periods as they are made later in the cycle.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Annuity Due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Payments occur </a:t>
            </a:r>
            <a:r>
              <a:rPr lang="en-US" b="1" dirty="0"/>
              <a:t>at the beginning</a:t>
            </a:r>
            <a:r>
              <a:rPr lang="en-US" dirty="0"/>
              <a:t> of each period.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Example: Same $10,000 investment starting at the beginning of each year.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Results in a higher future value because payments earn interest sooner.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Conversion: Multiply the FV of an ordinary annuity by (1+interest rate).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9301A05-A633-A8F2-6A07-982D0410A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84F80BA-72FF-0B72-78BA-9B61B3A52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2CEC0-E4F2-3D23-D604-D402EE8BF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67" y="1690688"/>
            <a:ext cx="4572033" cy="382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4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D8D5-8AFB-5F5A-08CF-40B718C6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21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Future Value of an Ordinary Annuity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62F6D-7A3E-E1AD-5CB4-32457554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808"/>
            <a:ext cx="11517923" cy="4351338"/>
          </a:xfrm>
        </p:spPr>
        <p:txBody>
          <a:bodyPr/>
          <a:lstStyle/>
          <a:p>
            <a:pPr marL="742950" lvl="1" indent="-285750">
              <a:buFont typeface="+mj-lt"/>
              <a:buAutoNum type="arabicPeriod"/>
            </a:pPr>
            <a:r>
              <a:rPr lang="en-US" dirty="0"/>
              <a:t>Periodic payments starting a year from now: $10,000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Interest Rate: 10%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Periods: 5 years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Calculation</a:t>
            </a:r>
            <a:r>
              <a:rPr lang="en-US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For each payment, calculate its compounded value at the end of the term.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0C86C0-4344-8C8E-04BC-8BF010ABB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390" y="3191270"/>
            <a:ext cx="7837220" cy="2808715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F7B03449-2941-F6FC-013E-0A67113D0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E05D77DE-075C-B2EC-40FB-BABB7D33B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8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E912E-AF33-B7C0-20AC-9F5E74D64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E9E6B-1F7A-24FC-2E59-102F736F3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21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Future Value of an Ordinary Annuity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CFCA3-A19E-128A-0AD2-499FE6C04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94" y="1253331"/>
            <a:ext cx="5427785" cy="4351338"/>
          </a:xfrm>
        </p:spPr>
        <p:txBody>
          <a:bodyPr/>
          <a:lstStyle/>
          <a:p>
            <a:pPr marL="742950" lvl="1" indent="-285750">
              <a:buFont typeface="+mj-lt"/>
              <a:buAutoNum type="arabicPeriod"/>
            </a:pPr>
            <a:r>
              <a:rPr lang="en-US" dirty="0"/>
              <a:t>Periodic payments starting a year from now: $10,000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Interest Rate: 10%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Periods: 5 years</a:t>
            </a:r>
          </a:p>
          <a:p>
            <a:pPr marL="457200" lvl="1" indent="0">
              <a:buNone/>
            </a:pPr>
            <a:r>
              <a:rPr lang="en-US" dirty="0"/>
              <a:t>Use the formula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FV=6.1051×10,000=61,051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6012B0-A9CF-F96C-A330-CB32DCD42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98" y="4175956"/>
            <a:ext cx="5806545" cy="1325563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3598D3C0-038B-7A6E-486E-6AAB8CAB1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062B9B2A-9A96-7C72-CA15-2B1B4F13A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4CEF27-FF1D-8291-479D-B701C2DF6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183" y="1914903"/>
            <a:ext cx="3436579" cy="32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79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268CD-8790-3204-FD52-9AB3B14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46" y="-19929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Future Value of Ordinary Annuity Table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A1D09B-4930-3347-9DC1-27B4A3AE2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1646" y="906643"/>
            <a:ext cx="9337431" cy="449212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558417-C5BC-CEC0-10DE-55AEA06D2227}"/>
              </a:ext>
            </a:extLst>
          </p:cNvPr>
          <p:cNvSpPr txBox="1"/>
          <p:nvPr/>
        </p:nvSpPr>
        <p:spPr>
          <a:xfrm>
            <a:off x="484598" y="57666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+mj-lt"/>
              <a:buAutoNum type="arabicPeriod"/>
            </a:pPr>
            <a:r>
              <a:rPr lang="en-US" dirty="0"/>
              <a:t>FV=6.1051×10,000=61,051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5F3D2C0B-9223-5769-CBA3-8C459131F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25D4E3ED-9A5B-B1CE-F220-04F389031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7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3B31-5F3E-40C9-A811-55ECEC2A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 Value Annuity Due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C32FC-F8AF-560D-D88B-2B8A235E6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16" y="1475788"/>
            <a:ext cx="10515600" cy="4351338"/>
          </a:xfrm>
        </p:spPr>
        <p:txBody>
          <a:bodyPr/>
          <a:lstStyle/>
          <a:p>
            <a:pPr marL="742950" lvl="1" indent="-285750">
              <a:buFont typeface="+mj-lt"/>
              <a:buAutoNum type="arabicPeriod"/>
            </a:pPr>
            <a:r>
              <a:rPr lang="en-US" dirty="0"/>
              <a:t>Periodic payments starting now: $10,000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Interest Rate: 10%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Periods: 5 years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507F97-A9A5-E2B0-4D63-EF7A87F89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08" y="3072827"/>
            <a:ext cx="6050231" cy="2288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C0C394-5CB4-AC14-B5D5-CA3933278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985" y="2736807"/>
            <a:ext cx="4924461" cy="2628919"/>
          </a:xfrm>
          <a:prstGeom prst="rect">
            <a:avLst/>
          </a:prstGeom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86F38929-1C49-2932-9873-ABE043AAA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8D887942-406F-6A73-55F2-285ABCDAD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8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9EAC8-498C-08FD-4AB2-2F990436B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413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 Future Value of Annuity Due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63088-94F3-92F6-E752-EAD28148A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4DA3B3-B6C7-A9EE-ED80-C64604488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94" y="805717"/>
            <a:ext cx="9594637" cy="45988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50B493-F5D9-2ADB-21D4-A206FB132D46}"/>
              </a:ext>
            </a:extLst>
          </p:cNvPr>
          <p:cNvSpPr txBox="1"/>
          <p:nvPr/>
        </p:nvSpPr>
        <p:spPr>
          <a:xfrm>
            <a:off x="838199" y="5606078"/>
            <a:ext cx="3546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10,000 x 6.716 =67,160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35B54697-432A-BDAA-22E9-97DF6873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0DFE1844-FC3B-B4EF-765A-3BF5F11B9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35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0625C-89F0-EC6A-4E6A-D0A4F9E4A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Another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E5198-021F-99E4-DE41-19669C659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722" y="1491396"/>
            <a:ext cx="11326837" cy="435133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300" dirty="0"/>
              <a:t>Saving $4,000 Annually</a:t>
            </a:r>
          </a:p>
          <a:p>
            <a:pPr algn="l"/>
            <a:r>
              <a:rPr lang="en-US" sz="3300" dirty="0"/>
              <a:t>Say you plan to deposit $4,000 at the end of each year for three years into an account earning 8% annual interest. You also have $</a:t>
            </a:r>
            <a:r>
              <a:rPr lang="en-US" sz="3300" b="1" dirty="0"/>
              <a:t>7,000 saved today. </a:t>
            </a:r>
            <a:r>
              <a:rPr lang="en-US" sz="3300" dirty="0"/>
              <a:t>How much will you have after three years?</a:t>
            </a:r>
          </a:p>
          <a:p>
            <a:pPr algn="l">
              <a:buFont typeface="+mj-lt"/>
              <a:buAutoNum type="arabicPeriod"/>
            </a:pPr>
            <a:r>
              <a:rPr lang="en-US" sz="3300" dirty="0"/>
              <a:t>Your current $7,000 earns 8% for three years: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3300" dirty="0"/>
              <a:t>$7,000 × (1.08³) = $8,818</a:t>
            </a:r>
          </a:p>
          <a:p>
            <a:pPr algn="l">
              <a:buFont typeface="+mj-lt"/>
              <a:buAutoNum type="arabicPeriod"/>
            </a:pPr>
            <a:r>
              <a:rPr lang="en-US" sz="3300" dirty="0"/>
              <a:t>Your first $4,000 deposit grows for two years: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3300" dirty="0"/>
              <a:t>$4,000 × (1.08²) = $4,665</a:t>
            </a:r>
          </a:p>
          <a:p>
            <a:pPr algn="l">
              <a:buFont typeface="+mj-lt"/>
              <a:buAutoNum type="arabicPeriod"/>
            </a:pPr>
            <a:r>
              <a:rPr lang="en-US" sz="3300" dirty="0"/>
              <a:t>Your second $4,000 grows for one year: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3300" dirty="0"/>
              <a:t>$4,000 × (1.08¹) = $4,320</a:t>
            </a:r>
          </a:p>
          <a:p>
            <a:pPr algn="l">
              <a:buFont typeface="+mj-lt"/>
              <a:buAutoNum type="arabicPeriod"/>
            </a:pPr>
            <a:r>
              <a:rPr lang="en-US" sz="3300" dirty="0"/>
              <a:t>Your third $4,000 doesn’t grow since it’s deposited at the end of year three.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03920FB-0444-7CC1-8B84-A7936A36C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AEE26CE-BC5F-508D-4EAD-8EE420B27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1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6E11D-53DA-D31B-9C4C-633A4B50E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Adding It All Up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C62D-A25B-2F2C-8114-893D582CF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600" dirty="0"/>
              <a:t>When you total these amounts, here's what you get: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dirty="0"/>
              <a:t>$8,818 (from $7,000 today)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dirty="0"/>
              <a:t>$4,665 (from the first $4,000 deposit)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dirty="0"/>
              <a:t>$4,320 (from the second $4,000 deposit)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600" dirty="0"/>
              <a:t>$4,000 (from the final $4,000 deposit)</a:t>
            </a:r>
          </a:p>
          <a:p>
            <a:pPr algn="l"/>
            <a:r>
              <a:rPr lang="en-US" sz="2600" dirty="0"/>
              <a:t>Your grand total after three years? $21,803.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C8BA822-11A2-E8B1-8096-ABB677529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AE12965-67F3-5317-9219-744B6E9AC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DD88E-ACC9-41E7-8D83-DA7A3DC74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810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Future Value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7FF91-0FD6-A173-7B35-DAFD35773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247459"/>
            <a:ext cx="11826240" cy="4718127"/>
          </a:xfrm>
        </p:spPr>
        <p:txBody>
          <a:bodyPr>
            <a:normAutofit fontScale="4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4200" dirty="0"/>
              <a:t>You plan to deposit $100 in one year, $200 in two years, and $300 in three years.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4200" dirty="0"/>
              <a:t>Interest rate: 7% annually.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4200" dirty="0"/>
              <a:t>How much will you have in three years? How about in five years if you stop depositing?</a:t>
            </a:r>
          </a:p>
          <a:p>
            <a:pPr algn="l"/>
            <a:r>
              <a:rPr lang="en-US" sz="4200" dirty="0"/>
              <a:t>First, Calculate Future Value After 3 Years</a:t>
            </a:r>
          </a:p>
          <a:p>
            <a:pPr algn="l">
              <a:buFont typeface="+mj-lt"/>
              <a:buAutoNum type="arabicPeriod"/>
            </a:pPr>
            <a:r>
              <a:rPr lang="en-US" sz="4200" dirty="0"/>
              <a:t>The first $100 earns interest for two years: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4200" dirty="0"/>
              <a:t>$100 × (1.07²) = $114.49</a:t>
            </a:r>
          </a:p>
          <a:p>
            <a:pPr algn="l">
              <a:buFont typeface="+mj-lt"/>
              <a:buAutoNum type="arabicPeriod"/>
            </a:pPr>
            <a:r>
              <a:rPr lang="en-US" sz="4200" dirty="0"/>
              <a:t>The second $200 earns interest for one year: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sz="4200" dirty="0"/>
              <a:t>$200 × (1.07¹) = $214</a:t>
            </a:r>
          </a:p>
          <a:p>
            <a:pPr algn="l">
              <a:buFont typeface="+mj-lt"/>
              <a:buAutoNum type="arabicPeriod"/>
            </a:pPr>
            <a:r>
              <a:rPr lang="en-US" sz="4200" dirty="0"/>
              <a:t>The final $300 earns no interest since it's deposited at year three.</a:t>
            </a:r>
          </a:p>
          <a:p>
            <a:pPr algn="l"/>
            <a:r>
              <a:rPr lang="en-US" sz="4200" dirty="0"/>
              <a:t>Adding these gives a total of $628.49.</a:t>
            </a:r>
          </a:p>
          <a:p>
            <a:pPr algn="l"/>
            <a:r>
              <a:rPr lang="en-US" sz="4200" dirty="0"/>
              <a:t>Then, Grow It to 5 Years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4200" dirty="0"/>
              <a:t>After three years, you have $628.49.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4200" dirty="0"/>
              <a:t>Let it sit for another two years, compounding at 7%.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4200" dirty="0"/>
              <a:t>$628.49 × (1.07²) = $719.56.</a:t>
            </a:r>
          </a:p>
          <a:p>
            <a:pPr algn="l"/>
            <a:endParaRPr lang="en-US" b="0" i="0" dirty="0">
              <a:solidFill>
                <a:srgbClr val="4B5563"/>
              </a:solidFill>
              <a:effectLst/>
              <a:latin typeface="ui-sans-serif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986EEE0-0BC9-B8D1-15B8-54F43682A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360D94E-D916-8E2E-75FA-617BDF65E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3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58A15-DDA2-7B70-94CE-EC794C16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-18212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126BF-74D8-CE32-FE9F-E5899FA15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05" y="1298171"/>
            <a:ext cx="11869189" cy="485108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In an ordinary annuity, which payment earns the most interest?</a:t>
            </a:r>
          </a:p>
          <a:p>
            <a:pPr marL="0" indent="0">
              <a:buNone/>
            </a:pPr>
            <a:r>
              <a:rPr lang="en-US" dirty="0"/>
              <a:t>a) The first payment</a:t>
            </a:r>
            <a:br>
              <a:rPr lang="en-US" dirty="0"/>
            </a:br>
            <a:r>
              <a:rPr lang="en-US" dirty="0"/>
              <a:t>b) The last payment</a:t>
            </a:r>
            <a:br>
              <a:rPr lang="en-US" dirty="0"/>
            </a:br>
            <a:r>
              <a:rPr lang="en-US" dirty="0"/>
              <a:t>c) All payments earn the same interest</a:t>
            </a:r>
            <a:br>
              <a:rPr lang="en-US" dirty="0"/>
            </a:br>
            <a:r>
              <a:rPr lang="en-US" dirty="0"/>
              <a:t>d) The middle payment</a:t>
            </a:r>
          </a:p>
          <a:p>
            <a:r>
              <a:rPr lang="en-US" b="1" dirty="0"/>
              <a:t>Correct Answer: a) The first payment</a:t>
            </a:r>
            <a:br>
              <a:rPr lang="en-US" dirty="0"/>
            </a:br>
            <a:r>
              <a:rPr lang="en-US" b="1" dirty="0"/>
              <a:t>Explanation:</a:t>
            </a:r>
            <a:endParaRPr lang="en-US" dirty="0"/>
          </a:p>
          <a:p>
            <a:r>
              <a:rPr lang="en-US" b="1" dirty="0"/>
              <a:t>Correct:</a:t>
            </a:r>
            <a:r>
              <a:rPr lang="en-US" dirty="0"/>
              <a:t> Choice a is correct because the first payment compounds over the most periods, earning the most interest.</a:t>
            </a:r>
          </a:p>
          <a:p>
            <a:r>
              <a:rPr lang="en-US" b="1" dirty="0"/>
              <a:t>Incorrect:</a:t>
            </a:r>
            <a:endParaRPr lang="en-US" dirty="0"/>
          </a:p>
          <a:p>
            <a:pPr lvl="1"/>
            <a:r>
              <a:rPr lang="en-US" dirty="0"/>
              <a:t>Choice b is incorrect because the last payment earns no interest.</a:t>
            </a:r>
          </a:p>
          <a:p>
            <a:pPr lvl="1"/>
            <a:r>
              <a:rPr lang="en-US" dirty="0"/>
              <a:t>Choice c is incorrect because interest earned depends on the time left to compound.</a:t>
            </a:r>
          </a:p>
          <a:p>
            <a:pPr lvl="1"/>
            <a:r>
              <a:rPr lang="en-US" dirty="0"/>
              <a:t>Choice d is incorrect because the middle payment earns less than the first.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C9217D7-DF7C-C59B-FC5A-B0ACEAFD0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254E3F5-2F53-F28F-D9B1-BDFFFA24C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2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902</Words>
  <Application>Microsoft Office PowerPoint</Application>
  <PresentationFormat>Widescreen</PresentationFormat>
  <Paragraphs>92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ui-sans-serif</vt:lpstr>
      <vt:lpstr>Wingdings</vt:lpstr>
      <vt:lpstr>Office Theme</vt:lpstr>
      <vt:lpstr>PowerPoint Presentation</vt:lpstr>
      <vt:lpstr>Practical Application of Future Value of Annuities</vt:lpstr>
      <vt:lpstr>2 Types of Annuities </vt:lpstr>
      <vt:lpstr>Future Value of an Ordinary Annuity </vt:lpstr>
      <vt:lpstr>Future Value of an Ordinary Annuity </vt:lpstr>
      <vt:lpstr>Future Value of Ordinary Annuity Table </vt:lpstr>
      <vt:lpstr>Future Value Annuity Due</vt:lpstr>
      <vt:lpstr>  Future Value of Annuity Due Table</vt:lpstr>
      <vt:lpstr>Another Example</vt:lpstr>
      <vt:lpstr>Adding It All Up </vt:lpstr>
      <vt:lpstr>Future Value Example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2</cp:revision>
  <dcterms:created xsi:type="dcterms:W3CDTF">2024-11-30T14:19:38Z</dcterms:created>
  <dcterms:modified xsi:type="dcterms:W3CDTF">2024-11-30T18:05:23Z</dcterms:modified>
</cp:coreProperties>
</file>