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2" r:id="rId6"/>
    <p:sldId id="266" r:id="rId7"/>
    <p:sldId id="260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86FF18-97D3-43C6-8529-413A7B3CD551}" v="18" dt="2024-11-29T18:11:53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3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" y="2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E586FF18-97D3-43C6-8529-413A7B3CD551}"/>
    <pc:docChg chg="custSel modSld">
      <pc:chgData name="mansour farhat" userId="bed7c5799dc45719" providerId="LiveId" clId="{E586FF18-97D3-43C6-8529-413A7B3CD551}" dt="2024-11-29T18:12:00.447" v="49" actId="1076"/>
      <pc:docMkLst>
        <pc:docMk/>
      </pc:docMkLst>
      <pc:sldChg chg="addSp delSp modSp mod">
        <pc:chgData name="mansour farhat" userId="bed7c5799dc45719" providerId="LiveId" clId="{E586FF18-97D3-43C6-8529-413A7B3CD551}" dt="2024-11-29T18:09:59.313" v="19" actId="478"/>
        <pc:sldMkLst>
          <pc:docMk/>
          <pc:sldMk cId="2867619503" sldId="267"/>
        </pc:sldMkLst>
        <pc:picChg chg="add del mod">
          <ac:chgData name="mansour farhat" userId="bed7c5799dc45719" providerId="LiveId" clId="{E586FF18-97D3-43C6-8529-413A7B3CD551}" dt="2024-11-29T18:09:59.313" v="19" actId="478"/>
          <ac:picMkLst>
            <pc:docMk/>
            <pc:sldMk cId="2867619503" sldId="267"/>
            <ac:picMk id="4" creationId="{5C86DCE2-DB86-7C30-2A49-D7C7295320B0}"/>
          </ac:picMkLst>
        </pc:picChg>
      </pc:sldChg>
      <pc:sldChg chg="addSp delSp modSp mod delAnim modAnim">
        <pc:chgData name="mansour farhat" userId="bed7c5799dc45719" providerId="LiveId" clId="{E586FF18-97D3-43C6-8529-413A7B3CD551}" dt="2024-11-29T18:12:00.447" v="49" actId="1076"/>
        <pc:sldMkLst>
          <pc:docMk/>
          <pc:sldMk cId="1843409524" sldId="269"/>
        </pc:sldMkLst>
        <pc:picChg chg="add mod">
          <ac:chgData name="mansour farhat" userId="bed7c5799dc45719" providerId="LiveId" clId="{E586FF18-97D3-43C6-8529-413A7B3CD551}" dt="2024-11-29T18:12:00.447" v="49" actId="1076"/>
          <ac:picMkLst>
            <pc:docMk/>
            <pc:sldMk cId="1843409524" sldId="269"/>
            <ac:picMk id="4" creationId="{7E3050CD-563D-B88F-8AA4-C6BFBBF9CC0C}"/>
          </ac:picMkLst>
        </pc:picChg>
        <pc:picChg chg="del mod">
          <ac:chgData name="mansour farhat" userId="bed7c5799dc45719" providerId="LiveId" clId="{E586FF18-97D3-43C6-8529-413A7B3CD551}" dt="2024-11-29T18:09:28.564" v="13" actId="478"/>
          <ac:picMkLst>
            <pc:docMk/>
            <pc:sldMk cId="1843409524" sldId="269"/>
            <ac:picMk id="6" creationId="{6189B073-25C3-64A4-06FD-2F1EF344398A}"/>
          </ac:picMkLst>
        </pc:picChg>
      </pc:sldChg>
      <pc:sldChg chg="addSp delSp modSp mod delAnim modAnim">
        <pc:chgData name="mansour farhat" userId="bed7c5799dc45719" providerId="LiveId" clId="{E586FF18-97D3-43C6-8529-413A7B3CD551}" dt="2024-11-29T18:11:57.378" v="48" actId="1076"/>
        <pc:sldMkLst>
          <pc:docMk/>
          <pc:sldMk cId="2677137207" sldId="270"/>
        </pc:sldMkLst>
        <pc:picChg chg="add mod">
          <ac:chgData name="mansour farhat" userId="bed7c5799dc45719" providerId="LiveId" clId="{E586FF18-97D3-43C6-8529-413A7B3CD551}" dt="2024-11-29T18:11:57.378" v="48" actId="1076"/>
          <ac:picMkLst>
            <pc:docMk/>
            <pc:sldMk cId="2677137207" sldId="270"/>
            <ac:picMk id="4" creationId="{3867B2F2-6FF3-2932-3F22-995E431F164F}"/>
          </ac:picMkLst>
        </pc:picChg>
        <pc:picChg chg="del mod">
          <ac:chgData name="mansour farhat" userId="bed7c5799dc45719" providerId="LiveId" clId="{E586FF18-97D3-43C6-8529-413A7B3CD551}" dt="2024-11-29T18:09:37.882" v="15" actId="478"/>
          <ac:picMkLst>
            <pc:docMk/>
            <pc:sldMk cId="2677137207" sldId="270"/>
            <ac:picMk id="8" creationId="{6E7C6E37-D43F-5ABA-0C9C-1DBC8D1819C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DF773-274D-E518-1A53-BD3E046373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9FE004-C646-E2BE-37AE-62DBE501B6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7A709-89DF-994A-8D53-0C5BC711D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56698-6AB1-7266-E1A1-879A1F1D3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2D988-B3BD-B59B-99FE-F2418516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92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AFB91-3CB8-9B40-F403-3DC1E91A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6B7FD-D9AC-8568-D406-AE91E7616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7FCE0-20FB-FE43-3690-8F9834CAF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47128-F6ED-62E2-3628-4D8E41E94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6D350-B333-7CDF-501B-0400C183C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86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8A731-BBBF-C392-3B39-9BE8616DF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26EB5-FE60-BE31-2F1C-5BFBFC15E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ADA89-6580-6DFF-5686-07835DD51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93CF7-2B5C-1A89-90EE-210DC0977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5E941-45F8-63E2-DD8F-F5758A411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7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19621-A24B-AF56-2CBD-7A5087D71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B0EA4-E8B2-D650-B569-9C929694CF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6F1F2-3C3E-9DAB-2984-8AEB087894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1682C-FB73-48D4-D429-A436895A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64350-870A-9061-6B16-A3E2B445D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1C326-892F-19B7-0BEA-A716FFA6E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37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63A1A-FD62-7BC6-8745-6B9C432D7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FE1A78-7201-E375-D7EC-88E34EA01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3CCFE-69DD-E97A-241D-FAF315662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2D1CC1-5957-F8F8-53D4-9A712C32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239A7-E62A-8019-E43B-CC6E223627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923626-73C5-21A3-CD7E-6D2513ECE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5E002B-7317-6265-B3CF-2FEDB22C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9D72BC-F232-02C9-CBAC-A31A12388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6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D3218-E614-BB0B-D1D8-E405392AD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05544F-2F73-B729-27F3-C16E2B584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65241C-8342-A0C7-6728-19D2DE849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36B85-3FB6-5FF1-4A31-2945EA047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56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6B07F4-AC03-0EDC-BA2D-55E35D7E3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9DB17C-3914-B957-0B37-281DF3ADD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C6491-7872-AFA2-D9D2-EF24F1CF2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0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C9D04-9FE8-C647-C443-66FBBDE9D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765FF-E682-A286-9ECA-34663A790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1E0B1-A539-EFC5-28DB-743B81F1F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01085-6A20-D8C5-16A6-34E24385F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22E02E-D2C0-232B-74CC-3B7B7E4D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14B1AB-C414-20CD-6531-826E672F7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48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6F698-DF43-D936-BDFB-4B1EFA96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0AE43-B06B-8903-2FCE-4DCDFA003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FE912-ADA1-09E5-D19A-3E3BCB348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50F45D-7BFB-3012-F371-A96BA0721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CBF1B2-FC7A-56E2-C095-DC8B51DF9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705408-045C-2FA1-22DB-6587A999D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0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B8C05-FA2D-9FE5-289D-61B1DEA6A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CC803-BBD8-B2BF-8223-FE3D729A7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2D414-BC9D-F573-9383-A09AB8EBD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940ED-1D07-FBCB-3114-6C0D9B43F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D16DC-4E6E-9B2A-EA0B-93F7491F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5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FB6166-29E4-00B2-2EA6-BDFF03C7A5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8A102-7E89-A45E-90AB-2495F4E4F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7B8A8-4927-939F-8BFD-EF7551F6F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7C713-BEB4-9964-98EE-DCA1D8AC6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64CDE-D404-3343-F382-4A8C3ECC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2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75AF9D-1385-11E5-C52D-288BE151A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B7A3F-D664-6B70-180B-A244B231D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7F847-FED9-BEA3-7E8D-E7C49AC72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4B79EF-31A1-4F4D-BC05-DCA0E7F1411B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A0C71-06FE-EF00-7F2D-ADCDC77DB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28072-398C-3BEF-CF36-E42D3A026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A5BC3E-7CD5-4F68-8281-719DF61A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9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B4E9-854A-DF96-DDB9-E65BAC3C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252C4-7E38-B910-62D7-ECE268AA8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b="1" dirty="0"/>
              <a:t>Welcome to This Session on the Future and Present Value of a Single Amount</a:t>
            </a:r>
          </a:p>
          <a:p>
            <a:r>
              <a:rPr lang="en-US" dirty="0"/>
              <a:t>In this session, we will cover the </a:t>
            </a:r>
            <a:r>
              <a:rPr lang="en-US" b="1" dirty="0"/>
              <a:t>future value (FV)</a:t>
            </a:r>
            <a:r>
              <a:rPr lang="en-US" dirty="0"/>
              <a:t> and </a:t>
            </a:r>
            <a:r>
              <a:rPr lang="en-US" b="1" dirty="0"/>
              <a:t>present value (PV)</a:t>
            </a:r>
            <a:r>
              <a:rPr lang="en-US" dirty="0"/>
              <a:t> of a single amount. Before proceeding, please ensure you've reviewed the prior recording on the </a:t>
            </a:r>
            <a:r>
              <a:rPr lang="en-US" b="1" dirty="0"/>
              <a:t>time value of money</a:t>
            </a:r>
            <a:r>
              <a:rPr lang="en-US" dirty="0"/>
              <a:t>, specifically covering </a:t>
            </a:r>
            <a:r>
              <a:rPr lang="en-US" b="1" dirty="0"/>
              <a:t>simple interest</a:t>
            </a:r>
            <a:r>
              <a:rPr lang="en-US" dirty="0"/>
              <a:t> and </a:t>
            </a:r>
            <a:r>
              <a:rPr lang="en-US" b="1" dirty="0"/>
              <a:t>compound interest</a:t>
            </a:r>
            <a:r>
              <a:rPr lang="en-US" dirty="0"/>
              <a:t>, as these concepts are essential for understanding today's topic.</a:t>
            </a:r>
          </a:p>
          <a:p>
            <a:r>
              <a:rPr lang="en-US" dirty="0"/>
              <a:t>This material is crucial for accounting and finance students and is covered extensively in: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CPA Exam</a:t>
            </a:r>
            <a:r>
              <a:rPr lang="en-US" dirty="0"/>
              <a:t> (FAR Section)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Intermediate Accounting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Finance Courses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954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6D164-80CD-C868-9C4B-5F6ED487E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247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Uses of Future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D41D7-7852-61F5-50B7-A14036ACC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054" y="1001522"/>
            <a:ext cx="8001000" cy="520822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Retirement Planning</a:t>
            </a:r>
            <a:br>
              <a:rPr lang="en-US" dirty="0"/>
            </a:br>
            <a:r>
              <a:rPr lang="en-US" dirty="0"/>
              <a:t>A person plans to retire in 15 years and wants to know how much their investment will grow if they invest $10,000 today in an account earning an annual interest rate of 8%.</a:t>
            </a:r>
          </a:p>
          <a:p>
            <a:r>
              <a:rPr lang="en-US" b="1" dirty="0"/>
              <a:t>Education Savings for a Child</a:t>
            </a:r>
            <a:br>
              <a:rPr lang="en-US" dirty="0"/>
            </a:br>
            <a:r>
              <a:rPr lang="en-US" dirty="0"/>
              <a:t>Parents want to save for their child’s college tuition. They invest $5,000 today in an account that earns 6% annually. </a:t>
            </a:r>
          </a:p>
          <a:p>
            <a:r>
              <a:rPr lang="en-US" dirty="0"/>
              <a:t>How much will it be worth in 15 years?</a:t>
            </a:r>
          </a:p>
          <a:p>
            <a:r>
              <a:rPr lang="en-US" b="1" dirty="0"/>
              <a:t>Business Equipment Purchase</a:t>
            </a:r>
            <a:br>
              <a:rPr lang="en-US" dirty="0"/>
            </a:br>
            <a:r>
              <a:rPr lang="en-US" dirty="0"/>
              <a:t>A company plans to buy new machinery for $100,000 in five years. </a:t>
            </a:r>
          </a:p>
          <a:p>
            <a:r>
              <a:rPr lang="en-US" dirty="0"/>
              <a:t>They decide to invest $75,000 today in an account earning 5% annual interest. </a:t>
            </a:r>
          </a:p>
          <a:p>
            <a:r>
              <a:rPr lang="en-US" dirty="0"/>
              <a:t>Will the investment cover the cost of the equipment?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85F378-EE52-79B8-6F36-F7E8711AB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4698" y="1977177"/>
            <a:ext cx="3717934" cy="325691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D34C45D3-FD14-B4EA-F458-2756A5D07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4AB84B2-2B68-69FF-76B9-AD660C3FA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1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9AB97-AF1C-C1C3-C1CF-D0C9469DE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703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Understanding Future Value (FV)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4E5E4-6FA8-1191-893B-6FCAD9730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07" y="733606"/>
            <a:ext cx="10515600" cy="5139655"/>
          </a:xfrm>
        </p:spPr>
        <p:txBody>
          <a:bodyPr>
            <a:normAutofit/>
          </a:bodyPr>
          <a:lstStyle/>
          <a:p>
            <a:r>
              <a:rPr lang="en-US" sz="1800" dirty="0"/>
              <a:t>The </a:t>
            </a:r>
            <a:r>
              <a:rPr lang="en-US" sz="1800" b="1" dirty="0"/>
              <a:t>future value</a:t>
            </a:r>
            <a:r>
              <a:rPr lang="en-US" sz="1800" dirty="0"/>
              <a:t> represents how much an investment made today will grow over a specified period at a particular interest rate.</a:t>
            </a:r>
          </a:p>
          <a:p>
            <a:r>
              <a:rPr lang="en-US" sz="1800" b="1" dirty="0"/>
              <a:t>Example 1: Future Value of $50,000 Invested Today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Present Value (PV):</a:t>
            </a:r>
            <a:r>
              <a:rPr lang="en-US" sz="1800" dirty="0"/>
              <a:t> $50,000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Interest Rate (</a:t>
            </a:r>
            <a:r>
              <a:rPr lang="en-US" sz="1800" b="1" dirty="0" err="1"/>
              <a:t>i</a:t>
            </a:r>
            <a:r>
              <a:rPr lang="en-US" sz="1800" b="1" dirty="0"/>
              <a:t>):</a:t>
            </a:r>
            <a:r>
              <a:rPr lang="en-US" sz="1800" dirty="0"/>
              <a:t> 6% (compounded annually)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Number of Periods (n):</a:t>
            </a:r>
            <a:r>
              <a:rPr lang="en-US" sz="1800" dirty="0"/>
              <a:t> 5 years</a:t>
            </a:r>
          </a:p>
          <a:p>
            <a:r>
              <a:rPr lang="en-US" sz="1800" b="1" dirty="0"/>
              <a:t>Formula for Future Value:</a:t>
            </a:r>
            <a:endParaRPr lang="en-US" sz="1800" dirty="0"/>
          </a:p>
          <a:p>
            <a:endParaRPr lang="en-US" dirty="0"/>
          </a:p>
          <a:p>
            <a:r>
              <a:rPr lang="en-US" dirty="0"/>
              <a:t>Using the formula: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A19C2D-FE34-58B9-CB93-3596EAFC7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402" y="3227009"/>
            <a:ext cx="2675519" cy="6552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654147-EDA5-DA25-41E1-E444C10FC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135" y="4214968"/>
            <a:ext cx="2487010" cy="1325563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12914D7B-D3F4-0131-74FF-853E75A91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050A3F21-C63D-009F-B35C-512D3406D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5DDA-325A-7299-6B85-5357025B9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Prove 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E2170-A78B-C1B4-7A1C-3E5B2D92F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250" y="1704976"/>
            <a:ext cx="10515600" cy="4351338"/>
          </a:xfrm>
        </p:spPr>
        <p:txBody>
          <a:bodyPr/>
          <a:lstStyle/>
          <a:p>
            <a:r>
              <a:rPr lang="en-US" dirty="0"/>
              <a:t>You can also prove this step-by-step:</a:t>
            </a:r>
          </a:p>
          <a:p>
            <a:pPr>
              <a:buFont typeface="+mj-lt"/>
              <a:buAutoNum type="arabicPeriod"/>
            </a:pPr>
            <a:r>
              <a:rPr lang="en-US" dirty="0"/>
              <a:t>Year 1: $50,000 × 1.06 = $53,000</a:t>
            </a:r>
          </a:p>
          <a:p>
            <a:pPr>
              <a:buFont typeface="+mj-lt"/>
              <a:buAutoNum type="arabicPeriod"/>
            </a:pPr>
            <a:r>
              <a:rPr lang="en-US" dirty="0"/>
              <a:t>Year 2: $53,000 × 1.06 = $56,180</a:t>
            </a:r>
          </a:p>
          <a:p>
            <a:pPr>
              <a:buFont typeface="+mj-lt"/>
              <a:buAutoNum type="arabicPeriod"/>
            </a:pPr>
            <a:r>
              <a:rPr lang="en-US" dirty="0"/>
              <a:t>Year 3: $56,180 × 1.06 = $59,551</a:t>
            </a:r>
          </a:p>
          <a:p>
            <a:pPr>
              <a:buFont typeface="+mj-lt"/>
              <a:buAutoNum type="arabicPeriod"/>
            </a:pPr>
            <a:r>
              <a:rPr lang="en-US" dirty="0"/>
              <a:t>Year 4: $59,551 × 1.06 = $63,124</a:t>
            </a:r>
          </a:p>
          <a:p>
            <a:pPr>
              <a:buFont typeface="+mj-lt"/>
              <a:buAutoNum type="arabicPeriod"/>
            </a:pPr>
            <a:r>
              <a:rPr lang="en-US" dirty="0"/>
              <a:t>Year 5: $63,124 × 1.06 = $66,912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BF62A20-BD13-8AB6-34FE-C49D787E2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DECB608F-1208-8AD3-0A9F-FB08E06C4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CDFB62-83C6-5402-A735-5B93F3944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2280" y="1889943"/>
            <a:ext cx="3065470" cy="327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51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21023-68CA-22E6-8956-EE703C625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141"/>
            <a:ext cx="10515600" cy="5961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Table: Future Value of $1. FV of $1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4D380-7996-552D-2644-0C6FF7F13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338" y="5169877"/>
            <a:ext cx="10515600" cy="70228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50,000 x 1.338 = 66,912 rounding</a:t>
            </a:r>
          </a:p>
          <a:p>
            <a:r>
              <a:rPr lang="en-US" dirty="0"/>
              <a:t>Or use finance Calculator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10D961-026C-108E-FB3D-B218A363F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62" y="731994"/>
            <a:ext cx="11260015" cy="4258862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381A03D1-0A28-3C49-134C-B622E4F57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9C5C47D-AF65-C052-68CC-4A1088724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7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F618B-B623-4366-EB82-5B971B75E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AD798-FFDD-6221-3FE4-560C0BD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4082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Compounding Interest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3208C-DAD7-7D79-3360-25257C0A0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07" y="733606"/>
            <a:ext cx="3202970" cy="5139655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The </a:t>
            </a:r>
            <a:r>
              <a:rPr lang="en-US" sz="1800" b="1" dirty="0"/>
              <a:t>future value</a:t>
            </a:r>
            <a:r>
              <a:rPr lang="en-US" sz="1800" dirty="0"/>
              <a:t> represents how much an investment made today will grow over a specified period at a particular interest rate.</a:t>
            </a:r>
          </a:p>
          <a:p>
            <a:r>
              <a:rPr lang="en-US" sz="1800" b="1" dirty="0"/>
              <a:t>Example 1: Future Value of $50,000 Invested Today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Present Value (PV):</a:t>
            </a:r>
            <a:r>
              <a:rPr lang="en-US" sz="1800" dirty="0"/>
              <a:t> $50,000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Interest Rate (</a:t>
            </a:r>
            <a:r>
              <a:rPr lang="en-US" sz="1800" b="1" dirty="0" err="1"/>
              <a:t>i</a:t>
            </a:r>
            <a:r>
              <a:rPr lang="en-US" sz="1800" b="1" dirty="0"/>
              <a:t>):</a:t>
            </a:r>
            <a:r>
              <a:rPr lang="en-US" sz="1800" dirty="0"/>
              <a:t> </a:t>
            </a:r>
            <a:r>
              <a:rPr lang="en-US" sz="1800" dirty="0">
                <a:highlight>
                  <a:srgbClr val="FFFF00"/>
                </a:highlight>
              </a:rPr>
              <a:t>6% (Semi annually</a:t>
            </a:r>
            <a:r>
              <a:rPr lang="en-US" sz="18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Number of Periods (n):</a:t>
            </a:r>
            <a:r>
              <a:rPr lang="en-US" sz="1800" dirty="0"/>
              <a:t> 5 years</a:t>
            </a:r>
          </a:p>
          <a:p>
            <a:r>
              <a:rPr lang="en-US" sz="1800" b="1" dirty="0"/>
              <a:t>Formula for Future Value:</a:t>
            </a:r>
            <a:endParaRPr lang="en-US" sz="1800" dirty="0"/>
          </a:p>
          <a:p>
            <a:r>
              <a:rPr lang="en-US" dirty="0" err="1"/>
              <a:t>i</a:t>
            </a:r>
            <a:r>
              <a:rPr lang="en-US" dirty="0"/>
              <a:t>= 3%</a:t>
            </a:r>
          </a:p>
          <a:p>
            <a:r>
              <a:rPr lang="en-US" dirty="0"/>
              <a:t>N = 10 periods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B012E4-629D-E312-7C72-BA2E16C78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442" y="886006"/>
            <a:ext cx="8877558" cy="33577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6D35CC-9712-8AB7-1538-467ABD0863C3}"/>
              </a:ext>
            </a:extLst>
          </p:cNvPr>
          <p:cNvSpPr txBox="1"/>
          <p:nvPr/>
        </p:nvSpPr>
        <p:spPr>
          <a:xfrm>
            <a:off x="4396154" y="5005754"/>
            <a:ext cx="4325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50,000 x 1.344 = 67,200 </a:t>
            </a:r>
          </a:p>
          <a:p>
            <a:r>
              <a:rPr lang="en-US" dirty="0"/>
              <a:t>Versus 66,912</a:t>
            </a:r>
          </a:p>
          <a:p>
            <a:r>
              <a:rPr lang="en-US" dirty="0"/>
              <a:t>Difference 288</a:t>
            </a: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8D3A907F-E9BE-81E1-2C48-614858BF1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C15F654D-8B30-94C7-6EA0-0C0DEF10B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6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28D91-7727-4582-C45C-B1E935AD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92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Practical Uses of Present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D0260-F911-5572-A09D-C6385ECE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277" y="1253330"/>
            <a:ext cx="7758723" cy="5134769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1. Deciding on an Investment Opportunity</a:t>
            </a:r>
          </a:p>
          <a:p>
            <a:r>
              <a:rPr lang="en-US" dirty="0"/>
              <a:t>A company is considering an investment opportunity that promises a payout of $100,000 five years from now. The company's required rate of return is 8%. The company wants to determine if investing today makes sense.</a:t>
            </a:r>
          </a:p>
          <a:p>
            <a:r>
              <a:rPr lang="en-US" b="1" dirty="0"/>
              <a:t>2. Car Loan Evaluation</a:t>
            </a:r>
          </a:p>
          <a:p>
            <a:r>
              <a:rPr lang="en-US" dirty="0"/>
              <a:t>A car dealership offers a financing deal where you can either:</a:t>
            </a:r>
          </a:p>
          <a:p>
            <a:pPr>
              <a:buFont typeface="+mj-lt"/>
              <a:buAutoNum type="arabicPeriod"/>
            </a:pPr>
            <a:r>
              <a:rPr lang="en-US" dirty="0"/>
              <a:t>Pay $25,000 in cash today.</a:t>
            </a:r>
          </a:p>
          <a:p>
            <a:pPr>
              <a:buFont typeface="+mj-lt"/>
              <a:buAutoNum type="arabicPeriod"/>
            </a:pPr>
            <a:r>
              <a:rPr lang="en-US" dirty="0"/>
              <a:t>Finance the car and pay $27,000 in two years with 5% interest.</a:t>
            </a:r>
          </a:p>
          <a:p>
            <a:r>
              <a:rPr lang="en-US" b="1" dirty="0"/>
              <a:t>3. Retirement Savings</a:t>
            </a:r>
          </a:p>
          <a:p>
            <a:r>
              <a:rPr lang="en-US" dirty="0"/>
              <a:t>An individual wants to have $1,000,000 saved by retirement in 15 years. They plan to invest a lump sum today in an account earning 7% annually. They need to calculate how much to invest now.</a:t>
            </a:r>
          </a:p>
          <a:p>
            <a:r>
              <a:rPr lang="en-US" b="1" dirty="0"/>
              <a:t>House Purchase Decision</a:t>
            </a:r>
          </a:p>
          <a:p>
            <a:r>
              <a:rPr lang="en-US" dirty="0"/>
              <a:t>A family is considering buying a house for $300,000 in 10 years. They have an option to invest in a fund earning 6% annually to save for it. How much should they invest now?</a:t>
            </a:r>
          </a:p>
          <a:p>
            <a:endParaRPr lang="en-US" dirty="0"/>
          </a:p>
          <a:p>
            <a:pPr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00F76B-7DD9-8E40-9729-E30061424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0252" y="1755286"/>
            <a:ext cx="3078171" cy="307817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87DD159C-FB8D-A92C-27CB-D8881F6DB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C4BDF389-5AB5-F6E2-40B0-2BE0826E3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6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44D66-67A4-F862-DD49-7A8E2C03A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833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Present Value (PV)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7E5E7-E2A6-327B-2E04-BC95FA04F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4671"/>
            <a:ext cx="10515600" cy="4351338"/>
          </a:xfrm>
        </p:spPr>
        <p:txBody>
          <a:bodyPr/>
          <a:lstStyle/>
          <a:p>
            <a:r>
              <a:rPr lang="en-US" sz="2400" dirty="0"/>
              <a:t>The </a:t>
            </a:r>
            <a:r>
              <a:rPr lang="en-US" sz="2400" b="1" dirty="0"/>
              <a:t>present value</a:t>
            </a:r>
            <a:r>
              <a:rPr lang="en-US" sz="2400" dirty="0"/>
              <a:t> tells us how much we need to invest today to achieve a specific future value at a given interest rate over a specified period.</a:t>
            </a:r>
          </a:p>
          <a:p>
            <a:r>
              <a:rPr lang="en-US" sz="2400" b="1" dirty="0"/>
              <a:t>Example 2: Present Value of $30,000 Needed in 5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Future Value (FV):</a:t>
            </a:r>
            <a:r>
              <a:rPr lang="en-US" sz="2400" dirty="0"/>
              <a:t> $30,000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Interest Rate (</a:t>
            </a:r>
            <a:r>
              <a:rPr lang="en-US" sz="2400" b="1" dirty="0" err="1"/>
              <a:t>i</a:t>
            </a:r>
            <a:r>
              <a:rPr lang="en-US" sz="2400" b="1" dirty="0"/>
              <a:t>):</a:t>
            </a:r>
            <a:r>
              <a:rPr lang="en-US" sz="2400" dirty="0"/>
              <a:t> 7% (compounded annually)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Number of Periods (n):</a:t>
            </a:r>
            <a:r>
              <a:rPr lang="en-US" sz="2400" dirty="0"/>
              <a:t> 5 years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C60465-727B-0B7F-DAA6-7CF9CBCF8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71" y="3730005"/>
            <a:ext cx="4984183" cy="10478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52CFA6-6B96-05E2-9051-D501AC5C7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112" y="3730005"/>
            <a:ext cx="4088488" cy="1720860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8B6C6CB3-541A-CC8C-7D18-D26AC3AC0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266D72ED-D5DA-6625-5432-24B3AEAD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5BB5D-F802-08AB-FA8A-A31E3C146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Prove 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B29C0-22F2-4F3F-2553-40BDB27CB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70A6C0-410E-B108-B61C-BFD54D62E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665" y="1575894"/>
            <a:ext cx="6302494" cy="3831749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AB7F0806-00A7-7A11-A29B-7FA0294C0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F656D854-FF53-3512-3732-665D18235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602270-2D91-D6D4-7DD9-2A8C1C1B9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1576" y="2081871"/>
            <a:ext cx="3419424" cy="365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62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C2782-4F0A-D528-23E3-3A22CBCC5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552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Table: Present Value of $1. FV of $1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726EF-ED73-767A-D9B0-B25563F9D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385" y="5075479"/>
            <a:ext cx="10515600" cy="772625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30,000 x .713 = 21,390</a:t>
            </a:r>
          </a:p>
          <a:p>
            <a:r>
              <a:rPr lang="en-US" dirty="0"/>
              <a:t>Or Use finance calculator</a:t>
            </a:r>
          </a:p>
          <a:p>
            <a:r>
              <a:rPr lang="en-US" dirty="0"/>
              <a:t>Same Concept for compounding.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8F6427-2996-D04E-F5AF-9C1F6827B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17" y="927940"/>
            <a:ext cx="10506152" cy="3876703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241328F6-82F6-C320-BF31-FEC17976D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FB57E3B0-FCE2-AFD1-ABE9-2761F4225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2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BAB26-B780-FDD0-4C4F-F4542AF2F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b="1" dirty="0"/>
              <a:t>Example: Comparing Present Value with Annual and Semiannual Compounding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55785-D57F-6E40-ACE5-C64D72057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plan to purchase a car in 5 years for </a:t>
            </a:r>
            <a:r>
              <a:rPr lang="en-US" b="1" dirty="0"/>
              <a:t>$30,000</a:t>
            </a:r>
            <a:r>
              <a:rPr lang="en-US" dirty="0"/>
              <a:t>. You want to know how much to invest today if the interest rate is </a:t>
            </a:r>
            <a:r>
              <a:rPr lang="en-US" b="1" dirty="0"/>
              <a:t>6% annually</a:t>
            </a:r>
            <a:r>
              <a:rPr lang="en-US" dirty="0"/>
              <a:t> and </a:t>
            </a:r>
            <a:r>
              <a:rPr lang="en-US" b="1" dirty="0"/>
              <a:t>6% compounded semiannually</a:t>
            </a:r>
            <a:r>
              <a:rPr lang="en-US" dirty="0"/>
              <a:t>.</a:t>
            </a:r>
          </a:p>
          <a:p>
            <a:r>
              <a:rPr lang="en-US" b="1" dirty="0"/>
              <a:t>Annual Compounding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Given:</a:t>
            </a:r>
            <a:br>
              <a:rPr lang="en-US" dirty="0"/>
            </a:br>
            <a:r>
              <a:rPr lang="en-US" dirty="0"/>
              <a:t>Future Value (FV): $30,000</a:t>
            </a:r>
            <a:br>
              <a:rPr lang="en-US" dirty="0"/>
            </a:br>
            <a:r>
              <a:rPr lang="en-US" dirty="0"/>
              <a:t>Interest Rate (</a:t>
            </a:r>
            <a:r>
              <a:rPr lang="en-US" dirty="0" err="1"/>
              <a:t>i</a:t>
            </a:r>
            <a:r>
              <a:rPr lang="en-US" dirty="0"/>
              <a:t>): 6% annually</a:t>
            </a:r>
            <a:br>
              <a:rPr lang="en-US" dirty="0"/>
            </a:br>
            <a:r>
              <a:rPr lang="en-US" dirty="0"/>
              <a:t>Number of Periods (n): 5 years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AD8A3B-40EF-789D-9128-2B7DB135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924" y="3040667"/>
            <a:ext cx="1800229" cy="2656077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9696A3E9-7AB0-E6EE-2AE8-C2C6AF900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451FE717-0AAE-C15B-0950-85DCC20C5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1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83FFC-7113-544A-C092-3ECEC5F03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Semiannual Compounding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99EFF-9313-449F-7243-5C2D55439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900" y="1657742"/>
            <a:ext cx="10515600" cy="4351338"/>
          </a:xfrm>
        </p:spPr>
        <p:txBody>
          <a:bodyPr/>
          <a:lstStyle/>
          <a:p>
            <a:r>
              <a:rPr lang="en-US" b="1" dirty="0"/>
              <a:t>Adjustments:</a:t>
            </a:r>
            <a:br>
              <a:rPr lang="en-US" dirty="0"/>
            </a:br>
            <a:r>
              <a:rPr lang="en-US" dirty="0"/>
              <a:t>Semiannual compounding means:</a:t>
            </a:r>
          </a:p>
          <a:p>
            <a:r>
              <a:rPr lang="en-US" dirty="0"/>
              <a:t>Interest rate per period (</a:t>
            </a:r>
            <a:r>
              <a:rPr lang="en-US" dirty="0" err="1"/>
              <a:t>i</a:t>
            </a:r>
            <a:r>
              <a:rPr lang="en-US" dirty="0"/>
              <a:t>) = 6%÷2=3%</a:t>
            </a:r>
          </a:p>
          <a:p>
            <a:r>
              <a:rPr lang="en-US" dirty="0"/>
              <a:t>Number of periods (n) = 5×2=10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9F5656-C881-6CDE-5C5C-E56517058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272" y="1821254"/>
            <a:ext cx="1622918" cy="21800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BB1B51-7A1F-AA0B-C2D0-63528467C886}"/>
              </a:ext>
            </a:extLst>
          </p:cNvPr>
          <p:cNvSpPr txBox="1"/>
          <p:nvPr/>
        </p:nvSpPr>
        <p:spPr>
          <a:xfrm>
            <a:off x="797897" y="3868639"/>
            <a:ext cx="10515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Comparison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Annual Compounding PV:</a:t>
            </a:r>
            <a:r>
              <a:rPr lang="en-US" dirty="0"/>
              <a:t> $22,429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Semiannual Compounding PV:</a:t>
            </a:r>
            <a:r>
              <a:rPr lang="en-US" dirty="0"/>
              <a:t> $22,334</a:t>
            </a:r>
          </a:p>
          <a:p>
            <a:r>
              <a:rPr lang="en-US" dirty="0"/>
              <a:t>Semiannual compounding results in a </a:t>
            </a:r>
            <a:r>
              <a:rPr lang="en-US" b="1" dirty="0"/>
              <a:t>lower present value</a:t>
            </a:r>
            <a:r>
              <a:rPr lang="en-US" dirty="0"/>
              <a:t> because the interest is compounded more frequently, allowing your money to grow faster. </a:t>
            </a:r>
          </a:p>
          <a:p>
            <a:r>
              <a:rPr lang="en-US" dirty="0"/>
              <a:t>This means you need to invest </a:t>
            </a:r>
            <a:r>
              <a:rPr lang="en-US" b="1" dirty="0"/>
              <a:t>less</a:t>
            </a:r>
            <a:r>
              <a:rPr lang="en-US" dirty="0"/>
              <a:t> upfront to reach your $30,000 goal in 5 years.</a:t>
            </a: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02C2DABE-A194-3695-3C89-10C111900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CCC1E944-50CC-D2E0-ED75-770AB7DE6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5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2E704-74B2-4C88-F933-D810D500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Finding the Interest Rate or Period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67CBD-0C38-39BB-F7EB-49C45A0E8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46" y="1253331"/>
            <a:ext cx="1133035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Sometimes, you're tasked with finding the </a:t>
            </a:r>
            <a:r>
              <a:rPr lang="en-US" b="1" dirty="0"/>
              <a:t>interest rate</a:t>
            </a:r>
            <a:r>
              <a:rPr lang="en-US" dirty="0"/>
              <a:t> or </a:t>
            </a:r>
            <a:r>
              <a:rPr lang="en-US" b="1" dirty="0"/>
              <a:t>number of periods</a:t>
            </a:r>
            <a:r>
              <a:rPr lang="en-US" dirty="0"/>
              <a:t>.</a:t>
            </a:r>
          </a:p>
          <a:p>
            <a:r>
              <a:rPr lang="en-US" b="1" dirty="0"/>
              <a:t>Example 4: How Long to Accumulate $50,000 from $33,330 at 7%?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Present Value (PV):</a:t>
            </a:r>
            <a:r>
              <a:rPr lang="en-US" dirty="0"/>
              <a:t> $33,330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Future Value (FV):</a:t>
            </a:r>
            <a:r>
              <a:rPr lang="en-US" dirty="0"/>
              <a:t> $50,000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Interest Rate (</a:t>
            </a:r>
            <a:r>
              <a:rPr lang="en-US" b="1" dirty="0" err="1"/>
              <a:t>i</a:t>
            </a:r>
            <a:r>
              <a:rPr lang="en-US" b="1" dirty="0"/>
              <a:t>):</a:t>
            </a:r>
            <a:r>
              <a:rPr lang="en-US" dirty="0"/>
              <a:t> 7%</a:t>
            </a:r>
          </a:p>
          <a:p>
            <a:r>
              <a:rPr lang="en-US" dirty="0"/>
              <a:t>Using the PV method.</a:t>
            </a:r>
          </a:p>
          <a:p>
            <a:r>
              <a:rPr lang="en-US" dirty="0"/>
              <a:t>Find </a:t>
            </a:r>
            <a:r>
              <a:rPr lang="en-US" b="1" dirty="0"/>
              <a:t>0.666</a:t>
            </a:r>
            <a:r>
              <a:rPr lang="en-US" dirty="0"/>
              <a:t> in the PV table under </a:t>
            </a:r>
            <a:r>
              <a:rPr lang="en-US" dirty="0" err="1"/>
              <a:t>i</a:t>
            </a:r>
            <a:r>
              <a:rPr lang="en-US" dirty="0"/>
              <a:t>=7% </a:t>
            </a:r>
          </a:p>
          <a:p>
            <a:r>
              <a:rPr lang="en-US" dirty="0"/>
              <a:t> This corresponds to n=6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B76B73-9D2A-AFF9-47C4-E34AD2DF1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914" y="3622429"/>
            <a:ext cx="1987311" cy="926125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E8B04FA5-CCFD-6925-4317-9C3A0A8A2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D0BFAA92-B1AE-D078-FEF5-C11407EA4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3050CD-563D-B88F-8AA4-C6BFBBF9C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92" y="1490648"/>
            <a:ext cx="10506152" cy="387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0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9C38E-7627-4C2C-A0CB-6423ABB3D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2C377-D4C4-950E-3E8A-B3A54DC04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Finding the Interest Rate or Period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D9A64-CAA2-DE74-6B19-0EA114B63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46" y="1253331"/>
            <a:ext cx="1133035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Sometimes, you're tasked with finding the </a:t>
            </a:r>
            <a:r>
              <a:rPr lang="en-US" b="1" dirty="0"/>
              <a:t>interest rate</a:t>
            </a:r>
            <a:r>
              <a:rPr lang="en-US" dirty="0"/>
              <a:t> or </a:t>
            </a:r>
            <a:r>
              <a:rPr lang="en-US" b="1" dirty="0"/>
              <a:t>number of periods</a:t>
            </a:r>
            <a:r>
              <a:rPr lang="en-US" dirty="0"/>
              <a:t>.</a:t>
            </a:r>
          </a:p>
          <a:p>
            <a:r>
              <a:rPr lang="en-US" b="1" dirty="0"/>
              <a:t>Example 4: How Long to Accumulate $50,000 from $33,330 at 7%?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Present Value (PV):</a:t>
            </a:r>
            <a:r>
              <a:rPr lang="en-US" dirty="0"/>
              <a:t> $33,330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Future Value (FV):</a:t>
            </a:r>
            <a:r>
              <a:rPr lang="en-US" dirty="0"/>
              <a:t> $50,000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Interest Rate (</a:t>
            </a:r>
            <a:r>
              <a:rPr lang="en-US" b="1" dirty="0" err="1"/>
              <a:t>i</a:t>
            </a:r>
            <a:r>
              <a:rPr lang="en-US" b="1" dirty="0"/>
              <a:t>):</a:t>
            </a:r>
            <a:r>
              <a:rPr lang="en-US" dirty="0"/>
              <a:t> 7%</a:t>
            </a:r>
          </a:p>
          <a:p>
            <a:r>
              <a:rPr lang="en-US" dirty="0"/>
              <a:t>Alternatively, use the FV method:</a:t>
            </a:r>
          </a:p>
          <a:p>
            <a:r>
              <a:rPr lang="en-US" dirty="0"/>
              <a:t>Find </a:t>
            </a:r>
            <a:r>
              <a:rPr lang="en-US" b="1" dirty="0"/>
              <a:t>1.5</a:t>
            </a:r>
            <a:r>
              <a:rPr lang="en-US" dirty="0"/>
              <a:t> in the FV table under </a:t>
            </a:r>
            <a:r>
              <a:rPr lang="en-US" dirty="0" err="1"/>
              <a:t>i</a:t>
            </a:r>
            <a:r>
              <a:rPr lang="en-US" dirty="0"/>
              <a:t>=7%</a:t>
            </a:r>
          </a:p>
          <a:p>
            <a:r>
              <a:rPr lang="en-US" dirty="0"/>
              <a:t> which also corresponds to n=6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F677F3-004F-817E-8AFF-098CD75C9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922" y="3214319"/>
            <a:ext cx="1313310" cy="841865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40D43C93-BA71-5316-3E57-1E4FA6C37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035EB0D7-79AE-EF16-6FE7-85AA9FE8D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67B2F2-6FF3-2932-3F22-995E431F1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39" y="1349868"/>
            <a:ext cx="11260015" cy="425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3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D77A4-5237-9A89-E9BC-D4D190703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6C077-CE32-3E3A-BDFD-C41C1325E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1045164"/>
            <a:ext cx="11976100" cy="51736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time value of money concept implies which of the following?</a:t>
            </a:r>
            <a:br>
              <a:rPr lang="en-US" dirty="0"/>
            </a:br>
            <a:r>
              <a:rPr lang="en-US" dirty="0"/>
              <a:t>a) A dollar received today is worth less than a dollar received in the future.</a:t>
            </a:r>
            <a:br>
              <a:rPr lang="en-US" dirty="0"/>
            </a:br>
            <a:r>
              <a:rPr lang="en-US" dirty="0"/>
              <a:t>b) A dollar received today is worth the same as a dollar received in the future.</a:t>
            </a:r>
            <a:br>
              <a:rPr lang="en-US" dirty="0"/>
            </a:br>
            <a:r>
              <a:rPr lang="en-US" dirty="0"/>
              <a:t>c) A dollar received today is worth more than a dollar received in the future.</a:t>
            </a:r>
            <a:br>
              <a:rPr lang="en-US" dirty="0"/>
            </a:br>
            <a:r>
              <a:rPr lang="en-US" dirty="0"/>
              <a:t>d) The time value of money applies only to savings accounts.</a:t>
            </a:r>
          </a:p>
          <a:p>
            <a:r>
              <a:rPr lang="en-US" b="1" dirty="0"/>
              <a:t>Answer: c</a:t>
            </a:r>
            <a:br>
              <a:rPr lang="en-US" dirty="0"/>
            </a:br>
            <a:r>
              <a:rPr lang="en-US" b="1" dirty="0"/>
              <a:t>Explanation: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c is correct</a:t>
            </a:r>
            <a:r>
              <a:rPr lang="en-US" dirty="0"/>
              <a:t> because a dollar received today can be invested to earn interest, making it worth more than a dollar received in the future.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a is incorrect</a:t>
            </a:r>
            <a:r>
              <a:rPr lang="en-US" dirty="0"/>
              <a:t> because a dollar today is worth more, not less.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b is incorrect</a:t>
            </a:r>
            <a:r>
              <a:rPr lang="en-US" dirty="0"/>
              <a:t> because the value changes over time due to the earning potential of money.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d is incorrect</a:t>
            </a:r>
            <a:r>
              <a:rPr lang="en-US" dirty="0"/>
              <a:t> because the time value of </a:t>
            </a:r>
            <a:r>
              <a:rPr lang="en-US" dirty="0" err="1"/>
              <a:t>moneye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3C95507-A516-AB9A-0EBC-C112227FB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96EE1B39-856B-D5D0-65B0-4BD211EBB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03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1369</Words>
  <Application>Microsoft Office PowerPoint</Application>
  <PresentationFormat>Widescreen</PresentationFormat>
  <Paragraphs>121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Comic Sans MS</vt:lpstr>
      <vt:lpstr>Office Theme</vt:lpstr>
      <vt:lpstr>Intro</vt:lpstr>
      <vt:lpstr>Uses of Future Value</vt:lpstr>
      <vt:lpstr>Understanding Future Value (FV) </vt:lpstr>
      <vt:lpstr>Prove it!</vt:lpstr>
      <vt:lpstr>Table: Future Value of $1. FV of $1</vt:lpstr>
      <vt:lpstr>Compounding Interest</vt:lpstr>
      <vt:lpstr>Practical Uses of Present Value</vt:lpstr>
      <vt:lpstr>Present Value (PV) </vt:lpstr>
      <vt:lpstr>Prove it!</vt:lpstr>
      <vt:lpstr>Table: Present Value of $1. FV of $1</vt:lpstr>
      <vt:lpstr> Example: Comparing Present Value with Annual and Semiannual Compounding </vt:lpstr>
      <vt:lpstr>Semiannual Compounding</vt:lpstr>
      <vt:lpstr>Finding the Interest Rate or Period </vt:lpstr>
      <vt:lpstr>Finding the Interest Rate or Period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2</cp:revision>
  <dcterms:created xsi:type="dcterms:W3CDTF">2024-11-29T16:20:30Z</dcterms:created>
  <dcterms:modified xsi:type="dcterms:W3CDTF">2024-11-29T18:12:01Z</dcterms:modified>
</cp:coreProperties>
</file>