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056" r:id="rId1"/>
  </p:sldMasterIdLst>
  <p:notesMasterIdLst>
    <p:notesMasterId r:id="rId8"/>
  </p:notesMasterIdLst>
  <p:handoutMasterIdLst>
    <p:handoutMasterId r:id="rId9"/>
  </p:handoutMasterIdLst>
  <p:sldIdLst>
    <p:sldId id="612" r:id="rId2"/>
    <p:sldId id="359" r:id="rId3"/>
    <p:sldId id="614" r:id="rId4"/>
    <p:sldId id="615" r:id="rId5"/>
    <p:sldId id="616" r:id="rId6"/>
    <p:sldId id="617" r:id="rId7"/>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th Kane" initials="BK" lastIdx="4" clrIdx="0"/>
  <p:cmAuthor id="1" name="Helen" initials="H" lastIdx="49" clrIdx="1"/>
  <p:cmAuthor id="2" name="Jean Inabinett" initials="JI" lastIdx="42" clrIdx="2"/>
  <p:cmAuthor id="3" name="Mohr, April L (Jefferson)" initials="MAL(" lastIdx="25" clrIdx="3"/>
  <p:cmAuthor id="4" name="April Mohr" initials="AM" lastIdx="3" clrIdx="4"/>
  <p:cmAuthor id="5" name="Wanda Wong" initials="WW"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02D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D93BB2-645D-4F79-A788-DD4323B6F6D8}" v="8" dt="2024-07-14T20:49:55.0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534" autoAdjust="0"/>
    <p:restoredTop sz="84685" autoAdjust="0"/>
  </p:normalViewPr>
  <p:slideViewPr>
    <p:cSldViewPr>
      <p:cViewPr varScale="1">
        <p:scale>
          <a:sx n="88" d="100"/>
          <a:sy n="88" d="100"/>
        </p:scale>
        <p:origin x="33" y="186"/>
      </p:cViewPr>
      <p:guideLst>
        <p:guide orient="horz" pos="2160"/>
        <p:guide pos="2880"/>
      </p:guideLst>
    </p:cSldViewPr>
  </p:slideViewPr>
  <p:outlineViewPr>
    <p:cViewPr>
      <p:scale>
        <a:sx n="33" d="100"/>
        <a:sy n="33" d="100"/>
      </p:scale>
      <p:origin x="0" y="-18834"/>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79" d="100"/>
          <a:sy n="79" d="100"/>
        </p:scale>
        <p:origin x="-2028"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8FD93BB2-645D-4F79-A788-DD4323B6F6D8}"/>
    <pc:docChg chg="undo custSel addSld modSld sldOrd">
      <pc:chgData name="mansour farhat" userId="bed7c5799dc45719" providerId="LiveId" clId="{8FD93BB2-645D-4F79-A788-DD4323B6F6D8}" dt="2024-07-14T20:51:07.174" v="110" actId="20577"/>
      <pc:docMkLst>
        <pc:docMk/>
      </pc:docMkLst>
      <pc:sldChg chg="ord modAnim">
        <pc:chgData name="mansour farhat" userId="bed7c5799dc45719" providerId="LiveId" clId="{8FD93BB2-645D-4F79-A788-DD4323B6F6D8}" dt="2024-07-14T20:36:36.736" v="3"/>
        <pc:sldMkLst>
          <pc:docMk/>
          <pc:sldMk cId="0" sldId="359"/>
        </pc:sldMkLst>
      </pc:sldChg>
      <pc:sldChg chg="addSp modSp mod">
        <pc:chgData name="mansour farhat" userId="bed7c5799dc45719" providerId="LiveId" clId="{8FD93BB2-645D-4F79-A788-DD4323B6F6D8}" dt="2024-07-14T20:37:06.428" v="11" actId="1076"/>
        <pc:sldMkLst>
          <pc:docMk/>
          <pc:sldMk cId="882344942" sldId="612"/>
        </pc:sldMkLst>
        <pc:spChg chg="add mod">
          <ac:chgData name="mansour farhat" userId="bed7c5799dc45719" providerId="LiveId" clId="{8FD93BB2-645D-4F79-A788-DD4323B6F6D8}" dt="2024-07-14T20:37:06.428" v="11" actId="1076"/>
          <ac:spMkLst>
            <pc:docMk/>
            <pc:sldMk cId="882344942" sldId="612"/>
            <ac:spMk id="8" creationId="{94F85257-C959-7A3A-A236-557DDA5B2927}"/>
          </ac:spMkLst>
        </pc:spChg>
        <pc:graphicFrameChg chg="mod modGraphic">
          <ac:chgData name="mansour farhat" userId="bed7c5799dc45719" providerId="LiveId" clId="{8FD93BB2-645D-4F79-A788-DD4323B6F6D8}" dt="2024-07-14T20:36:56.738" v="7" actId="14734"/>
          <ac:graphicFrameMkLst>
            <pc:docMk/>
            <pc:sldMk cId="882344942" sldId="612"/>
            <ac:graphicFrameMk id="3" creationId="{00000000-0000-0000-0000-000000000000}"/>
          </ac:graphicFrameMkLst>
        </pc:graphicFrameChg>
        <pc:picChg chg="add mod">
          <ac:chgData name="mansour farhat" userId="bed7c5799dc45719" providerId="LiveId" clId="{8FD93BB2-645D-4F79-A788-DD4323B6F6D8}" dt="2024-07-14T20:37:03.528" v="10" actId="1076"/>
          <ac:picMkLst>
            <pc:docMk/>
            <pc:sldMk cId="882344942" sldId="612"/>
            <ac:picMk id="4" creationId="{334157D1-B347-8A85-259B-FFCC6FB0DD04}"/>
          </ac:picMkLst>
        </pc:picChg>
      </pc:sldChg>
      <pc:sldChg chg="addSp delSp modSp new mod modClrScheme chgLayout">
        <pc:chgData name="mansour farhat" userId="bed7c5799dc45719" providerId="LiveId" clId="{8FD93BB2-645D-4F79-A788-DD4323B6F6D8}" dt="2024-07-14T20:51:07.174" v="110" actId="20577"/>
        <pc:sldMkLst>
          <pc:docMk/>
          <pc:sldMk cId="392281180" sldId="617"/>
        </pc:sldMkLst>
        <pc:spChg chg="del mod ord">
          <ac:chgData name="mansour farhat" userId="bed7c5799dc45719" providerId="LiveId" clId="{8FD93BB2-645D-4F79-A788-DD4323B6F6D8}" dt="2024-07-14T20:49:25.540" v="13" actId="700"/>
          <ac:spMkLst>
            <pc:docMk/>
            <pc:sldMk cId="392281180" sldId="617"/>
            <ac:spMk id="2" creationId="{A22573B0-CA50-2D38-E611-034BAE71141F}"/>
          </ac:spMkLst>
        </pc:spChg>
        <pc:spChg chg="mod ord">
          <ac:chgData name="mansour farhat" userId="bed7c5799dc45719" providerId="LiveId" clId="{8FD93BB2-645D-4F79-A788-DD4323B6F6D8}" dt="2024-07-14T20:49:25.540" v="13" actId="700"/>
          <ac:spMkLst>
            <pc:docMk/>
            <pc:sldMk cId="392281180" sldId="617"/>
            <ac:spMk id="3" creationId="{91369040-F337-C26F-AF01-5215A6AC3391}"/>
          </ac:spMkLst>
        </pc:spChg>
        <pc:spChg chg="add mod ord">
          <ac:chgData name="mansour farhat" userId="bed7c5799dc45719" providerId="LiveId" clId="{8FD93BB2-645D-4F79-A788-DD4323B6F6D8}" dt="2024-07-14T20:49:50.106" v="84" actId="20577"/>
          <ac:spMkLst>
            <pc:docMk/>
            <pc:sldMk cId="392281180" sldId="617"/>
            <ac:spMk id="4" creationId="{5FC72C18-D18B-CEF1-5D1B-06E348E92D4D}"/>
          </ac:spMkLst>
        </pc:spChg>
        <pc:spChg chg="add del mod ord">
          <ac:chgData name="mansour farhat" userId="bed7c5799dc45719" providerId="LiveId" clId="{8FD93BB2-645D-4F79-A788-DD4323B6F6D8}" dt="2024-07-14T20:51:07.174" v="110" actId="20577"/>
          <ac:spMkLst>
            <pc:docMk/>
            <pc:sldMk cId="392281180" sldId="617"/>
            <ac:spMk id="5" creationId="{FE4EE0C5-87F9-925C-A137-41064D4AE6D7}"/>
          </ac:spMkLst>
        </pc:spChg>
        <pc:spChg chg="add mod">
          <ac:chgData name="mansour farhat" userId="bed7c5799dc45719" providerId="LiveId" clId="{8FD93BB2-645D-4F79-A788-DD4323B6F6D8}" dt="2024-07-14T20:49:28.186" v="15"/>
          <ac:spMkLst>
            <pc:docMk/>
            <pc:sldMk cId="392281180" sldId="617"/>
            <ac:spMk id="6" creationId="{F23A08FF-6E4D-EA4B-D196-B983DAB2266E}"/>
          </ac:spMkLst>
        </pc:spChg>
        <pc:spChg chg="add mod">
          <ac:chgData name="mansour farhat" userId="bed7c5799dc45719" providerId="LiveId" clId="{8FD93BB2-645D-4F79-A788-DD4323B6F6D8}" dt="2024-07-14T20:49:55.063" v="85"/>
          <ac:spMkLst>
            <pc:docMk/>
            <pc:sldMk cId="392281180" sldId="617"/>
            <ac:spMk id="8" creationId="{8A91F818-FB02-EEAA-C61D-8A26CE925C05}"/>
          </ac:spMkLst>
        </pc:spChg>
        <pc:picChg chg="add mod">
          <ac:chgData name="mansour farhat" userId="bed7c5799dc45719" providerId="LiveId" clId="{8FD93BB2-645D-4F79-A788-DD4323B6F6D8}" dt="2024-07-14T20:49:55.063" v="85"/>
          <ac:picMkLst>
            <pc:docMk/>
            <pc:sldMk cId="392281180" sldId="617"/>
            <ac:picMk id="7" creationId="{DB73191D-8D99-52AA-652A-AE288AE36AB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100622" y="0"/>
            <a:ext cx="847845" cy="277404"/>
          </a:xfrm>
          <a:prstGeom prst="rect">
            <a:avLst/>
          </a:prstGeom>
        </p:spPr>
        <p:txBody>
          <a:bodyPr vert="horz" wrap="square" lIns="92480" tIns="46240" rIns="92480" bIns="46240" numCol="1" anchor="b" anchorCtr="0" compatLnSpc="1">
            <a:prstTxWarp prst="textNoShape">
              <a:avLst/>
            </a:prstTxWarp>
          </a:bodyPr>
          <a:lstStyle>
            <a:lvl1pPr algn="r">
              <a:defRPr sz="1200"/>
            </a:lvl1pPr>
          </a:lstStyle>
          <a:p>
            <a:pPr>
              <a:defRPr/>
            </a:pPr>
            <a:r>
              <a:rPr lang="en-US" dirty="0"/>
              <a:t>1-</a:t>
            </a:r>
            <a:fld id="{4FC70F1E-A9CF-4725-BA99-5BD9E946C6F2}" type="slidenum">
              <a:rPr lang="en-US"/>
              <a:pPr>
                <a:defRPr/>
              </a:pPr>
              <a:t>‹#›</a:t>
            </a:fld>
            <a:endParaRPr lang="en-US" dirty="0"/>
          </a:p>
        </p:txBody>
      </p:sp>
    </p:spTree>
    <p:extLst>
      <p:ext uri="{BB962C8B-B14F-4D97-AF65-F5344CB8AC3E}">
        <p14:creationId xmlns:p14="http://schemas.microsoft.com/office/powerpoint/2010/main" val="131622212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wrap="square" lIns="92480" tIns="46240" rIns="92480" bIns="46240"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95008" y="4387136"/>
            <a:ext cx="5560060" cy="4156234"/>
          </a:xfrm>
          <a:prstGeom prst="rect">
            <a:avLst/>
          </a:prstGeom>
          <a:ln>
            <a:noFill/>
          </a:ln>
        </p:spPr>
        <p:txBody>
          <a:bodyPr vert="horz" wrap="square" lIns="92480" tIns="46240" rIns="92480" bIns="4624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4"/>
          <p:cNvSpPr txBox="1">
            <a:spLocks/>
          </p:cNvSpPr>
          <p:nvPr/>
        </p:nvSpPr>
        <p:spPr>
          <a:xfrm>
            <a:off x="5405615" y="0"/>
            <a:ext cx="1544461" cy="307870"/>
          </a:xfrm>
          <a:prstGeom prst="rect">
            <a:avLst/>
          </a:prstGeom>
        </p:spPr>
        <p:txBody>
          <a:bodyPr lIns="92480" tIns="46240" rIns="92480" bIns="46240" anchor="b"/>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r" eaLnBrk="1" hangingPunct="1">
              <a:defRPr/>
            </a:pPr>
            <a:r>
              <a:rPr lang="en-US" sz="1200" dirty="0">
                <a:latin typeface="Calibri" pitchFamily="-107" charset="0"/>
              </a:rPr>
              <a:t>1 - </a:t>
            </a:r>
            <a:fld id="{E8754586-748E-423B-B46D-321A01942A47}" type="slidenum">
              <a:rPr lang="en-US" sz="1200" smtClean="0">
                <a:latin typeface="Calibri" pitchFamily="-107" charset="0"/>
              </a:rPr>
              <a:pPr algn="r" eaLnBrk="1" hangingPunct="1">
                <a:defRPr/>
              </a:pPr>
              <a:t>‹#›</a:t>
            </a:fld>
            <a:endParaRPr lang="en-US" sz="1200" dirty="0">
              <a:latin typeface="Calibri" pitchFamily="-107" charset="0"/>
            </a:endParaRPr>
          </a:p>
        </p:txBody>
      </p:sp>
    </p:spTree>
    <p:extLst>
      <p:ext uri="{BB962C8B-B14F-4D97-AF65-F5344CB8AC3E}">
        <p14:creationId xmlns:p14="http://schemas.microsoft.com/office/powerpoint/2010/main" val="837026057"/>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S PGothic" pitchFamily="34"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Exhibit 1.9 shows the effects of all 11 transactions using the accounting equation.</a:t>
            </a:r>
          </a:p>
        </p:txBody>
      </p:sp>
    </p:spTree>
    <p:extLst>
      <p:ext uri="{BB962C8B-B14F-4D97-AF65-F5344CB8AC3E}">
        <p14:creationId xmlns:p14="http://schemas.microsoft.com/office/powerpoint/2010/main" val="257690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3938376" y="0"/>
            <a:ext cx="3011700" cy="461804"/>
          </a:xfrm>
          <a:prstGeom prst="rect">
            <a:avLst/>
          </a:prstGeom>
          <a:noFill/>
          <a:ln w="12700">
            <a:noFill/>
            <a:miter lim="800000"/>
            <a:headEnd/>
            <a:tailEnd/>
          </a:ln>
        </p:spPr>
        <p:txBody>
          <a:bodyPr wrap="none" lIns="92475" tIns="46238" rIns="92475" bIns="46238" anchor="ctr"/>
          <a:lstStyle/>
          <a:p>
            <a:endParaRPr lang="en-US" altLang="en-US" dirty="0">
              <a:ea typeface="MS PGothic" pitchFamily="34" charset="-128"/>
            </a:endParaRPr>
          </a:p>
        </p:txBody>
      </p:sp>
      <p:sp>
        <p:nvSpPr>
          <p:cNvPr id="192515" name="Rectangle 4"/>
          <p:cNvSpPr>
            <a:spLocks noChangeArrowheads="1"/>
          </p:cNvSpPr>
          <p:nvPr/>
        </p:nvSpPr>
        <p:spPr bwMode="auto">
          <a:xfrm>
            <a:off x="0" y="8774271"/>
            <a:ext cx="3011700" cy="461804"/>
          </a:xfrm>
          <a:prstGeom prst="rect">
            <a:avLst/>
          </a:prstGeom>
          <a:noFill/>
          <a:ln w="12700">
            <a:noFill/>
            <a:miter lim="800000"/>
            <a:headEnd/>
            <a:tailEnd/>
          </a:ln>
        </p:spPr>
        <p:txBody>
          <a:bodyPr wrap="none" lIns="92475" tIns="46238" rIns="92475" bIns="46238" anchor="ctr"/>
          <a:lstStyle/>
          <a:p>
            <a:endParaRPr lang="en-US" altLang="en-US" dirty="0">
              <a:ea typeface="MS PGothic" pitchFamily="34" charset="-128"/>
            </a:endParaRPr>
          </a:p>
        </p:txBody>
      </p:sp>
      <p:sp>
        <p:nvSpPr>
          <p:cNvPr id="192516" name="Rectangle 5"/>
          <p:cNvSpPr>
            <a:spLocks noChangeArrowheads="1"/>
          </p:cNvSpPr>
          <p:nvPr/>
        </p:nvSpPr>
        <p:spPr bwMode="auto">
          <a:xfrm>
            <a:off x="0" y="0"/>
            <a:ext cx="3011700" cy="461804"/>
          </a:xfrm>
          <a:prstGeom prst="rect">
            <a:avLst/>
          </a:prstGeom>
          <a:noFill/>
          <a:ln w="12700">
            <a:noFill/>
            <a:miter lim="800000"/>
            <a:headEnd/>
            <a:tailEnd/>
          </a:ln>
        </p:spPr>
        <p:txBody>
          <a:bodyPr wrap="none" lIns="92475" tIns="46238" rIns="92475" bIns="46238" anchor="ctr"/>
          <a:lstStyle/>
          <a:p>
            <a:endParaRPr lang="en-US" altLang="en-US" dirty="0">
              <a:ea typeface="MS PGothic" pitchFamily="34" charset="-128"/>
            </a:endParaRPr>
          </a:p>
        </p:txBody>
      </p:sp>
      <p:sp>
        <p:nvSpPr>
          <p:cNvPr id="192517" name="Rectangle 6"/>
          <p:cNvSpPr>
            <a:spLocks noChangeArrowheads="1"/>
          </p:cNvSpPr>
          <p:nvPr/>
        </p:nvSpPr>
        <p:spPr bwMode="auto">
          <a:xfrm>
            <a:off x="3938376" y="0"/>
            <a:ext cx="3011700" cy="461804"/>
          </a:xfrm>
          <a:prstGeom prst="rect">
            <a:avLst/>
          </a:prstGeom>
          <a:noFill/>
          <a:ln w="12700">
            <a:noFill/>
            <a:miter lim="800000"/>
            <a:headEnd/>
            <a:tailEnd/>
          </a:ln>
        </p:spPr>
        <p:txBody>
          <a:bodyPr wrap="none" lIns="92475" tIns="46238" rIns="92475" bIns="46238" anchor="ctr"/>
          <a:lstStyle/>
          <a:p>
            <a:endParaRPr lang="en-US" altLang="en-US" dirty="0">
              <a:ea typeface="MS PGothic" pitchFamily="34" charset="-128"/>
            </a:endParaRPr>
          </a:p>
        </p:txBody>
      </p:sp>
      <p:sp>
        <p:nvSpPr>
          <p:cNvPr id="192518" name="Rectangle 8"/>
          <p:cNvSpPr>
            <a:spLocks noChangeArrowheads="1"/>
          </p:cNvSpPr>
          <p:nvPr/>
        </p:nvSpPr>
        <p:spPr bwMode="auto">
          <a:xfrm>
            <a:off x="0" y="8774271"/>
            <a:ext cx="3011700" cy="461804"/>
          </a:xfrm>
          <a:prstGeom prst="rect">
            <a:avLst/>
          </a:prstGeom>
          <a:noFill/>
          <a:ln w="12700">
            <a:noFill/>
            <a:miter lim="800000"/>
            <a:headEnd/>
            <a:tailEnd/>
          </a:ln>
        </p:spPr>
        <p:txBody>
          <a:bodyPr wrap="none" lIns="92475" tIns="46238" rIns="92475" bIns="46238" anchor="ctr"/>
          <a:lstStyle/>
          <a:p>
            <a:endParaRPr lang="en-US" altLang="en-US" dirty="0">
              <a:ea typeface="MS PGothic" pitchFamily="34" charset="-128"/>
            </a:endParaRPr>
          </a:p>
        </p:txBody>
      </p:sp>
      <p:sp>
        <p:nvSpPr>
          <p:cNvPr id="192519" name="Rectangle 9"/>
          <p:cNvSpPr>
            <a:spLocks noChangeArrowheads="1"/>
          </p:cNvSpPr>
          <p:nvPr/>
        </p:nvSpPr>
        <p:spPr bwMode="auto">
          <a:xfrm>
            <a:off x="0" y="0"/>
            <a:ext cx="3011700" cy="461804"/>
          </a:xfrm>
          <a:prstGeom prst="rect">
            <a:avLst/>
          </a:prstGeom>
          <a:noFill/>
          <a:ln w="12700">
            <a:noFill/>
            <a:miter lim="800000"/>
            <a:headEnd/>
            <a:tailEnd/>
          </a:ln>
        </p:spPr>
        <p:txBody>
          <a:bodyPr wrap="none" lIns="92475" tIns="46238" rIns="92475" bIns="46238" anchor="ctr"/>
          <a:lstStyle/>
          <a:p>
            <a:endParaRPr lang="en-US" altLang="en-US" dirty="0">
              <a:ea typeface="MS PGothic" pitchFamily="34" charset="-128"/>
            </a:endParaRPr>
          </a:p>
        </p:txBody>
      </p:sp>
      <p:sp>
        <p:nvSpPr>
          <p:cNvPr id="192520" name="Rectangle 10"/>
          <p:cNvSpPr>
            <a:spLocks noGrp="1" noRot="1" noChangeAspect="1" noChangeArrowheads="1" noTextEdit="1"/>
          </p:cNvSpPr>
          <p:nvPr>
            <p:ph type="sldImg"/>
          </p:nvPr>
        </p:nvSpPr>
        <p:spPr bwMode="auto">
          <a:xfrm>
            <a:off x="1176338" y="698500"/>
            <a:ext cx="4598987" cy="3451225"/>
          </a:xfrm>
          <a:noFill/>
          <a:ln cap="flat">
            <a:solidFill>
              <a:schemeClr val="tx1"/>
            </a:solidFill>
            <a:miter lim="800000"/>
            <a:headEnd/>
            <a:tailEnd/>
          </a:ln>
        </p:spPr>
      </p:sp>
      <p:sp>
        <p:nvSpPr>
          <p:cNvPr id="192521" name="Rectangle 11"/>
          <p:cNvSpPr>
            <a:spLocks noGrp="1" noChangeArrowheads="1"/>
          </p:cNvSpPr>
          <p:nvPr>
            <p:ph type="body" idx="1"/>
          </p:nvPr>
        </p:nvSpPr>
        <p:spPr bwMode="auto">
          <a:xfrm>
            <a:off x="308892" y="4387135"/>
            <a:ext cx="6255068" cy="4618038"/>
          </a:xfrm>
          <a:noFill/>
        </p:spPr>
        <p:txBody>
          <a:bodyPr lIns="91512" tIns="44953" rIns="91512" bIns="44953"/>
          <a:lstStyle/>
          <a:p>
            <a:r>
              <a:rPr lang="en-US" altLang="en-US" dirty="0"/>
              <a:t>This section introduces us to how financial statements are prepared from the analysis of business transactions. The four financial statements and their purposes are:</a:t>
            </a:r>
          </a:p>
          <a:p>
            <a:pPr>
              <a:buFont typeface="Calibri" pitchFamily="-107" charset="0"/>
              <a:buAutoNum type="arabicPeriod"/>
            </a:pPr>
            <a:r>
              <a:rPr lang="en-US" altLang="en-US" b="1" dirty="0"/>
              <a:t> Income statement </a:t>
            </a:r>
            <a:r>
              <a:rPr lang="en-US" altLang="en-US" dirty="0"/>
              <a:t>— describes a company’s revenues and expenses and computes net income or loss over a period of time.</a:t>
            </a:r>
          </a:p>
          <a:p>
            <a:pPr>
              <a:buFont typeface="Calibri" pitchFamily="-107" charset="0"/>
              <a:buAutoNum type="arabicPeriod"/>
            </a:pPr>
            <a:r>
              <a:rPr lang="en-US" altLang="en-US" b="1" dirty="0"/>
              <a:t> Statement of retained earnings</a:t>
            </a:r>
            <a:r>
              <a:rPr lang="en-US" altLang="en-US" dirty="0"/>
              <a:t>— reports how retained earnings changes from net income (or loss) and from any dividends over a period of time.</a:t>
            </a:r>
          </a:p>
          <a:p>
            <a:pPr>
              <a:buFont typeface="Calibri" pitchFamily="-107" charset="0"/>
              <a:buAutoNum type="arabicPeriod"/>
            </a:pPr>
            <a:r>
              <a:rPr lang="en-US" altLang="en-US" b="1" dirty="0"/>
              <a:t> Balance sheet </a:t>
            </a:r>
            <a:r>
              <a:rPr lang="en-US" altLang="en-US" dirty="0"/>
              <a:t>— describes a company’s financial position (types and amounts of assets, liabilities, and equity) at a point in time.</a:t>
            </a:r>
          </a:p>
          <a:p>
            <a:pPr>
              <a:buFont typeface="Calibri" pitchFamily="-107" charset="0"/>
              <a:buAutoNum type="arabicPeriod"/>
            </a:pPr>
            <a:r>
              <a:rPr lang="en-US" altLang="en-US" b="1" dirty="0"/>
              <a:t> Statement of cash flows </a:t>
            </a:r>
            <a:r>
              <a:rPr lang="en-US" altLang="en-US" dirty="0"/>
              <a:t>— identifies cash inflows (receipts) and cash outflows (payments) over a period of time. </a:t>
            </a:r>
          </a:p>
          <a:p>
            <a:pPr>
              <a:buFont typeface="Calibri" pitchFamily="-107" charset="0"/>
              <a:buAutoNum type="arabicPeriod"/>
            </a:pPr>
            <a:endParaRPr lang="en-US" altLang="en-US" dirty="0"/>
          </a:p>
          <a:p>
            <a:pPr>
              <a:buFont typeface="Calibri" pitchFamily="-107" charset="0"/>
              <a:buNone/>
            </a:pPr>
            <a:endParaRPr lang="en-US" altLang="en-US" dirty="0"/>
          </a:p>
        </p:txBody>
      </p:sp>
    </p:spTree>
    <p:extLst>
      <p:ext uri="{BB962C8B-B14F-4D97-AF65-F5344CB8AC3E}">
        <p14:creationId xmlns:p14="http://schemas.microsoft.com/office/powerpoint/2010/main" val="569371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2150"/>
            <a:ext cx="4554538" cy="3416300"/>
          </a:xfrm>
          <a:noFill/>
          <a:ln cap="flat">
            <a:solidFill>
              <a:schemeClr val="tx1"/>
            </a:solidFill>
            <a:miter lim="800000"/>
            <a:headEnd/>
            <a:tailEnd/>
          </a:ln>
        </p:spPr>
      </p:sp>
      <p:sp>
        <p:nvSpPr>
          <p:cNvPr id="126979" name="Rectangle 3"/>
          <p:cNvSpPr>
            <a:spLocks noGrp="1" noChangeArrowheads="1"/>
          </p:cNvSpPr>
          <p:nvPr>
            <p:ph type="body" idx="1"/>
          </p:nvPr>
        </p:nvSpPr>
        <p:spPr bwMode="auto">
          <a:xfrm>
            <a:off x="914400" y="4343400"/>
            <a:ext cx="5029200" cy="4114800"/>
          </a:xfrm>
          <a:noFill/>
        </p:spPr>
        <p:txBody>
          <a:bodyPr lIns="90483" tIns="44448" rIns="90483" bIns="44448"/>
          <a:lstStyle/>
          <a:p>
            <a:r>
              <a:rPr lang="en-US" altLang="en-US" dirty="0">
                <a:ea typeface="ＭＳ Ｐゴシック" pitchFamily="-107" charset="-128"/>
              </a:rPr>
              <a:t>To illustrate, we prepare the operating activities section of the statement of cash flows for Genesis. This slide shows the December 31, 2018 and 2019, balance sheets of Genesis along with its 2019 income statement. We use this information to prepare a statement of cash flows that explains the $5,000 increase in cash for 2018 as reflected in its balance sheets. This $5,000 is computed as Cash of $17,000 at the end of 2019 minus Cash of $12,000 at the end of 2018. </a:t>
            </a:r>
          </a:p>
          <a:p>
            <a:endParaRPr lang="en-US" altLang="en-US" dirty="0">
              <a:ea typeface="ＭＳ Ｐゴシック" pitchFamily="-107" charset="-128"/>
            </a:endParaRPr>
          </a:p>
          <a:p>
            <a:r>
              <a:rPr lang="en-US" altLang="en-US" dirty="0">
                <a:ea typeface="ＭＳ Ｐゴシック" pitchFamily="-107" charset="-128"/>
              </a:rPr>
              <a:t>Additional information for 2019: </a:t>
            </a:r>
          </a:p>
          <a:p>
            <a:endParaRPr lang="en-US" altLang="en-US" dirty="0">
              <a:ea typeface="ＭＳ Ｐゴシック" pitchFamily="-107" charset="-128"/>
            </a:endParaRPr>
          </a:p>
          <a:p>
            <a:r>
              <a:rPr lang="en-US" altLang="en-US" dirty="0">
                <a:ea typeface="ＭＳ Ｐゴシック" pitchFamily="-107" charset="-128"/>
              </a:rPr>
              <a:t>a.  The accounts payable balances result from inventory purchases. </a:t>
            </a:r>
          </a:p>
          <a:p>
            <a:r>
              <a:rPr lang="en-US" altLang="en-US" dirty="0">
                <a:ea typeface="ＭＳ Ｐゴシック" pitchFamily="-107" charset="-128"/>
              </a:rPr>
              <a:t>b.  Purchased $60,000 in plant assets by issuing $60,000 of notes payable. </a:t>
            </a:r>
          </a:p>
          <a:p>
            <a:r>
              <a:rPr lang="en-US" altLang="en-US" dirty="0">
                <a:ea typeface="ＭＳ Ｐゴシック" pitchFamily="-107" charset="-128"/>
              </a:rPr>
              <a:t>c.  Sold plant assets with a book value of $8,000 (original cost of $20,000 and accumulated </a:t>
            </a:r>
            <a:br>
              <a:rPr lang="en-US" altLang="en-US" dirty="0">
                <a:ea typeface="ＭＳ Ｐゴシック" pitchFamily="-107" charset="-128"/>
              </a:rPr>
            </a:br>
            <a:r>
              <a:rPr lang="en-US" altLang="en-US" dirty="0">
                <a:ea typeface="ＭＳ Ｐゴシック" pitchFamily="-107" charset="-128"/>
              </a:rPr>
              <a:t>     depreciation of $12,000) for $2,000 cash, yielding a $6,000 loss. </a:t>
            </a:r>
          </a:p>
          <a:p>
            <a:r>
              <a:rPr lang="en-US" altLang="en-US" dirty="0">
                <a:ea typeface="ＭＳ Ｐゴシック" pitchFamily="-107" charset="-128"/>
              </a:rPr>
              <a:t>d.  Received $15,000 cash from issuing 3,000 shares of common stock. </a:t>
            </a:r>
          </a:p>
          <a:p>
            <a:r>
              <a:rPr lang="en-US" altLang="en-US" dirty="0">
                <a:ea typeface="ＭＳ Ｐゴシック" pitchFamily="-107" charset="-128"/>
              </a:rPr>
              <a:t>e.  Paid $18,000 cash to retire notes with a $34,000 book value, yielding a $16,000 gain. </a:t>
            </a:r>
          </a:p>
          <a:p>
            <a:r>
              <a:rPr lang="en-US" altLang="en-US" dirty="0">
                <a:ea typeface="ＭＳ Ｐゴシック" pitchFamily="-107" charset="-128"/>
              </a:rPr>
              <a:t>f.   Declared and paid cash dividends of $14,000. </a:t>
            </a:r>
          </a:p>
          <a:p>
            <a:endParaRPr lang="en-US" altLang="en-US" dirty="0">
              <a:ea typeface="ＭＳ Ｐゴシック" pitchFamily="-107" charset="-128"/>
            </a:endParaRPr>
          </a:p>
          <a:p>
            <a:endParaRPr lang="en-US" altLang="en-US" dirty="0">
              <a:ea typeface="ＭＳ Ｐゴシック" pitchFamily="-107" charset="-128"/>
            </a:endParaRPr>
          </a:p>
        </p:txBody>
      </p:sp>
    </p:spTree>
    <p:extLst>
      <p:ext uri="{BB962C8B-B14F-4D97-AF65-F5344CB8AC3E}">
        <p14:creationId xmlns:p14="http://schemas.microsoft.com/office/powerpoint/2010/main" val="3357713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B0B5EE6-4659-4F7F-B8C3-A2376F6D22C4}" type="datetime1">
              <a:rPr lang="en-US" smtClean="0"/>
              <a:pPr>
                <a:defRPr/>
              </a:pPr>
              <a:t>7/14/2024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95C8B3-3AB0-4535-9C99-A51CEA283CD5}" type="slidenum">
              <a:rPr lang="en-US"/>
              <a:pPr>
                <a:defRPr/>
              </a:pPr>
              <a:t>‹#›</a:t>
            </a:fld>
            <a:endParaRPr lang="en-US" dirty="0"/>
          </a:p>
        </p:txBody>
      </p:sp>
    </p:spTree>
    <p:extLst>
      <p:ext uri="{BB962C8B-B14F-4D97-AF65-F5344CB8AC3E}">
        <p14:creationId xmlns:p14="http://schemas.microsoft.com/office/powerpoint/2010/main" val="30776328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000794D-A906-45CA-99DC-C8144D8D84CE}" type="datetime1">
              <a:rPr lang="en-US" smtClean="0"/>
              <a:pPr>
                <a:defRPr/>
              </a:pPr>
              <a:t>7/14/2024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10AC371-75AB-46A7-AAA9-8E00A91651AF}" type="slidenum">
              <a:rPr lang="en-US"/>
              <a:pPr>
                <a:defRPr/>
              </a:pPr>
              <a:t>‹#›</a:t>
            </a:fld>
            <a:endParaRPr lang="en-US" dirty="0"/>
          </a:p>
        </p:txBody>
      </p:sp>
    </p:spTree>
    <p:extLst>
      <p:ext uri="{BB962C8B-B14F-4D97-AF65-F5344CB8AC3E}">
        <p14:creationId xmlns:p14="http://schemas.microsoft.com/office/powerpoint/2010/main" val="381660699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0640576-C276-4969-A21E-CDB67BFB63C5}" type="datetime1">
              <a:rPr lang="en-US" smtClean="0"/>
              <a:pPr>
                <a:defRPr/>
              </a:pPr>
              <a:t>7/14/2024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9B3DD81-5D62-4863-A0B3-ED174235AEB2}" type="slidenum">
              <a:rPr lang="en-US"/>
              <a:pPr>
                <a:defRPr/>
              </a:pPr>
              <a:t>‹#›</a:t>
            </a:fld>
            <a:endParaRPr lang="en-US" dirty="0"/>
          </a:p>
        </p:txBody>
      </p:sp>
    </p:spTree>
    <p:extLst>
      <p:ext uri="{BB962C8B-B14F-4D97-AF65-F5344CB8AC3E}">
        <p14:creationId xmlns:p14="http://schemas.microsoft.com/office/powerpoint/2010/main" val="333654731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F0BA2DA-7C8B-4112-954C-7C8AA67FC5C7}" type="datetime1">
              <a:rPr lang="en-US" smtClean="0"/>
              <a:pPr>
                <a:defRPr/>
              </a:pPr>
              <a:t>7/14/2024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A01A316-B21D-415F-A899-D8FB2E8A8DBF}" type="slidenum">
              <a:rPr lang="en-US"/>
              <a:pPr>
                <a:defRPr/>
              </a:pPr>
              <a:t>‹#›</a:t>
            </a:fld>
            <a:endParaRPr lang="en-US" dirty="0"/>
          </a:p>
        </p:txBody>
      </p:sp>
    </p:spTree>
    <p:extLst>
      <p:ext uri="{BB962C8B-B14F-4D97-AF65-F5344CB8AC3E}">
        <p14:creationId xmlns:p14="http://schemas.microsoft.com/office/powerpoint/2010/main" val="27397747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0C133C6-D9D2-445E-859A-BDDCF874E5CB}" type="datetime1">
              <a:rPr lang="en-US" smtClean="0"/>
              <a:pPr>
                <a:defRPr/>
              </a:pPr>
              <a:t>7/14/2024</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794372E6-BA5D-428C-8D3B-40E63350F42C}" type="slidenum">
              <a:rPr lang="en-US"/>
              <a:pPr>
                <a:defRPr/>
              </a:pPr>
              <a:t>‹#›</a:t>
            </a:fld>
            <a:endParaRPr lang="en-US" dirty="0"/>
          </a:p>
        </p:txBody>
      </p:sp>
    </p:spTree>
    <p:extLst>
      <p:ext uri="{BB962C8B-B14F-4D97-AF65-F5344CB8AC3E}">
        <p14:creationId xmlns:p14="http://schemas.microsoft.com/office/powerpoint/2010/main" val="78117966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3414" y="609600"/>
            <a:ext cx="8229600" cy="1143000"/>
          </a:xfrm>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1FFC314D-52F1-4139-8D36-6282DAFF68D5}" type="datetime1">
              <a:rPr lang="en-US" smtClean="0"/>
              <a:pPr>
                <a:defRPr/>
              </a:pPr>
              <a:t>7/14/2024</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A502F59-C9C5-4CFC-ACAE-314DC3CCBC8D}" type="slidenum">
              <a:rPr lang="en-US"/>
              <a:pPr>
                <a:defRPr/>
              </a:pPr>
              <a:t>‹#›</a:t>
            </a:fld>
            <a:endParaRPr lang="en-US" dirty="0"/>
          </a:p>
        </p:txBody>
      </p:sp>
    </p:spTree>
    <p:extLst>
      <p:ext uri="{BB962C8B-B14F-4D97-AF65-F5344CB8AC3E}">
        <p14:creationId xmlns:p14="http://schemas.microsoft.com/office/powerpoint/2010/main" val="203298182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0430762-19BD-47C4-8BCF-030544E92DE1}" type="datetime1">
              <a:rPr lang="en-US" smtClean="0"/>
              <a:pPr>
                <a:defRPr/>
              </a:pPr>
              <a:t>7/14/2024</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013F062-0DF7-4378-8C5C-624AE4CB2844}" type="slidenum">
              <a:rPr lang="en-US"/>
              <a:pPr>
                <a:defRPr/>
              </a:pPr>
              <a:t>‹#›</a:t>
            </a:fld>
            <a:endParaRPr lang="en-US" dirty="0"/>
          </a:p>
        </p:txBody>
      </p:sp>
    </p:spTree>
    <p:extLst>
      <p:ext uri="{BB962C8B-B14F-4D97-AF65-F5344CB8AC3E}">
        <p14:creationId xmlns:p14="http://schemas.microsoft.com/office/powerpoint/2010/main" val="411050089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F934F64-72FE-4546-8208-AA8B8FDA4957}" type="datetime1">
              <a:rPr lang="en-US" smtClean="0"/>
              <a:pPr>
                <a:defRPr/>
              </a:pPr>
              <a:t>7/14/2024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0CBD8B5-B812-407C-846B-2B139F85C7C5}" type="slidenum">
              <a:rPr lang="en-US"/>
              <a:pPr>
                <a:defRPr/>
              </a:pPr>
              <a:t>‹#›</a:t>
            </a:fld>
            <a:endParaRPr lang="en-US" dirty="0"/>
          </a:p>
        </p:txBody>
      </p:sp>
    </p:spTree>
    <p:extLst>
      <p:ext uri="{BB962C8B-B14F-4D97-AF65-F5344CB8AC3E}">
        <p14:creationId xmlns:p14="http://schemas.microsoft.com/office/powerpoint/2010/main" val="403763950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2FF0574-D381-48AA-9903-598BD8A5A7BA}" type="datetime1">
              <a:rPr lang="en-US" smtClean="0"/>
              <a:pPr>
                <a:defRPr/>
              </a:pPr>
              <a:t>7/14/2024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6B1E708-7CE1-445D-8B06-C34A93056C9D}" type="slidenum">
              <a:rPr lang="en-US"/>
              <a:pPr>
                <a:defRPr/>
              </a:pPr>
              <a:t>‹#›</a:t>
            </a:fld>
            <a:endParaRPr lang="en-US" dirty="0"/>
          </a:p>
        </p:txBody>
      </p:sp>
    </p:spTree>
    <p:extLst>
      <p:ext uri="{BB962C8B-B14F-4D97-AF65-F5344CB8AC3E}">
        <p14:creationId xmlns:p14="http://schemas.microsoft.com/office/powerpoint/2010/main" val="30797423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4AC5618-D27A-42C0-B770-D0F974222802}" type="datetime1">
              <a:rPr lang="en-US" smtClean="0"/>
              <a:pPr>
                <a:defRPr/>
              </a:pPr>
              <a:t>7/14/2024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BC30DE1-9BA2-41B8-A292-E7FE6CA52711}" type="slidenum">
              <a:rPr lang="en-US"/>
              <a:pPr>
                <a:defRPr/>
              </a:pPr>
              <a:t>‹#›</a:t>
            </a:fld>
            <a:endParaRPr lang="en-US" dirty="0"/>
          </a:p>
        </p:txBody>
      </p:sp>
    </p:spTree>
    <p:extLst>
      <p:ext uri="{BB962C8B-B14F-4D97-AF65-F5344CB8AC3E}">
        <p14:creationId xmlns:p14="http://schemas.microsoft.com/office/powerpoint/2010/main" val="277263528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0CFACA2-4559-4A62-95F4-0EBC7D9C5BA8}" type="datetime1">
              <a:rPr lang="en-US" smtClean="0"/>
              <a:pPr>
                <a:defRPr/>
              </a:pPr>
              <a:t>7/14/2024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6C995DE-0FFE-45F3-B537-69A0AC7916DF}" type="slidenum">
              <a:rPr lang="en-US"/>
              <a:pPr>
                <a:defRPr/>
              </a:pPr>
              <a:t>‹#›</a:t>
            </a:fld>
            <a:endParaRPr lang="en-US" dirty="0"/>
          </a:p>
        </p:txBody>
      </p:sp>
    </p:spTree>
    <p:extLst>
      <p:ext uri="{BB962C8B-B14F-4D97-AF65-F5344CB8AC3E}">
        <p14:creationId xmlns:p14="http://schemas.microsoft.com/office/powerpoint/2010/main" val="409490404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752CFB26-7DC9-46FC-91BD-E018898529E1}" type="datetime1">
              <a:rPr lang="en-US" smtClean="0"/>
              <a:pPr>
                <a:defRPr/>
              </a:pPr>
              <a:t>7/14/2024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dirty="0"/>
              <a:t>Copyright © 2015 McGraw-Hill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D66A26EC-47DD-4371-85BD-A1AB986CCADE}" type="slidenum">
              <a:rPr lang="en-US"/>
              <a:pPr>
                <a:defRPr/>
              </a:pPr>
              <a:t>‹#›</a:t>
            </a:fld>
            <a:endParaRPr lang="en-US" dirty="0"/>
          </a:p>
        </p:txBody>
      </p:sp>
      <p:sp>
        <p:nvSpPr>
          <p:cNvPr id="8" name="Rectangle 7"/>
          <p:cNvSpPr/>
          <p:nvPr userDrawn="1"/>
        </p:nvSpPr>
        <p:spPr>
          <a:xfrm>
            <a:off x="0" y="0"/>
            <a:ext cx="9144000" cy="274638"/>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spTree>
    <p:extLst>
      <p:ext uri="{BB962C8B-B14F-4D97-AF65-F5344CB8AC3E}">
        <p14:creationId xmlns:p14="http://schemas.microsoft.com/office/powerpoint/2010/main" val="3232397631"/>
      </p:ext>
    </p:extLst>
  </p:cSld>
  <p:clrMap bg1="lt1" tx1="dk1" bg2="lt2" tx2="dk2" accent1="accent1" accent2="accent2" accent3="accent3" accent4="accent4" accent5="accent5" accent6="accent6" hlink="hlink" folHlink="folHlink"/>
  <p:sldLayoutIdLst>
    <p:sldLayoutId id="2147485057" r:id="rId1"/>
    <p:sldLayoutId id="2147485058" r:id="rId2"/>
    <p:sldLayoutId id="2147485059" r:id="rId3"/>
    <p:sldLayoutId id="2147485060" r:id="rId4"/>
    <p:sldLayoutId id="2147485061" r:id="rId5"/>
    <p:sldLayoutId id="2147485062" r:id="rId6"/>
    <p:sldLayoutId id="2147485063" r:id="rId7"/>
    <p:sldLayoutId id="2147485064" r:id="rId8"/>
    <p:sldLayoutId id="2147485065" r:id="rId9"/>
    <p:sldLayoutId id="2147485066" r:id="rId10"/>
    <p:sldLayoutId id="2147485067"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8579" y="345019"/>
            <a:ext cx="8229600" cy="831896"/>
          </a:xfrm>
        </p:spPr>
        <p:txBody>
          <a:bodyPr/>
          <a:lstStyle/>
          <a:p>
            <a:r>
              <a:rPr lang="en-US" b="1" dirty="0"/>
              <a:t>Summary of Transactions</a:t>
            </a:r>
          </a:p>
        </p:txBody>
      </p:sp>
      <p:graphicFrame>
        <p:nvGraphicFramePr>
          <p:cNvPr id="3" name="Table 2"/>
          <p:cNvGraphicFramePr>
            <a:graphicFrameLocks noGrp="1"/>
          </p:cNvGraphicFramePr>
          <p:nvPr>
            <p:extLst>
              <p:ext uri="{D42A27DB-BD31-4B8C-83A1-F6EECF244321}">
                <p14:modId xmlns:p14="http://schemas.microsoft.com/office/powerpoint/2010/main" val="1108365772"/>
              </p:ext>
            </p:extLst>
          </p:nvPr>
        </p:nvGraphicFramePr>
        <p:xfrm>
          <a:off x="489059" y="1295400"/>
          <a:ext cx="8199120" cy="5218128"/>
        </p:xfrm>
        <a:graphic>
          <a:graphicData uri="http://schemas.openxmlformats.org/drawingml/2006/table">
            <a:tbl>
              <a:tblPr/>
              <a:tblGrid>
                <a:gridCol w="803836">
                  <a:extLst>
                    <a:ext uri="{9D8B030D-6E8A-4147-A177-3AD203B41FA5}">
                      <a16:colId xmlns:a16="http://schemas.microsoft.com/office/drawing/2014/main" val="1742442621"/>
                    </a:ext>
                  </a:extLst>
                </a:gridCol>
                <a:gridCol w="835988">
                  <a:extLst>
                    <a:ext uri="{9D8B030D-6E8A-4147-A177-3AD203B41FA5}">
                      <a16:colId xmlns:a16="http://schemas.microsoft.com/office/drawing/2014/main" val="539101667"/>
                    </a:ext>
                  </a:extLst>
                </a:gridCol>
                <a:gridCol w="819912">
                  <a:extLst>
                    <a:ext uri="{9D8B030D-6E8A-4147-A177-3AD203B41FA5}">
                      <a16:colId xmlns:a16="http://schemas.microsoft.com/office/drawing/2014/main" val="2789946025"/>
                    </a:ext>
                  </a:extLst>
                </a:gridCol>
                <a:gridCol w="819912">
                  <a:extLst>
                    <a:ext uri="{9D8B030D-6E8A-4147-A177-3AD203B41FA5}">
                      <a16:colId xmlns:a16="http://schemas.microsoft.com/office/drawing/2014/main" val="2069899327"/>
                    </a:ext>
                  </a:extLst>
                </a:gridCol>
                <a:gridCol w="819912">
                  <a:extLst>
                    <a:ext uri="{9D8B030D-6E8A-4147-A177-3AD203B41FA5}">
                      <a16:colId xmlns:a16="http://schemas.microsoft.com/office/drawing/2014/main" val="3107524458"/>
                    </a:ext>
                  </a:extLst>
                </a:gridCol>
                <a:gridCol w="1011378">
                  <a:extLst>
                    <a:ext uri="{9D8B030D-6E8A-4147-A177-3AD203B41FA5}">
                      <a16:colId xmlns:a16="http://schemas.microsoft.com/office/drawing/2014/main" val="3748876557"/>
                    </a:ext>
                  </a:extLst>
                </a:gridCol>
                <a:gridCol w="724603">
                  <a:extLst>
                    <a:ext uri="{9D8B030D-6E8A-4147-A177-3AD203B41FA5}">
                      <a16:colId xmlns:a16="http://schemas.microsoft.com/office/drawing/2014/main" val="2248075933"/>
                    </a:ext>
                  </a:extLst>
                </a:gridCol>
                <a:gridCol w="723755">
                  <a:extLst>
                    <a:ext uri="{9D8B030D-6E8A-4147-A177-3AD203B41FA5}">
                      <a16:colId xmlns:a16="http://schemas.microsoft.com/office/drawing/2014/main" val="2927790381"/>
                    </a:ext>
                  </a:extLst>
                </a:gridCol>
                <a:gridCol w="819912">
                  <a:extLst>
                    <a:ext uri="{9D8B030D-6E8A-4147-A177-3AD203B41FA5}">
                      <a16:colId xmlns:a16="http://schemas.microsoft.com/office/drawing/2014/main" val="3151680701"/>
                    </a:ext>
                  </a:extLst>
                </a:gridCol>
                <a:gridCol w="819912">
                  <a:extLst>
                    <a:ext uri="{9D8B030D-6E8A-4147-A177-3AD203B41FA5}">
                      <a16:colId xmlns:a16="http://schemas.microsoft.com/office/drawing/2014/main" val="75633011"/>
                    </a:ext>
                  </a:extLst>
                </a:gridCol>
              </a:tblGrid>
              <a:tr h="397551">
                <a:tc gridSpan="5">
                  <a:txBody>
                    <a:bodyPr/>
                    <a:lstStyle/>
                    <a:p>
                      <a:pPr algn="ctr"/>
                      <a:r>
                        <a:rPr lang="en-US" sz="1400" b="1" dirty="0"/>
                        <a:t>Assets</a:t>
                      </a:r>
                    </a:p>
                  </a:txBody>
                  <a:tcPr marL="30581" marR="30581" marT="15290" marB="15290" anchor="ctr">
                    <a:lnL>
                      <a:noFill/>
                    </a:lnL>
                    <a:lnR>
                      <a:noFill/>
                    </a:lnR>
                    <a:lnT>
                      <a:noFill/>
                    </a:lnT>
                    <a:lnB>
                      <a:noFill/>
                    </a:lnB>
                    <a:solidFill>
                      <a:schemeClr val="tx2">
                        <a:lumMod val="20000"/>
                        <a:lumOff val="80000"/>
                      </a:schemeClr>
                    </a:solidFill>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tc>
                  <a:txBody>
                    <a:bodyPr/>
                    <a:lstStyle/>
                    <a:p>
                      <a:r>
                        <a:rPr lang="en-US" sz="1400" b="1" dirty="0"/>
                        <a:t> = Liabilities</a:t>
                      </a:r>
                    </a:p>
                  </a:txBody>
                  <a:tcPr marL="30581" marR="30581" marT="15290" marB="15290" anchor="ctr">
                    <a:lnL>
                      <a:noFill/>
                    </a:lnL>
                    <a:lnR>
                      <a:noFill/>
                    </a:lnR>
                    <a:lnT>
                      <a:noFill/>
                    </a:lnT>
                    <a:lnB>
                      <a:noFill/>
                    </a:lnB>
                    <a:solidFill>
                      <a:schemeClr val="tx2">
                        <a:lumMod val="20000"/>
                        <a:lumOff val="80000"/>
                      </a:schemeClr>
                    </a:solidFill>
                  </a:tcPr>
                </a:tc>
                <a:tc gridSpan="4">
                  <a:txBody>
                    <a:bodyPr/>
                    <a:lstStyle/>
                    <a:p>
                      <a:r>
                        <a:rPr lang="en-US" sz="1400" b="1" dirty="0"/>
                        <a:t>+                                          Equity</a:t>
                      </a:r>
                    </a:p>
                  </a:txBody>
                  <a:tcPr marL="30581" marR="30581" marT="15290" marB="15290" anchor="ctr">
                    <a:lnL>
                      <a:noFill/>
                    </a:lnL>
                    <a:lnR>
                      <a:noFill/>
                    </a:lnR>
                    <a:lnT>
                      <a:noFill/>
                    </a:lnT>
                    <a:lnB>
                      <a:noFill/>
                    </a:lnB>
                    <a:solidFill>
                      <a:schemeClr val="tx2">
                        <a:lumMod val="20000"/>
                        <a:lumOff val="80000"/>
                      </a:schemeClr>
                    </a:solidFill>
                  </a:tcPr>
                </a:tc>
                <a:tc hMerge="1">
                  <a:txBody>
                    <a:bodyPr/>
                    <a:lstStyle/>
                    <a:p>
                      <a:endParaRPr lang="en-US" sz="1050" dirty="0"/>
                    </a:p>
                  </a:txBody>
                  <a:tcPr marL="30581" marR="30581" marT="15290" marB="15290" anchor="ctr">
                    <a:lnL>
                      <a:noFill/>
                    </a:lnL>
                    <a:lnR>
                      <a:noFill/>
                    </a:lnR>
                    <a:lnT>
                      <a:noFill/>
                    </a:lnT>
                    <a:lnB>
                      <a:noFill/>
                    </a:lnB>
                    <a:lnTlToBr w="12700" cmpd="sng">
                      <a:noFill/>
                      <a:prstDash val="solid"/>
                    </a:lnTlToBr>
                    <a:lnBlToTr w="12700" cmpd="sng">
                      <a:noFill/>
                      <a:prstDash val="solid"/>
                    </a:lnBlToTr>
                    <a:solidFill>
                      <a:schemeClr val="tx2">
                        <a:lumMod val="20000"/>
                        <a:lumOff val="80000"/>
                      </a:schemeClr>
                    </a:solidFill>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3567878322"/>
                  </a:ext>
                </a:extLst>
              </a:tr>
              <a:tr h="397551">
                <a:tc>
                  <a:txBody>
                    <a:bodyPr/>
                    <a:lstStyle/>
                    <a:p>
                      <a:pPr algn="ctr"/>
                      <a:r>
                        <a:rPr lang="en-US" sz="1050" b="1" dirty="0"/>
                        <a:t>Transaction No.</a:t>
                      </a:r>
                    </a:p>
                  </a:txBody>
                  <a:tcPr marL="30581" marR="30581" marT="15290" marB="15290" anchor="ctr">
                    <a:lnL>
                      <a:noFill/>
                    </a:lnL>
                    <a:lnR>
                      <a:noFill/>
                    </a:lnR>
                    <a:lnT>
                      <a:noFill/>
                    </a:lnT>
                    <a:lnB>
                      <a:noFill/>
                    </a:lnB>
                  </a:tcPr>
                </a:tc>
                <a:tc>
                  <a:txBody>
                    <a:bodyPr/>
                    <a:lstStyle/>
                    <a:p>
                      <a:pPr algn="ctr"/>
                      <a:r>
                        <a:rPr lang="en-US" sz="1050" b="1" dirty="0"/>
                        <a:t>Cash</a:t>
                      </a:r>
                    </a:p>
                  </a:txBody>
                  <a:tcPr marL="30581" marR="30581" marT="15290" marB="15290" anchor="ctr">
                    <a:lnL>
                      <a:noFill/>
                    </a:lnL>
                    <a:lnR>
                      <a:noFill/>
                    </a:lnR>
                    <a:lnT>
                      <a:noFill/>
                    </a:lnT>
                    <a:lnB>
                      <a:noFill/>
                    </a:lnB>
                  </a:tcPr>
                </a:tc>
                <a:tc>
                  <a:txBody>
                    <a:bodyPr/>
                    <a:lstStyle/>
                    <a:p>
                      <a:pPr algn="ctr"/>
                      <a:r>
                        <a:rPr lang="en-US" sz="1050" b="1" dirty="0"/>
                        <a:t>+  Accounts Receivable</a:t>
                      </a:r>
                    </a:p>
                  </a:txBody>
                  <a:tcPr marL="30581" marR="30581" marT="15290" marB="15290" anchor="ctr">
                    <a:lnL>
                      <a:noFill/>
                    </a:lnL>
                    <a:lnR>
                      <a:noFill/>
                    </a:lnR>
                    <a:lnT>
                      <a:noFill/>
                    </a:lnT>
                    <a:lnB>
                      <a:noFill/>
                    </a:lnB>
                  </a:tcPr>
                </a:tc>
                <a:tc>
                  <a:txBody>
                    <a:bodyPr/>
                    <a:lstStyle/>
                    <a:p>
                      <a:pPr algn="ctr"/>
                      <a:r>
                        <a:rPr lang="en-US" sz="1050" b="1" dirty="0"/>
                        <a:t>+  Supplies</a:t>
                      </a:r>
                    </a:p>
                  </a:txBody>
                  <a:tcPr marL="30581" marR="30581" marT="15290" marB="15290" anchor="ctr">
                    <a:lnL>
                      <a:noFill/>
                    </a:lnL>
                    <a:lnR>
                      <a:noFill/>
                    </a:lnR>
                    <a:lnT>
                      <a:noFill/>
                    </a:lnT>
                    <a:lnB>
                      <a:noFill/>
                    </a:lnB>
                  </a:tcPr>
                </a:tc>
                <a:tc>
                  <a:txBody>
                    <a:bodyPr/>
                    <a:lstStyle/>
                    <a:p>
                      <a:pPr algn="ctr"/>
                      <a:r>
                        <a:rPr lang="en-US" sz="1050" b="1" dirty="0"/>
                        <a:t>+  Equipment</a:t>
                      </a:r>
                    </a:p>
                  </a:txBody>
                  <a:tcPr marL="30581" marR="30581" marT="15290" marB="15290" anchor="ctr">
                    <a:lnL>
                      <a:noFill/>
                    </a:lnL>
                    <a:lnR>
                      <a:noFill/>
                    </a:lnR>
                    <a:lnT>
                      <a:noFill/>
                    </a:lnT>
                    <a:lnB>
                      <a:noFill/>
                    </a:lnB>
                  </a:tcPr>
                </a:tc>
                <a:tc>
                  <a:txBody>
                    <a:bodyPr/>
                    <a:lstStyle/>
                    <a:p>
                      <a:pPr algn="ctr"/>
                      <a:r>
                        <a:rPr lang="en-US" sz="1050" b="1" dirty="0"/>
                        <a:t>=   Accounts Payable</a:t>
                      </a:r>
                    </a:p>
                  </a:txBody>
                  <a:tcPr marL="30581" marR="30581" marT="15290" marB="15290" anchor="ctr">
                    <a:lnL>
                      <a:noFill/>
                    </a:lnL>
                    <a:lnR>
                      <a:noFill/>
                    </a:lnR>
                    <a:lnT>
                      <a:noFill/>
                    </a:lnT>
                    <a:lnB>
                      <a:noFill/>
                    </a:lnB>
                  </a:tcPr>
                </a:tc>
                <a:tc>
                  <a:txBody>
                    <a:bodyPr/>
                    <a:lstStyle/>
                    <a:p>
                      <a:pPr algn="ctr"/>
                      <a:r>
                        <a:rPr lang="en-US" sz="1050" b="1" dirty="0"/>
                        <a:t>+  Common Stock</a:t>
                      </a:r>
                    </a:p>
                  </a:txBody>
                  <a:tcPr marL="30581" marR="30581" marT="15290" marB="15290" anchor="ctr">
                    <a:lnL>
                      <a:noFill/>
                    </a:lnL>
                    <a:lnR>
                      <a:noFill/>
                    </a:lnR>
                    <a:lnT>
                      <a:noFill/>
                    </a:lnT>
                    <a:lnB>
                      <a:noFill/>
                    </a:lnB>
                  </a:tcPr>
                </a:tc>
                <a:tc>
                  <a:txBody>
                    <a:bodyPr/>
                    <a:lstStyle/>
                    <a:p>
                      <a:pPr algn="ctr"/>
                      <a:r>
                        <a:rPr lang="en-US" sz="1050" b="1" dirty="0"/>
                        <a:t>-  Dividends</a:t>
                      </a:r>
                    </a:p>
                  </a:txBody>
                  <a:tcPr marL="30581" marR="30581" marT="15290" marB="15290" anchor="ctr">
                    <a:lnL>
                      <a:noFill/>
                    </a:lnL>
                    <a:lnR>
                      <a:noFill/>
                    </a:lnR>
                    <a:lnT>
                      <a:noFill/>
                    </a:lnT>
                    <a:lnB>
                      <a:noFill/>
                    </a:lnB>
                  </a:tcPr>
                </a:tc>
                <a:tc>
                  <a:txBody>
                    <a:bodyPr/>
                    <a:lstStyle/>
                    <a:p>
                      <a:pPr algn="ctr"/>
                      <a:r>
                        <a:rPr lang="en-US" sz="1050" b="1" dirty="0"/>
                        <a:t>+  Revenues</a:t>
                      </a:r>
                    </a:p>
                  </a:txBody>
                  <a:tcPr marL="30581" marR="30581" marT="15290" marB="15290" anchor="ctr">
                    <a:lnL>
                      <a:noFill/>
                    </a:lnL>
                    <a:lnR>
                      <a:noFill/>
                    </a:lnR>
                    <a:lnT>
                      <a:noFill/>
                    </a:lnT>
                    <a:lnB>
                      <a:noFill/>
                    </a:lnB>
                  </a:tcPr>
                </a:tc>
                <a:tc>
                  <a:txBody>
                    <a:bodyPr/>
                    <a:lstStyle/>
                    <a:p>
                      <a:pPr algn="ctr"/>
                      <a:r>
                        <a:rPr lang="en-US" sz="1050" b="1" dirty="0"/>
                        <a:t>-  Expenses</a:t>
                      </a:r>
                    </a:p>
                  </a:txBody>
                  <a:tcPr marL="30581" marR="30581" marT="15290" marB="15290" anchor="ctr">
                    <a:lnL>
                      <a:noFill/>
                    </a:lnL>
                    <a:lnR>
                      <a:noFill/>
                    </a:lnR>
                    <a:lnT>
                      <a:noFill/>
                    </a:lnT>
                    <a:lnB>
                      <a:noFill/>
                    </a:lnB>
                  </a:tcPr>
                </a:tc>
                <a:extLst>
                  <a:ext uri="{0D108BD9-81ED-4DB2-BD59-A6C34878D82A}">
                    <a16:rowId xmlns:a16="http://schemas.microsoft.com/office/drawing/2014/main" val="2865426950"/>
                  </a:ext>
                </a:extLst>
              </a:tr>
              <a:tr h="214066">
                <a:tc>
                  <a:txBody>
                    <a:bodyPr/>
                    <a:lstStyle/>
                    <a:p>
                      <a:pPr algn="ctr"/>
                      <a:r>
                        <a:rPr lang="en-US" sz="1050"/>
                        <a:t>(1)</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$40,000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l"/>
                      <a:r>
                        <a:rPr lang="en-US" sz="1050" dirty="0"/>
                        <a:t>     =    </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$40,000</a:t>
                      </a:r>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878581369"/>
                  </a:ext>
                </a:extLst>
              </a:tr>
              <a:tr h="214066">
                <a:tc>
                  <a:txBody>
                    <a:bodyPr/>
                    <a:lstStyle/>
                    <a:p>
                      <a:pPr algn="ctr"/>
                      <a:r>
                        <a:rPr lang="en-US" sz="1050"/>
                        <a:t>(2)</a:t>
                      </a:r>
                    </a:p>
                  </a:txBody>
                  <a:tcPr marL="30581" marR="30581" marT="15290" marB="15290" anchor="ctr">
                    <a:lnL>
                      <a:noFill/>
                    </a:lnL>
                    <a:lnR>
                      <a:noFill/>
                    </a:lnR>
                    <a:lnT>
                      <a:noFill/>
                    </a:lnT>
                    <a:lnB>
                      <a:noFill/>
                    </a:lnB>
                  </a:tcPr>
                </a:tc>
                <a:tc>
                  <a:txBody>
                    <a:bodyPr/>
                    <a:lstStyle/>
                    <a:p>
                      <a:pPr algn="ctr"/>
                      <a:r>
                        <a:rPr lang="en-US" sz="1050" u="none" dirty="0">
                          <a:solidFill>
                            <a:schemeClr val="accent5"/>
                          </a:solidFill>
                        </a:rPr>
                        <a:t>-   2,200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r>
                        <a:rPr lang="en-US" sz="1050" u="none" dirty="0">
                          <a:solidFill>
                            <a:schemeClr val="accent5"/>
                          </a:solidFill>
                        </a:rPr>
                        <a:t>+   $2,200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u="sng"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extLst>
                  <a:ext uri="{0D108BD9-81ED-4DB2-BD59-A6C34878D82A}">
                    <a16:rowId xmlns:a16="http://schemas.microsoft.com/office/drawing/2014/main" val="983992227"/>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37,800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2,200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l"/>
                      <a:r>
                        <a:rPr lang="en-US" sz="1050" b="1" dirty="0"/>
                        <a:t>     =</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3198769895"/>
                  </a:ext>
                </a:extLst>
              </a:tr>
              <a:tr h="214066">
                <a:tc>
                  <a:txBody>
                    <a:bodyPr/>
                    <a:lstStyle/>
                    <a:p>
                      <a:pPr algn="ctr"/>
                      <a:r>
                        <a:rPr lang="en-US" sz="1050" dirty="0"/>
                        <a:t>(3)</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26,000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r>
                        <a:rPr lang="en-US" sz="1050" u="none" dirty="0">
                          <a:solidFill>
                            <a:schemeClr val="accent5"/>
                          </a:solidFill>
                        </a:rPr>
                        <a:t>+   $26,000</a:t>
                      </a:r>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2996547450"/>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11,800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2,200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extLst>
                  <a:ext uri="{0D108BD9-81ED-4DB2-BD59-A6C34878D82A}">
                    <a16:rowId xmlns:a16="http://schemas.microsoft.com/office/drawing/2014/main" val="1910063206"/>
                  </a:ext>
                </a:extLst>
              </a:tr>
              <a:tr h="214066">
                <a:tc>
                  <a:txBody>
                    <a:bodyPr/>
                    <a:lstStyle/>
                    <a:p>
                      <a:pPr algn="ctr"/>
                      <a:r>
                        <a:rPr lang="en-US" sz="1050"/>
                        <a:t>(4)</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accent5"/>
                          </a:solidFill>
                        </a:rPr>
                        <a:t>+     5,100</a:t>
                      </a:r>
                    </a:p>
                  </a:txBody>
                  <a:tcPr marL="30581" marR="30581" marT="15290" marB="15290" anchor="ctr">
                    <a:lnL>
                      <a:noFill/>
                    </a:lnL>
                    <a:lnR>
                      <a:noFill/>
                    </a:lnR>
                    <a:lnT>
                      <a:noFill/>
                    </a:lnT>
                    <a:lnB>
                      <a:noFill/>
                    </a:lnB>
                  </a:tcPr>
                </a:tc>
                <a:tc>
                  <a:txBody>
                    <a:bodyPr/>
                    <a:lstStyle/>
                    <a:p>
                      <a:pPr algn="ctr"/>
                      <a:endParaRPr lang="en-US" sz="1050" dirty="0">
                        <a:solidFill>
                          <a:schemeClr val="accent5"/>
                        </a:solidFill>
                      </a:endParaRP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 $5,100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extLst>
                  <a:ext uri="{0D108BD9-81ED-4DB2-BD59-A6C34878D82A}">
                    <a16:rowId xmlns:a16="http://schemas.microsoft.com/office/drawing/2014/main" val="150694593"/>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11,800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7,300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a:t>
                      </a:r>
                      <a:r>
                        <a:rPr lang="en-US" sz="1050" b="1" dirty="0"/>
                        <a:t>5,100</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extLst>
                  <a:ext uri="{0D108BD9-81ED-4DB2-BD59-A6C34878D82A}">
                    <a16:rowId xmlns:a16="http://schemas.microsoft.com/office/drawing/2014/main" val="160619420"/>
                  </a:ext>
                </a:extLst>
              </a:tr>
              <a:tr h="214066">
                <a:tc>
                  <a:txBody>
                    <a:bodyPr/>
                    <a:lstStyle/>
                    <a:p>
                      <a:pPr algn="ctr"/>
                      <a:r>
                        <a:rPr lang="en-US" sz="1050"/>
                        <a:t>(5)</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4,500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r>
                        <a:rPr lang="en-US" sz="1050" dirty="0">
                          <a:solidFill>
                            <a:schemeClr val="accent5"/>
                          </a:solidFill>
                        </a:rPr>
                        <a:t>+   $4,500</a:t>
                      </a:r>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extLst>
                  <a:ext uri="{0D108BD9-81ED-4DB2-BD59-A6C34878D82A}">
                    <a16:rowId xmlns:a16="http://schemas.microsoft.com/office/drawing/2014/main" val="3949539217"/>
                  </a:ext>
                </a:extLst>
              </a:tr>
              <a:tr h="235570">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16,300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7,300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a:t>
                      </a:r>
                      <a:r>
                        <a:rPr lang="en-US" sz="1050" b="1" dirty="0"/>
                        <a:t>5,100</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4,500</a:t>
                      </a:r>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extLst>
                  <a:ext uri="{0D108BD9-81ED-4DB2-BD59-A6C34878D82A}">
                    <a16:rowId xmlns:a16="http://schemas.microsoft.com/office/drawing/2014/main" val="3551636075"/>
                  </a:ext>
                </a:extLst>
              </a:tr>
              <a:tr h="214066">
                <a:tc>
                  <a:txBody>
                    <a:bodyPr/>
                    <a:lstStyle/>
                    <a:p>
                      <a:pPr algn="ctr"/>
                      <a:r>
                        <a:rPr lang="en-US" sz="1050"/>
                        <a:t>(6)</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1,200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r>
                        <a:rPr lang="en-US" sz="1050" dirty="0">
                          <a:solidFill>
                            <a:schemeClr val="accent5"/>
                          </a:solidFill>
                        </a:rPr>
                        <a:t>-   $1,200</a:t>
                      </a:r>
                    </a:p>
                  </a:txBody>
                  <a:tcPr marL="30581" marR="30581" marT="15290" marB="15290" anchor="ctr">
                    <a:lnL>
                      <a:noFill/>
                    </a:lnL>
                    <a:lnR>
                      <a:noFill/>
                    </a:lnR>
                    <a:lnT>
                      <a:noFill/>
                    </a:lnT>
                    <a:lnB>
                      <a:noFill/>
                    </a:lnB>
                  </a:tcPr>
                </a:tc>
                <a:extLst>
                  <a:ext uri="{0D108BD9-81ED-4DB2-BD59-A6C34878D82A}">
                    <a16:rowId xmlns:a16="http://schemas.microsoft.com/office/drawing/2014/main" val="2931087597"/>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15,100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7,300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a:t>
                      </a:r>
                      <a:r>
                        <a:rPr lang="en-US" sz="1050" b="1" dirty="0"/>
                        <a:t>5,100</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4,500</a:t>
                      </a:r>
                    </a:p>
                  </a:txBody>
                  <a:tcPr marL="30581" marR="30581" marT="15290" marB="15290" anchor="ctr">
                    <a:lnL>
                      <a:noFill/>
                    </a:lnL>
                    <a:lnR>
                      <a:noFill/>
                    </a:lnR>
                    <a:lnT>
                      <a:noFill/>
                    </a:lnT>
                    <a:lnB>
                      <a:noFill/>
                    </a:lnB>
                  </a:tcPr>
                </a:tc>
                <a:tc>
                  <a:txBody>
                    <a:bodyPr/>
                    <a:lstStyle/>
                    <a:p>
                      <a:pPr algn="ctr"/>
                      <a:r>
                        <a:rPr lang="en-US" sz="1050" b="1" dirty="0"/>
                        <a:t>-   $1,200</a:t>
                      </a:r>
                    </a:p>
                  </a:txBody>
                  <a:tcPr marL="30581" marR="30581" marT="15290" marB="15290" anchor="ctr">
                    <a:lnL>
                      <a:noFill/>
                    </a:lnL>
                    <a:lnR>
                      <a:noFill/>
                    </a:lnR>
                    <a:lnT>
                      <a:noFill/>
                    </a:lnT>
                    <a:lnB>
                      <a:noFill/>
                    </a:lnB>
                  </a:tcPr>
                </a:tc>
                <a:extLst>
                  <a:ext uri="{0D108BD9-81ED-4DB2-BD59-A6C34878D82A}">
                    <a16:rowId xmlns:a16="http://schemas.microsoft.com/office/drawing/2014/main" val="147553085"/>
                  </a:ext>
                </a:extLst>
              </a:tr>
              <a:tr h="122323">
                <a:tc>
                  <a:txBody>
                    <a:bodyPr/>
                    <a:lstStyle/>
                    <a:p>
                      <a:pPr algn="ctr"/>
                      <a:r>
                        <a:rPr lang="en-US" sz="1050"/>
                        <a:t>(7)</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500</a:t>
                      </a:r>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r>
                        <a:rPr lang="en-US" sz="1050" dirty="0">
                          <a:solidFill>
                            <a:schemeClr val="accent5"/>
                          </a:solidFill>
                        </a:rPr>
                        <a:t>-      $500</a:t>
                      </a:r>
                    </a:p>
                  </a:txBody>
                  <a:tcPr marL="30581" marR="30581" marT="15290" marB="15290" anchor="ctr">
                    <a:lnL>
                      <a:noFill/>
                    </a:lnL>
                    <a:lnR>
                      <a:noFill/>
                    </a:lnR>
                    <a:lnT>
                      <a:noFill/>
                    </a:lnT>
                    <a:lnB>
                      <a:noFill/>
                    </a:lnB>
                  </a:tcPr>
                </a:tc>
                <a:extLst>
                  <a:ext uri="{0D108BD9-81ED-4DB2-BD59-A6C34878D82A}">
                    <a16:rowId xmlns:a16="http://schemas.microsoft.com/office/drawing/2014/main" val="3108974216"/>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14,600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7,300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a:t>
                      </a:r>
                      <a:r>
                        <a:rPr lang="en-US" sz="1050" b="1" dirty="0"/>
                        <a:t>5,100</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4,500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428614250"/>
                  </a:ext>
                </a:extLst>
              </a:tr>
              <a:tr h="214066">
                <a:tc>
                  <a:txBody>
                    <a:bodyPr/>
                    <a:lstStyle/>
                    <a:p>
                      <a:pPr algn="ctr"/>
                      <a:r>
                        <a:rPr lang="en-US" sz="1050"/>
                        <a:t>(8)</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r>
                        <a:rPr lang="en-US" sz="1050" dirty="0">
                          <a:solidFill>
                            <a:schemeClr val="accent5"/>
                          </a:solidFill>
                        </a:rPr>
                        <a:t>+   $2,000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accent5"/>
                          </a:solidFill>
                        </a:rPr>
                        <a:t>+    2,000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3048338888"/>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14,600</a:t>
                      </a:r>
                    </a:p>
                  </a:txBody>
                  <a:tcPr marL="30581" marR="30581" marT="15290" marB="15290" anchor="ctr">
                    <a:lnL>
                      <a:noFill/>
                    </a:lnL>
                    <a:lnR>
                      <a:noFill/>
                    </a:lnR>
                    <a:lnT>
                      <a:noFill/>
                    </a:lnT>
                    <a:lnB>
                      <a:noFill/>
                    </a:lnB>
                  </a:tcPr>
                </a:tc>
                <a:tc>
                  <a:txBody>
                    <a:bodyPr/>
                    <a:lstStyle/>
                    <a:p>
                      <a:pPr algn="ctr"/>
                      <a:r>
                        <a:rPr lang="en-US" sz="1050" b="1" dirty="0"/>
                        <a:t>+   $2,000</a:t>
                      </a:r>
                    </a:p>
                  </a:txBody>
                  <a:tcPr marL="30581" marR="30581" marT="15290" marB="15290" anchor="ctr">
                    <a:lnL>
                      <a:noFill/>
                    </a:lnL>
                    <a:lnR>
                      <a:noFill/>
                    </a:lnR>
                    <a:lnT>
                      <a:noFill/>
                    </a:lnT>
                    <a:lnB>
                      <a:noFill/>
                    </a:lnB>
                  </a:tcPr>
                </a:tc>
                <a:tc>
                  <a:txBody>
                    <a:bodyPr/>
                    <a:lstStyle/>
                    <a:p>
                      <a:pPr algn="ctr"/>
                      <a:r>
                        <a:rPr lang="en-US" sz="1050" b="1" dirty="0"/>
                        <a:t>+     7,300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a:t>
                      </a:r>
                      <a:r>
                        <a:rPr lang="en-US" sz="1050" b="1" dirty="0"/>
                        <a:t>5,100</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6,500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2371638937"/>
                  </a:ext>
                </a:extLst>
              </a:tr>
              <a:tr h="122323">
                <a:tc>
                  <a:txBody>
                    <a:bodyPr/>
                    <a:lstStyle/>
                    <a:p>
                      <a:pPr algn="ctr"/>
                      <a:r>
                        <a:rPr lang="en-US" sz="1050"/>
                        <a:t>(9)</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+ 2,000</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2,000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extLst>
                  <a:ext uri="{0D108BD9-81ED-4DB2-BD59-A6C34878D82A}">
                    <a16:rowId xmlns:a16="http://schemas.microsoft.com/office/drawing/2014/main" val="326795337"/>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16,600</a:t>
                      </a:r>
                    </a:p>
                  </a:txBody>
                  <a:tcPr marL="30581" marR="30581" marT="15290" marB="15290" anchor="ctr">
                    <a:lnL>
                      <a:noFill/>
                    </a:lnL>
                    <a:lnR>
                      <a:noFill/>
                    </a:lnR>
                    <a:lnT>
                      <a:noFill/>
                    </a:lnT>
                    <a:lnB>
                      <a:noFill/>
                    </a:lnB>
                  </a:tcPr>
                </a:tc>
                <a:tc>
                  <a:txBody>
                    <a:bodyPr/>
                    <a:lstStyle/>
                    <a:p>
                      <a:pPr algn="ctr"/>
                      <a:r>
                        <a:rPr lang="en-US" sz="1050" b="1" dirty="0"/>
                        <a:t>+</a:t>
                      </a:r>
                      <a:r>
                        <a:rPr lang="en-US" sz="1050" b="1" baseline="0" dirty="0"/>
                        <a:t>           </a:t>
                      </a:r>
                      <a:r>
                        <a:rPr lang="en-US" sz="1050" b="1" dirty="0"/>
                        <a:t>  0</a:t>
                      </a:r>
                    </a:p>
                  </a:txBody>
                  <a:tcPr marL="30581" marR="30581" marT="15290" marB="15290" anchor="ctr">
                    <a:lnL>
                      <a:noFill/>
                    </a:lnL>
                    <a:lnR>
                      <a:noFill/>
                    </a:lnR>
                    <a:lnT>
                      <a:noFill/>
                    </a:lnT>
                    <a:lnB>
                      <a:noFill/>
                    </a:lnB>
                  </a:tcPr>
                </a:tc>
                <a:tc>
                  <a:txBody>
                    <a:bodyPr/>
                    <a:lstStyle/>
                    <a:p>
                      <a:pPr algn="ctr"/>
                      <a:r>
                        <a:rPr lang="en-US" sz="1050" b="1" dirty="0"/>
                        <a:t>+     7,300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a:t>
                      </a:r>
                      <a:r>
                        <a:rPr lang="en-US" sz="1050" b="1" dirty="0"/>
                        <a:t>5,100</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b="1" dirty="0"/>
                    </a:p>
                  </a:txBody>
                  <a:tcPr marL="30581" marR="30581" marT="15290" marB="15290" anchor="ctr">
                    <a:lnL>
                      <a:noFill/>
                    </a:lnL>
                    <a:lnR>
                      <a:noFill/>
                    </a:lnR>
                    <a:lnT>
                      <a:noFill/>
                    </a:lnT>
                    <a:lnB>
                      <a:noFill/>
                    </a:lnB>
                  </a:tcPr>
                </a:tc>
                <a:tc>
                  <a:txBody>
                    <a:bodyPr/>
                    <a:lstStyle/>
                    <a:p>
                      <a:pPr algn="ctr"/>
                      <a:r>
                        <a:rPr lang="en-US" sz="1050" b="1" dirty="0"/>
                        <a:t>+    6,500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732410271"/>
                  </a:ext>
                </a:extLst>
              </a:tr>
              <a:tr h="122323">
                <a:tc>
                  <a:txBody>
                    <a:bodyPr/>
                    <a:lstStyle/>
                    <a:p>
                      <a:pPr algn="ctr"/>
                      <a:r>
                        <a:rPr lang="en-US" sz="1050"/>
                        <a:t>(10)</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1,000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accent5"/>
                          </a:solidFill>
                        </a:rPr>
                        <a:t>-          1,000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3196576382"/>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15,600</a:t>
                      </a:r>
                    </a:p>
                  </a:txBody>
                  <a:tcPr marL="30581" marR="30581" marT="15290" marB="15290" anchor="ctr">
                    <a:lnL>
                      <a:noFill/>
                    </a:lnL>
                    <a:lnR>
                      <a:noFill/>
                    </a:lnR>
                    <a:lnT>
                      <a:noFill/>
                    </a:lnT>
                    <a:lnB>
                      <a:noFill/>
                    </a:lnB>
                  </a:tcPr>
                </a:tc>
                <a:tc>
                  <a:txBody>
                    <a:bodyPr/>
                    <a:lstStyle/>
                    <a:p>
                      <a:pPr algn="ctr"/>
                      <a:r>
                        <a:rPr lang="en-US" sz="1050" b="1" dirty="0"/>
                        <a:t>+</a:t>
                      </a:r>
                      <a:r>
                        <a:rPr lang="en-US" sz="1050" b="1" baseline="0" dirty="0"/>
                        <a:t>           </a:t>
                      </a:r>
                      <a:r>
                        <a:rPr lang="en-US" sz="1050" b="1" dirty="0"/>
                        <a:t>  0</a:t>
                      </a:r>
                    </a:p>
                  </a:txBody>
                  <a:tcPr marL="30581" marR="30581" marT="15290" marB="15290" anchor="ctr">
                    <a:lnL>
                      <a:noFill/>
                    </a:lnL>
                    <a:lnR>
                      <a:noFill/>
                    </a:lnR>
                    <a:lnT>
                      <a:noFill/>
                    </a:lnT>
                    <a:lnB>
                      <a:noFill/>
                    </a:lnB>
                  </a:tcPr>
                </a:tc>
                <a:tc>
                  <a:txBody>
                    <a:bodyPr/>
                    <a:lstStyle/>
                    <a:p>
                      <a:pPr algn="ctr"/>
                      <a:r>
                        <a:rPr lang="en-US" sz="1050" b="1" dirty="0"/>
                        <a:t>+     7,300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a:t>
                      </a:r>
                      <a:r>
                        <a:rPr lang="en-US" sz="1050" b="1" dirty="0"/>
                        <a:t>4,100</a:t>
                      </a:r>
                    </a:p>
                  </a:txBody>
                  <a:tcPr marL="30581" marR="30581" marT="15290" marB="15290" anchor="ctr">
                    <a:lnL>
                      <a:noFill/>
                    </a:lnL>
                    <a:lnR>
                      <a:noFill/>
                    </a:lnR>
                    <a:lnT>
                      <a:noFill/>
                    </a:lnT>
                    <a:lnB>
                      <a:noFill/>
                    </a:lnB>
                  </a:tcPr>
                </a:tc>
                <a:tc>
                  <a:txBody>
                    <a:bodyPr/>
                    <a:lstStyle/>
                    <a:p>
                      <a:pPr algn="ctr"/>
                      <a:r>
                        <a:rPr lang="en-US" sz="1050" b="1" dirty="0"/>
                        <a:t>+   40,000</a:t>
                      </a:r>
                    </a:p>
                  </a:txBody>
                  <a:tcPr marL="30581" marR="30581" marT="15290" marB="15290" anchor="ctr">
                    <a:lnL>
                      <a:noFill/>
                    </a:lnL>
                    <a:lnR>
                      <a:noFill/>
                    </a:lnR>
                    <a:lnT>
                      <a:noFill/>
                    </a:lnT>
                    <a:lnB>
                      <a:noFill/>
                    </a:lnB>
                  </a:tcPr>
                </a:tc>
                <a:tc>
                  <a:txBody>
                    <a:bodyPr/>
                    <a:lstStyle/>
                    <a:p>
                      <a:pPr algn="ctr"/>
                      <a:endParaRPr lang="en-US" sz="1050" b="1"/>
                    </a:p>
                  </a:txBody>
                  <a:tcPr marL="30581" marR="30581" marT="15290" marB="15290" anchor="ctr">
                    <a:lnL>
                      <a:noFill/>
                    </a:lnL>
                    <a:lnR>
                      <a:noFill/>
                    </a:lnR>
                    <a:lnT>
                      <a:noFill/>
                    </a:lnT>
                    <a:lnB>
                      <a:noFill/>
                    </a:lnB>
                  </a:tcPr>
                </a:tc>
                <a:tc>
                  <a:txBody>
                    <a:bodyPr/>
                    <a:lstStyle/>
                    <a:p>
                      <a:pPr algn="ctr"/>
                      <a:r>
                        <a:rPr lang="en-US" sz="1050" b="1" dirty="0"/>
                        <a:t>+    6,500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4213161483"/>
                  </a:ext>
                </a:extLst>
              </a:tr>
              <a:tr h="122323">
                <a:tc>
                  <a:txBody>
                    <a:bodyPr/>
                    <a:lstStyle/>
                    <a:p>
                      <a:pPr algn="ctr"/>
                      <a:r>
                        <a:rPr lang="en-US" sz="1050"/>
                        <a:t>(11)</a:t>
                      </a:r>
                    </a:p>
                  </a:txBody>
                  <a:tcPr marL="30581" marR="30581" marT="15290" marB="15290" anchor="ctr">
                    <a:lnL>
                      <a:noFill/>
                    </a:lnL>
                    <a:lnR>
                      <a:noFill/>
                    </a:lnR>
                    <a:lnT>
                      <a:noFill/>
                    </a:lnT>
                    <a:lnB>
                      <a:noFill/>
                    </a:lnB>
                  </a:tcPr>
                </a:tc>
                <a:tc>
                  <a:txBody>
                    <a:bodyPr/>
                    <a:lstStyle/>
                    <a:p>
                      <a:pPr algn="ctr"/>
                      <a:r>
                        <a:rPr lang="en-US" sz="1050" dirty="0">
                          <a:solidFill>
                            <a:schemeClr val="accent5"/>
                          </a:solidFill>
                        </a:rPr>
                        <a:t>-   500</a:t>
                      </a:r>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tc>
                  <a:txBody>
                    <a:bodyPr/>
                    <a:lstStyle/>
                    <a:p>
                      <a:pPr algn="ctr"/>
                      <a:r>
                        <a:rPr lang="en-US" sz="1050" dirty="0">
                          <a:solidFill>
                            <a:schemeClr val="accent5"/>
                          </a:solidFill>
                        </a:rPr>
                        <a:t>-  $  500</a:t>
                      </a:r>
                    </a:p>
                  </a:txBody>
                  <a:tcPr marL="30581" marR="30581" marT="15290" marB="15290" anchor="ctr">
                    <a:lnL>
                      <a:noFill/>
                    </a:lnL>
                    <a:lnR>
                      <a:noFill/>
                    </a:lnR>
                    <a:lnT>
                      <a:noFill/>
                    </a:lnT>
                    <a:lnB>
                      <a:noFill/>
                    </a:lnB>
                  </a:tcPr>
                </a:tc>
                <a:tc>
                  <a:txBody>
                    <a:bodyPr/>
                    <a:lstStyle/>
                    <a:p>
                      <a:pPr algn="ctr"/>
                      <a:endParaRPr lang="en-US" sz="1050"/>
                    </a:p>
                  </a:txBody>
                  <a:tcPr marL="30581" marR="30581" marT="15290" marB="15290" anchor="ctr">
                    <a:lnL>
                      <a:noFill/>
                    </a:lnL>
                    <a:lnR>
                      <a:noFill/>
                    </a:lnR>
                    <a:lnT>
                      <a:noFill/>
                    </a:lnT>
                    <a:lnB>
                      <a:noFill/>
                    </a:lnB>
                  </a:tcPr>
                </a:tc>
                <a:tc>
                  <a:txBody>
                    <a:bodyPr/>
                    <a:lstStyle/>
                    <a:p>
                      <a:pPr algn="ctr"/>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2490775835"/>
                  </a:ext>
                </a:extLst>
              </a:tr>
              <a:tr h="214066">
                <a:tc>
                  <a:txBody>
                    <a:bodyPr/>
                    <a:lstStyle/>
                    <a:p>
                      <a:pPr algn="ctr"/>
                      <a:r>
                        <a:rPr lang="en-US" sz="1050" b="1" dirty="0"/>
                        <a:t>Balance</a:t>
                      </a:r>
                    </a:p>
                  </a:txBody>
                  <a:tcPr marL="30581" marR="30581" marT="15290" marB="15290" anchor="ctr">
                    <a:lnL>
                      <a:noFill/>
                    </a:lnL>
                    <a:lnR>
                      <a:noFill/>
                    </a:lnR>
                    <a:lnT>
                      <a:noFill/>
                    </a:lnT>
                    <a:lnB>
                      <a:noFill/>
                    </a:lnB>
                  </a:tcPr>
                </a:tc>
                <a:tc>
                  <a:txBody>
                    <a:bodyPr/>
                    <a:lstStyle/>
                    <a:p>
                      <a:pPr algn="ctr"/>
                      <a:r>
                        <a:rPr lang="en-US" sz="1050" b="1" dirty="0"/>
                        <a:t>$ 15,100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a:t>
                      </a:r>
                      <a:r>
                        <a:rPr lang="en-US" sz="1050" b="1" baseline="0" dirty="0"/>
                        <a:t>       $    </a:t>
                      </a:r>
                      <a:r>
                        <a:rPr lang="en-US" sz="1050" b="1" dirty="0"/>
                        <a:t>0</a:t>
                      </a:r>
                      <a:r>
                        <a:rPr lang="en-US" sz="1050" b="1" baseline="0" dirty="0"/>
                        <a:t>       </a:t>
                      </a:r>
                      <a:r>
                        <a:rPr lang="en-US" sz="1050" b="1" dirty="0"/>
                        <a:t>  </a:t>
                      </a:r>
                    </a:p>
                  </a:txBody>
                  <a:tcPr marL="30581" marR="30581" marT="15290" marB="15290" anchor="ctr">
                    <a:lnL>
                      <a:noFill/>
                    </a:lnL>
                    <a:lnR>
                      <a:noFill/>
                    </a:lnR>
                    <a:lnT>
                      <a:noFill/>
                    </a:lnT>
                    <a:lnB>
                      <a:noFill/>
                    </a:lnB>
                  </a:tcPr>
                </a:tc>
                <a:tc>
                  <a:txBody>
                    <a:bodyPr/>
                    <a:lstStyle/>
                    <a:p>
                      <a:pPr algn="ctr"/>
                      <a:r>
                        <a:rPr lang="en-US" sz="1050" b="1" dirty="0"/>
                        <a:t>+   $ 7,300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dirty="0"/>
                        <a:t>+ </a:t>
                      </a:r>
                      <a:r>
                        <a:rPr lang="en-US" sz="1050" b="1" baseline="0" dirty="0"/>
                        <a:t> $ </a:t>
                      </a:r>
                      <a:r>
                        <a:rPr lang="en-US" sz="1050" b="1" dirty="0"/>
                        <a:t>26,000</a:t>
                      </a:r>
                    </a:p>
                  </a:txBody>
                  <a:tcPr marL="30581" marR="30581" marT="15290" marB="15290" anchor="ctr">
                    <a:lnL>
                      <a:noFill/>
                    </a:lnL>
                    <a:lnR>
                      <a:noFill/>
                    </a:lnR>
                    <a:lnT>
                      <a:noFill/>
                    </a:lnT>
                    <a:lnB>
                      <a:noFill/>
                    </a:lnB>
                  </a:tcPr>
                </a:tc>
                <a:tc>
                  <a:txBody>
                    <a:bodyPr/>
                    <a:lstStyle/>
                    <a:p>
                      <a:pPr algn="ctr"/>
                      <a:r>
                        <a:rPr lang="en-US" sz="1050" b="1" dirty="0"/>
                        <a:t> =    $  4,100</a:t>
                      </a:r>
                    </a:p>
                  </a:txBody>
                  <a:tcPr marL="30581" marR="30581" marT="15290" marB="15290" anchor="ctr">
                    <a:lnL>
                      <a:noFill/>
                    </a:lnL>
                    <a:lnR>
                      <a:noFill/>
                    </a:lnR>
                    <a:lnT>
                      <a:noFill/>
                    </a:lnT>
                    <a:lnB>
                      <a:noFill/>
                    </a:lnB>
                  </a:tcPr>
                </a:tc>
                <a:tc>
                  <a:txBody>
                    <a:bodyPr/>
                    <a:lstStyle/>
                    <a:p>
                      <a:pPr algn="ctr"/>
                      <a:r>
                        <a:rPr lang="en-US" sz="1050" b="1" dirty="0"/>
                        <a:t>+  $ 40,000</a:t>
                      </a:r>
                    </a:p>
                  </a:txBody>
                  <a:tcPr marL="30581" marR="30581" marT="15290" marB="15290" anchor="ctr">
                    <a:lnL>
                      <a:noFill/>
                    </a:lnL>
                    <a:lnR>
                      <a:noFill/>
                    </a:lnR>
                    <a:lnT>
                      <a:noFill/>
                    </a:lnT>
                    <a:lnB>
                      <a:noFill/>
                    </a:lnB>
                  </a:tcPr>
                </a:tc>
                <a:tc>
                  <a:txBody>
                    <a:bodyPr/>
                    <a:lstStyle/>
                    <a:p>
                      <a:pPr algn="ctr"/>
                      <a:r>
                        <a:rPr lang="en-US" sz="1050" b="1" dirty="0"/>
                        <a:t>-  $  500</a:t>
                      </a:r>
                    </a:p>
                  </a:txBody>
                  <a:tcPr marL="30581" marR="30581" marT="15290" marB="15290" anchor="ctr">
                    <a:lnL>
                      <a:noFill/>
                    </a:lnL>
                    <a:lnR>
                      <a:noFill/>
                    </a:lnR>
                    <a:lnT>
                      <a:noFill/>
                    </a:lnT>
                    <a:lnB>
                      <a:noFill/>
                    </a:lnB>
                  </a:tcPr>
                </a:tc>
                <a:tc>
                  <a:txBody>
                    <a:bodyPr/>
                    <a:lstStyle/>
                    <a:p>
                      <a:pPr algn="ctr"/>
                      <a:r>
                        <a:rPr lang="en-US" sz="1050" b="1" dirty="0"/>
                        <a:t>+  $ 6,500</a:t>
                      </a:r>
                    </a:p>
                  </a:txBody>
                  <a:tcPr marL="30581" marR="30581" marT="15290" marB="15290" anchor="ctr">
                    <a:lnL>
                      <a:noFill/>
                    </a:lnL>
                    <a:lnR>
                      <a:noFill/>
                    </a:lnR>
                    <a:lnT>
                      <a:noFill/>
                    </a:lnT>
                    <a:lnB>
                      <a:noFill/>
                    </a:lnB>
                  </a:tcPr>
                </a:tc>
                <a:tc>
                  <a:txBody>
                    <a:bodyPr/>
                    <a:lstStyle/>
                    <a:p>
                      <a:pPr algn="ctr"/>
                      <a:r>
                        <a:rPr lang="en-US" sz="1050" b="1" dirty="0"/>
                        <a:t>-  </a:t>
                      </a:r>
                      <a:r>
                        <a:rPr lang="en-US" sz="1050" b="1" baseline="0" dirty="0"/>
                        <a:t>$ </a:t>
                      </a:r>
                      <a:r>
                        <a:rPr lang="en-US" sz="105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3081931320"/>
                  </a:ext>
                </a:extLst>
              </a:tr>
            </a:tbl>
          </a:graphicData>
        </a:graphic>
      </p:graphicFrame>
      <p:cxnSp>
        <p:nvCxnSpPr>
          <p:cNvPr id="6" name="Straight Connector 5"/>
          <p:cNvCxnSpPr/>
          <p:nvPr/>
        </p:nvCxnSpPr>
        <p:spPr>
          <a:xfrm>
            <a:off x="5791200" y="25222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15240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1524000" y="2514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3200400" y="2971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1524000" y="38176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5791200" y="2971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57912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5791200" y="3810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5791200" y="42595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791200" y="4648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791200" y="5067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5791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5791200" y="5867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5791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1524000" y="2971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a:off x="1524000" y="4191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1524000" y="46558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a:off x="1524000" y="5067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15240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1524000" y="5867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15240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8077200" y="4648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a:off x="8077200" y="5067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8077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8077200" y="5867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8077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32004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3200400" y="3810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3200400" y="4267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a:off x="3200400" y="462534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3200400" y="5067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32004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p:cNvCxnSpPr/>
          <p:nvPr/>
        </p:nvCxnSpPr>
        <p:spPr>
          <a:xfrm>
            <a:off x="3200400" y="58521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p:cNvCxnSpPr/>
          <p:nvPr/>
        </p:nvCxnSpPr>
        <p:spPr>
          <a:xfrm>
            <a:off x="3200400" y="62560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p:cNvCxnSpPr/>
          <p:nvPr/>
        </p:nvCxnSpPr>
        <p:spPr>
          <a:xfrm>
            <a:off x="2362200" y="50749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p:cNvCxnSpPr/>
          <p:nvPr/>
        </p:nvCxnSpPr>
        <p:spPr>
          <a:xfrm>
            <a:off x="2362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p:cNvCxnSpPr/>
          <p:nvPr/>
        </p:nvCxnSpPr>
        <p:spPr>
          <a:xfrm>
            <a:off x="7315200" y="3810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a:xfrm>
            <a:off x="7315200" y="42595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a:off x="7315200" y="46558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a:off x="7315200" y="50749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a:off x="7315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a:off x="7315200" y="5867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a:off x="7315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a:off x="4038600" y="2971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a:off x="5029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a:off x="5029200" y="5067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a:off x="5029200" y="4648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5029200" y="42595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p:cNvCxnSpPr/>
          <p:nvPr/>
        </p:nvCxnSpPr>
        <p:spPr>
          <a:xfrm>
            <a:off x="5029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a:off x="5029200" y="58750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3200400" y="25069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a:off x="2362200" y="58521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p:cNvCxnSpPr/>
          <p:nvPr/>
        </p:nvCxnSpPr>
        <p:spPr>
          <a:xfrm>
            <a:off x="2362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p:cNvCxnSpPr/>
          <p:nvPr/>
        </p:nvCxnSpPr>
        <p:spPr>
          <a:xfrm>
            <a:off x="40386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p:cNvCxnSpPr/>
          <p:nvPr/>
        </p:nvCxnSpPr>
        <p:spPr>
          <a:xfrm>
            <a:off x="4038600" y="3810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p:cNvCxnSpPr/>
          <p:nvPr/>
        </p:nvCxnSpPr>
        <p:spPr>
          <a:xfrm>
            <a:off x="4038600" y="42595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p:cNvCxnSpPr/>
          <p:nvPr/>
        </p:nvCxnSpPr>
        <p:spPr>
          <a:xfrm>
            <a:off x="4038600" y="462534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2" name="Straight Connector 71"/>
          <p:cNvCxnSpPr/>
          <p:nvPr/>
        </p:nvCxnSpPr>
        <p:spPr>
          <a:xfrm>
            <a:off x="4038600" y="50596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a:off x="40386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4" name="Straight Connector 73"/>
          <p:cNvCxnSpPr/>
          <p:nvPr/>
        </p:nvCxnSpPr>
        <p:spPr>
          <a:xfrm>
            <a:off x="4038600" y="58521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5" name="Straight Connector 74"/>
          <p:cNvCxnSpPr/>
          <p:nvPr/>
        </p:nvCxnSpPr>
        <p:spPr>
          <a:xfrm>
            <a:off x="4038600" y="6271260"/>
            <a:ext cx="457200" cy="0"/>
          </a:xfrm>
          <a:prstGeom prst="line">
            <a:avLst/>
          </a:prstGeom>
        </p:spPr>
        <p:style>
          <a:lnRef idx="1">
            <a:schemeClr val="dk1"/>
          </a:lnRef>
          <a:fillRef idx="0">
            <a:schemeClr val="dk1"/>
          </a:fillRef>
          <a:effectRef idx="0">
            <a:schemeClr val="dk1"/>
          </a:effectRef>
          <a:fontRef idx="minor">
            <a:schemeClr val="tx1"/>
          </a:fontRef>
        </p:style>
      </p:cxnSp>
      <p:pic>
        <p:nvPicPr>
          <p:cNvPr id="4" name="Content Placeholder 5">
            <a:extLst>
              <a:ext uri="{FF2B5EF4-FFF2-40B4-BE49-F238E27FC236}">
                <a16:creationId xmlns:a16="http://schemas.microsoft.com/office/drawing/2014/main" id="{334157D1-B347-8A85-259B-FFCC6FB0DD04}"/>
              </a:ext>
            </a:extLst>
          </p:cNvPr>
          <p:cNvPicPr>
            <a:picLocks noChangeAspect="1"/>
          </p:cNvPicPr>
          <p:nvPr/>
        </p:nvPicPr>
        <p:blipFill>
          <a:blip r:embed="rId3"/>
          <a:stretch>
            <a:fillRect/>
          </a:stretch>
        </p:blipFill>
        <p:spPr>
          <a:xfrm>
            <a:off x="990600" y="6516790"/>
            <a:ext cx="2106183" cy="338555"/>
          </a:xfrm>
          <a:prstGeom prst="rect">
            <a:avLst/>
          </a:prstGeom>
        </p:spPr>
      </p:pic>
      <p:sp>
        <p:nvSpPr>
          <p:cNvPr id="8" name="TextBox 23">
            <a:extLst>
              <a:ext uri="{FF2B5EF4-FFF2-40B4-BE49-F238E27FC236}">
                <a16:creationId xmlns:a16="http://schemas.microsoft.com/office/drawing/2014/main" id="{94F85257-C959-7A3A-A236-557DDA5B2927}"/>
              </a:ext>
            </a:extLst>
          </p:cNvPr>
          <p:cNvSpPr txBox="1">
            <a:spLocks noChangeArrowheads="1"/>
          </p:cNvSpPr>
          <p:nvPr/>
        </p:nvSpPr>
        <p:spPr bwMode="auto">
          <a:xfrm>
            <a:off x="2332852" y="6519446"/>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6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8234494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7010400" y="609600"/>
            <a:ext cx="21336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cs typeface="Arial" charset="0"/>
            </a:endParaRPr>
          </a:p>
        </p:txBody>
      </p:sp>
      <p:sp>
        <p:nvSpPr>
          <p:cNvPr id="154627" name="Title 1"/>
          <p:cNvSpPr>
            <a:spLocks noGrp="1"/>
          </p:cNvSpPr>
          <p:nvPr>
            <p:ph type="title"/>
          </p:nvPr>
        </p:nvSpPr>
        <p:spPr/>
        <p:txBody>
          <a:bodyPr/>
          <a:lstStyle/>
          <a:p>
            <a:pPr eaLnBrk="1" hangingPunct="1"/>
            <a:r>
              <a:rPr lang="en-US" altLang="en-US" b="1" dirty="0"/>
              <a:t>Financial Statements</a:t>
            </a:r>
          </a:p>
        </p:txBody>
      </p:sp>
      <p:sp>
        <p:nvSpPr>
          <p:cNvPr id="3" name="TextBox 2"/>
          <p:cNvSpPr txBox="1">
            <a:spLocks noChangeArrowheads="1"/>
          </p:cNvSpPr>
          <p:nvPr/>
        </p:nvSpPr>
        <p:spPr bwMode="auto">
          <a:xfrm>
            <a:off x="533400" y="1749287"/>
            <a:ext cx="7924800" cy="4154984"/>
          </a:xfrm>
          <a:prstGeom prst="rect">
            <a:avLst/>
          </a:prstGeom>
          <a:gradFill rotWithShape="1">
            <a:gsLst>
              <a:gs pos="0">
                <a:srgbClr val="DAFDA7"/>
              </a:gs>
              <a:gs pos="35001">
                <a:srgbClr val="E4FDC2"/>
              </a:gs>
              <a:gs pos="100000">
                <a:srgbClr val="F5FFE6"/>
              </a:gs>
            </a:gsLst>
            <a:lin ang="16200000" scaled="1"/>
          </a:gradFill>
          <a:ln w="9525">
            <a:solidFill>
              <a:srgbClr val="98B954"/>
            </a:solidFill>
            <a:miter lim="800000"/>
            <a:headEnd/>
            <a:tailEnd/>
          </a:ln>
          <a:effectLst>
            <a:outerShdw blurRad="63500" dist="20000" dir="5400000" rotWithShape="0">
              <a:srgbClr val="000000">
                <a:alpha val="37999"/>
              </a:srgbClr>
            </a:outerShdw>
          </a:effectLst>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r>
              <a:rPr lang="en-US" b="1" dirty="0"/>
              <a:t>Income Statement</a:t>
            </a:r>
            <a:r>
              <a:rPr lang="en-US" dirty="0"/>
              <a:t>: This document details a company's revenues and expenses, ultimately calculating the net income or loss over a specified period.</a:t>
            </a:r>
          </a:p>
          <a:p>
            <a:r>
              <a:rPr lang="en-US" b="1" dirty="0"/>
              <a:t>Statement of Retained Earnings</a:t>
            </a:r>
            <a:r>
              <a:rPr lang="en-US" dirty="0"/>
              <a:t>: This report outlines the changes in retained earnings, reflecting adjustments from net income (or loss) and any dividends distributed over a given period.</a:t>
            </a:r>
          </a:p>
          <a:p>
            <a:r>
              <a:rPr lang="en-US" b="1" dirty="0"/>
              <a:t>Balance Sheet</a:t>
            </a:r>
            <a:r>
              <a:rPr lang="en-US" dirty="0"/>
              <a:t>: This statement provides a snapshot of a company's financial position at a specific point in time, detailing the types and amounts of assets, liabilities, and equity.</a:t>
            </a:r>
          </a:p>
        </p:txBody>
      </p:sp>
      <p:sp>
        <p:nvSpPr>
          <p:cNvPr id="8" name="Rectangle 7"/>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pic>
        <p:nvPicPr>
          <p:cNvPr id="12" name="Content Placeholder 5">
            <a:extLst>
              <a:ext uri="{FF2B5EF4-FFF2-40B4-BE49-F238E27FC236}">
                <a16:creationId xmlns:a16="http://schemas.microsoft.com/office/drawing/2014/main" id="{96030F83-D233-BD2F-867A-91C3DFA96637}"/>
              </a:ext>
            </a:extLst>
          </p:cNvPr>
          <p:cNvPicPr>
            <a:picLocks noChangeAspect="1"/>
          </p:cNvPicPr>
          <p:nvPr/>
        </p:nvPicPr>
        <p:blipFill>
          <a:blip r:embed="rId3"/>
          <a:stretch>
            <a:fillRect/>
          </a:stretch>
        </p:blipFill>
        <p:spPr>
          <a:xfrm>
            <a:off x="468579" y="6388380"/>
            <a:ext cx="2998817" cy="482040"/>
          </a:xfrm>
          <a:prstGeom prst="rect">
            <a:avLst/>
          </a:prstGeom>
        </p:spPr>
      </p:pic>
      <p:sp>
        <p:nvSpPr>
          <p:cNvPr id="15" name="TextBox 23">
            <a:extLst>
              <a:ext uri="{FF2B5EF4-FFF2-40B4-BE49-F238E27FC236}">
                <a16:creationId xmlns:a16="http://schemas.microsoft.com/office/drawing/2014/main" id="{9E322944-91E4-193A-6F60-36B1613BF859}"/>
              </a:ext>
            </a:extLst>
          </p:cNvPr>
          <p:cNvSpPr txBox="1">
            <a:spLocks noChangeArrowheads="1"/>
          </p:cNvSpPr>
          <p:nvPr/>
        </p:nvSpPr>
        <p:spPr bwMode="auto">
          <a:xfrm>
            <a:off x="2590800" y="6477000"/>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6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5"/>
          <p:cNvSpPr>
            <a:spLocks noGrp="1" noChangeArrowheads="1"/>
          </p:cNvSpPr>
          <p:nvPr>
            <p:ph type="title"/>
          </p:nvPr>
        </p:nvSpPr>
        <p:spPr>
          <a:xfrm>
            <a:off x="76200" y="431009"/>
            <a:ext cx="9144000" cy="601661"/>
          </a:xfrm>
        </p:spPr>
        <p:txBody>
          <a:bodyPr/>
          <a:lstStyle/>
          <a:p>
            <a:pPr eaLnBrk="1" hangingPunct="1"/>
            <a:r>
              <a:rPr lang="en-US" altLang="en-US" sz="4200" b="1" dirty="0">
                <a:ea typeface="ＭＳ Ｐゴシック" pitchFamily="-107" charset="-128"/>
              </a:rPr>
              <a:t>Income Statement</a:t>
            </a:r>
            <a:endParaRPr lang="en-US" altLang="en-US" sz="4200" dirty="0">
              <a:ea typeface="ＭＳ Ｐゴシック" pitchFamily="-107" charset="-128"/>
            </a:endParaRPr>
          </a:p>
        </p:txBody>
      </p:sp>
      <p:graphicFrame>
        <p:nvGraphicFramePr>
          <p:cNvPr id="2" name="Table 1"/>
          <p:cNvGraphicFramePr>
            <a:graphicFrameLocks noGrp="1"/>
          </p:cNvGraphicFramePr>
          <p:nvPr>
            <p:extLst>
              <p:ext uri="{D42A27DB-BD31-4B8C-83A1-F6EECF244321}">
                <p14:modId xmlns:p14="http://schemas.microsoft.com/office/powerpoint/2010/main" val="3367142279"/>
              </p:ext>
            </p:extLst>
          </p:nvPr>
        </p:nvGraphicFramePr>
        <p:xfrm>
          <a:off x="533400" y="1296553"/>
          <a:ext cx="8049748" cy="4380348"/>
        </p:xfrm>
        <a:graphic>
          <a:graphicData uri="http://schemas.openxmlformats.org/drawingml/2006/table">
            <a:tbl>
              <a:tblPr>
                <a:tableStyleId>{5C22544A-7EE6-4342-B048-85BDC9FD1C3A}</a:tableStyleId>
              </a:tblPr>
              <a:tblGrid>
                <a:gridCol w="4514331">
                  <a:extLst>
                    <a:ext uri="{9D8B030D-6E8A-4147-A177-3AD203B41FA5}">
                      <a16:colId xmlns:a16="http://schemas.microsoft.com/office/drawing/2014/main" val="3288818462"/>
                    </a:ext>
                  </a:extLst>
                </a:gridCol>
                <a:gridCol w="2273346">
                  <a:extLst>
                    <a:ext uri="{9D8B030D-6E8A-4147-A177-3AD203B41FA5}">
                      <a16:colId xmlns:a16="http://schemas.microsoft.com/office/drawing/2014/main" val="1742305426"/>
                    </a:ext>
                  </a:extLst>
                </a:gridCol>
                <a:gridCol w="1262071">
                  <a:extLst>
                    <a:ext uri="{9D8B030D-6E8A-4147-A177-3AD203B41FA5}">
                      <a16:colId xmlns:a16="http://schemas.microsoft.com/office/drawing/2014/main" val="2384511107"/>
                    </a:ext>
                  </a:extLst>
                </a:gridCol>
              </a:tblGrid>
              <a:tr h="304800">
                <a:tc gridSpan="3">
                  <a:txBody>
                    <a:bodyPr/>
                    <a:lstStyle/>
                    <a:p>
                      <a:pPr algn="ctr" fontAlgn="b"/>
                      <a:r>
                        <a:rPr lang="en-US" sz="2000" b="1" u="none" strike="noStrike" dirty="0" err="1">
                          <a:effectLst/>
                        </a:rPr>
                        <a:t>Farhat</a:t>
                      </a:r>
                      <a:r>
                        <a:rPr lang="en-US" sz="2000" b="1" u="none" strike="noStrike" dirty="0">
                          <a:effectLst/>
                        </a:rPr>
                        <a:t> Lectures</a:t>
                      </a:r>
                      <a:endParaRPr lang="en-US" sz="20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7889382"/>
                  </a:ext>
                </a:extLst>
              </a:tr>
              <a:tr h="304800">
                <a:tc gridSpan="3">
                  <a:txBody>
                    <a:bodyPr/>
                    <a:lstStyle/>
                    <a:p>
                      <a:pPr algn="ctr" fontAlgn="b"/>
                      <a:r>
                        <a:rPr lang="en-US" sz="2000" b="1" u="none" strike="noStrike" dirty="0">
                          <a:effectLst/>
                        </a:rPr>
                        <a:t>Income Statement</a:t>
                      </a:r>
                      <a:endParaRPr lang="en-US" sz="20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7180820"/>
                  </a:ext>
                </a:extLst>
              </a:tr>
              <a:tr h="304800">
                <a:tc gridSpan="3">
                  <a:txBody>
                    <a:bodyPr/>
                    <a:lstStyle/>
                    <a:p>
                      <a:pPr algn="ctr" fontAlgn="b"/>
                      <a:r>
                        <a:rPr lang="en-US" sz="2000" b="1" u="none" strike="noStrike" dirty="0">
                          <a:effectLst/>
                        </a:rPr>
                        <a:t>For Year Ended December 31, 20X5</a:t>
                      </a:r>
                      <a:endParaRPr lang="en-US" sz="20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2408863"/>
                  </a:ext>
                </a:extLst>
              </a:tr>
              <a:tr h="304800">
                <a:tc>
                  <a:txBody>
                    <a:bodyPr/>
                    <a:lstStyle/>
                    <a:p>
                      <a:pPr algn="l" fontAlgn="b"/>
                      <a:r>
                        <a:rPr lang="en-US" sz="2000" u="none" strike="noStrike" dirty="0">
                          <a:effectLst/>
                        </a:rPr>
                        <a:t>Revenues</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543724278"/>
                  </a:ext>
                </a:extLst>
              </a:tr>
              <a:tr h="304800">
                <a:tc>
                  <a:txBody>
                    <a:bodyPr/>
                    <a:lstStyle/>
                    <a:p>
                      <a:pPr algn="l" fontAlgn="b"/>
                      <a:r>
                        <a:rPr lang="en-US" sz="2000" u="none" strike="noStrike" dirty="0">
                          <a:effectLst/>
                        </a:rPr>
                        <a:t>    Consulting Revenue ($4,500 + $1,800)</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000" u="none" strike="noStrike" dirty="0">
                          <a:effectLst/>
                        </a:rPr>
                        <a:t>$   6,300 </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1341596034"/>
                  </a:ext>
                </a:extLst>
              </a:tr>
              <a:tr h="304800">
                <a:tc>
                  <a:txBody>
                    <a:bodyPr/>
                    <a:lstStyle/>
                    <a:p>
                      <a:pPr algn="l" fontAlgn="b"/>
                      <a:r>
                        <a:rPr lang="en-US" sz="2000" u="none" strike="noStrike" dirty="0">
                          <a:effectLst/>
                        </a:rPr>
                        <a:t>    Rental Revenue</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000" u="none" strike="noStrike" dirty="0">
                          <a:effectLst/>
                        </a:rPr>
                        <a:t>        200</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499665442"/>
                  </a:ext>
                </a:extLst>
              </a:tr>
              <a:tr h="304800">
                <a:tc>
                  <a:txBody>
                    <a:bodyPr/>
                    <a:lstStyle/>
                    <a:p>
                      <a:pPr algn="l" fontAlgn="b"/>
                      <a:r>
                        <a:rPr lang="en-US" sz="2000" u="none" strike="noStrike" dirty="0">
                          <a:effectLst/>
                        </a:rPr>
                        <a:t>    Total Revenues</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   6,500</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extLst>
                  <a:ext uri="{0D108BD9-81ED-4DB2-BD59-A6C34878D82A}">
                    <a16:rowId xmlns:a16="http://schemas.microsoft.com/office/drawing/2014/main" val="3814838387"/>
                  </a:ext>
                </a:extLst>
              </a:tr>
              <a:tr h="304800">
                <a:tc>
                  <a:txBody>
                    <a:bodyPr/>
                    <a:lstStyle/>
                    <a:p>
                      <a:pPr algn="l" fontAlgn="b"/>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sng"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429062992"/>
                  </a:ext>
                </a:extLst>
              </a:tr>
              <a:tr h="304800">
                <a:tc>
                  <a:txBody>
                    <a:bodyPr/>
                    <a:lstStyle/>
                    <a:p>
                      <a:pPr algn="l" fontAlgn="b"/>
                      <a:r>
                        <a:rPr lang="en-US" sz="2000" u="none" strike="noStrike" dirty="0">
                          <a:effectLst/>
                        </a:rPr>
                        <a:t>Expenses</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416288202"/>
                  </a:ext>
                </a:extLst>
              </a:tr>
              <a:tr h="304800">
                <a:tc>
                  <a:txBody>
                    <a:bodyPr/>
                    <a:lstStyle/>
                    <a:p>
                      <a:pPr algn="l" fontAlgn="b"/>
                      <a:r>
                        <a:rPr lang="en-US" sz="2000" u="none" strike="noStrike" dirty="0">
                          <a:effectLst/>
                        </a:rPr>
                        <a:t>    Rent Expense</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000" u="none" strike="noStrike" dirty="0">
                          <a:effectLst/>
                        </a:rPr>
                        <a:t>$   1,200 </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2125459633"/>
                  </a:ext>
                </a:extLst>
              </a:tr>
              <a:tr h="304800">
                <a:tc>
                  <a:txBody>
                    <a:bodyPr/>
                    <a:lstStyle/>
                    <a:p>
                      <a:pPr algn="l" fontAlgn="b"/>
                      <a:r>
                        <a:rPr lang="en-US" sz="2000" u="none" strike="noStrike" dirty="0">
                          <a:effectLst/>
                        </a:rPr>
                        <a:t>    Salaries</a:t>
                      </a:r>
                      <a:r>
                        <a:rPr lang="en-US" sz="2000" u="none" strike="noStrike" baseline="0" dirty="0">
                          <a:effectLst/>
                        </a:rPr>
                        <a:t> Expense</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000" u="none" strike="noStrike" dirty="0">
                          <a:effectLst/>
                        </a:rPr>
                        <a:t>        500</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2985272918"/>
                  </a:ext>
                </a:extLst>
              </a:tr>
              <a:tr h="304800">
                <a:tc>
                  <a:txBody>
                    <a:bodyPr/>
                    <a:lstStyle/>
                    <a:p>
                      <a:pPr algn="l" fontAlgn="b"/>
                      <a:r>
                        <a:rPr lang="en-US" sz="2000" u="none" strike="noStrike" dirty="0">
                          <a:effectLst/>
                        </a:rPr>
                        <a:t>    Total Expenses</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   1,700</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extLst>
                  <a:ext uri="{0D108BD9-81ED-4DB2-BD59-A6C34878D82A}">
                    <a16:rowId xmlns:a16="http://schemas.microsoft.com/office/drawing/2014/main" val="474411054"/>
                  </a:ext>
                </a:extLst>
              </a:tr>
              <a:tr h="304800">
                <a:tc>
                  <a:txBody>
                    <a:bodyPr/>
                    <a:lstStyle/>
                    <a:p>
                      <a:pPr algn="l" fontAlgn="b"/>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2735593456"/>
                  </a:ext>
                </a:extLst>
              </a:tr>
              <a:tr h="304800">
                <a:tc>
                  <a:txBody>
                    <a:bodyPr/>
                    <a:lstStyle/>
                    <a:p>
                      <a:pPr algn="l" fontAlgn="b"/>
                      <a:r>
                        <a:rPr lang="en-US" sz="2000" u="none" strike="noStrike" dirty="0">
                          <a:effectLst/>
                        </a:rPr>
                        <a:t>Net income</a:t>
                      </a:r>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000" b="1" u="none" strike="noStrike" dirty="0">
                          <a:effectLst/>
                        </a:rPr>
                        <a:t>$4,800 </a:t>
                      </a:r>
                      <a:endParaRPr lang="en-US" sz="20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4063325884"/>
                  </a:ext>
                </a:extLst>
              </a:tr>
            </a:tbl>
          </a:graphicData>
        </a:graphic>
      </p:graphicFrame>
      <p:pic>
        <p:nvPicPr>
          <p:cNvPr id="5" name="Content Placeholder 5">
            <a:extLst>
              <a:ext uri="{FF2B5EF4-FFF2-40B4-BE49-F238E27FC236}">
                <a16:creationId xmlns:a16="http://schemas.microsoft.com/office/drawing/2014/main" id="{96030F83-D233-BD2F-867A-91C3DFA96637}"/>
              </a:ext>
            </a:extLst>
          </p:cNvPr>
          <p:cNvPicPr>
            <a:picLocks noChangeAspect="1"/>
          </p:cNvPicPr>
          <p:nvPr/>
        </p:nvPicPr>
        <p:blipFill>
          <a:blip r:embed="rId3"/>
          <a:stretch>
            <a:fillRect/>
          </a:stretch>
        </p:blipFill>
        <p:spPr>
          <a:xfrm>
            <a:off x="468579" y="6388380"/>
            <a:ext cx="2998817" cy="482040"/>
          </a:xfrm>
          <a:prstGeom prst="rect">
            <a:avLst/>
          </a:prstGeom>
        </p:spPr>
      </p:pic>
      <p:sp>
        <p:nvSpPr>
          <p:cNvPr id="6" name="TextBox 23">
            <a:extLst>
              <a:ext uri="{FF2B5EF4-FFF2-40B4-BE49-F238E27FC236}">
                <a16:creationId xmlns:a16="http://schemas.microsoft.com/office/drawing/2014/main" id="{9E322944-91E4-193A-6F60-36B1613BF859}"/>
              </a:ext>
            </a:extLst>
          </p:cNvPr>
          <p:cNvSpPr txBox="1">
            <a:spLocks noChangeArrowheads="1"/>
          </p:cNvSpPr>
          <p:nvPr/>
        </p:nvSpPr>
        <p:spPr bwMode="auto">
          <a:xfrm>
            <a:off x="2590800" y="6477000"/>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6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cxnSp>
        <p:nvCxnSpPr>
          <p:cNvPr id="4" name="Straight Connector 3"/>
          <p:cNvCxnSpPr/>
          <p:nvPr/>
        </p:nvCxnSpPr>
        <p:spPr>
          <a:xfrm>
            <a:off x="5791200" y="32004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791200" y="47244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43800" y="50292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620000" y="5676901"/>
            <a:ext cx="762000" cy="0"/>
          </a:xfrm>
          <a:prstGeom prst="line">
            <a:avLst/>
          </a:prstGeom>
          <a:ln/>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a:off x="7620000" y="5791200"/>
            <a:ext cx="762000"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58693746"/>
      </p:ext>
    </p:extLst>
  </p:cSld>
  <p:clrMapOvr>
    <a:masterClrMapping/>
  </p:clrMapOvr>
  <p:transition spd="med">
    <p:zoom dir="in"/>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93414" y="609600"/>
            <a:ext cx="8229600" cy="762000"/>
          </a:xfrm>
        </p:spPr>
        <p:txBody>
          <a:bodyPr/>
          <a:lstStyle/>
          <a:p>
            <a:r>
              <a:rPr lang="en-US" b="1" dirty="0"/>
              <a:t>Statement of Retained Earnings</a:t>
            </a:r>
          </a:p>
        </p:txBody>
      </p:sp>
      <p:sp>
        <p:nvSpPr>
          <p:cNvPr id="3" name="Slide Number Placeholder 2"/>
          <p:cNvSpPr>
            <a:spLocks noGrp="1"/>
          </p:cNvSpPr>
          <p:nvPr>
            <p:ph type="sldNum" sz="quarter" idx="12"/>
          </p:nvPr>
        </p:nvSpPr>
        <p:spPr/>
        <p:txBody>
          <a:bodyPr/>
          <a:lstStyle/>
          <a:p>
            <a:pPr>
              <a:defRPr/>
            </a:pPr>
            <a:fld id="{1A502F59-C9C5-4CFC-ACAE-314DC3CCBC8D}" type="slidenum">
              <a:rPr lang="en-US" smtClean="0"/>
              <a:pPr>
                <a:defRPr/>
              </a:pPr>
              <a:t>4</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944110423"/>
              </p:ext>
            </p:extLst>
          </p:nvPr>
        </p:nvGraphicFramePr>
        <p:xfrm>
          <a:off x="457200" y="1600196"/>
          <a:ext cx="7467600" cy="4114808"/>
        </p:xfrm>
        <a:graphic>
          <a:graphicData uri="http://schemas.openxmlformats.org/drawingml/2006/table">
            <a:tbl>
              <a:tblPr>
                <a:tableStyleId>{5C22544A-7EE6-4342-B048-85BDC9FD1C3A}</a:tableStyleId>
              </a:tblPr>
              <a:tblGrid>
                <a:gridCol w="5836023">
                  <a:extLst>
                    <a:ext uri="{9D8B030D-6E8A-4147-A177-3AD203B41FA5}">
                      <a16:colId xmlns:a16="http://schemas.microsoft.com/office/drawing/2014/main" val="3952201144"/>
                    </a:ext>
                  </a:extLst>
                </a:gridCol>
                <a:gridCol w="1631577">
                  <a:extLst>
                    <a:ext uri="{9D8B030D-6E8A-4147-A177-3AD203B41FA5}">
                      <a16:colId xmlns:a16="http://schemas.microsoft.com/office/drawing/2014/main" val="2957521028"/>
                    </a:ext>
                  </a:extLst>
                </a:gridCol>
              </a:tblGrid>
              <a:tr h="514351">
                <a:tc gridSpan="2">
                  <a:txBody>
                    <a:bodyPr/>
                    <a:lstStyle/>
                    <a:p>
                      <a:pPr algn="ctr" fontAlgn="b"/>
                      <a:r>
                        <a:rPr lang="en-US" sz="2800" b="1" u="none" strike="noStrike" dirty="0" err="1">
                          <a:effectLst/>
                        </a:rPr>
                        <a:t>Farhat</a:t>
                      </a:r>
                      <a:r>
                        <a:rPr lang="en-US" sz="2800" b="1" u="none" strike="noStrike" dirty="0">
                          <a:effectLst/>
                        </a:rPr>
                        <a:t> Lectures</a:t>
                      </a:r>
                      <a:endParaRPr lang="en-US" sz="28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extLst>
                  <a:ext uri="{0D108BD9-81ED-4DB2-BD59-A6C34878D82A}">
                    <a16:rowId xmlns:a16="http://schemas.microsoft.com/office/drawing/2014/main" val="3369744490"/>
                  </a:ext>
                </a:extLst>
              </a:tr>
              <a:tr h="514351">
                <a:tc gridSpan="2">
                  <a:txBody>
                    <a:bodyPr/>
                    <a:lstStyle/>
                    <a:p>
                      <a:pPr algn="ctr" fontAlgn="b"/>
                      <a:r>
                        <a:rPr lang="en-US" sz="2800" b="1" u="none" strike="noStrike" dirty="0">
                          <a:effectLst/>
                        </a:rPr>
                        <a:t>Statement of Retained</a:t>
                      </a:r>
                      <a:r>
                        <a:rPr lang="en-US" sz="2800" b="1" u="none" strike="noStrike" baseline="0" dirty="0">
                          <a:effectLst/>
                        </a:rPr>
                        <a:t> Earnings</a:t>
                      </a:r>
                      <a:endParaRPr lang="en-US" sz="28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extLst>
                  <a:ext uri="{0D108BD9-81ED-4DB2-BD59-A6C34878D82A}">
                    <a16:rowId xmlns:a16="http://schemas.microsoft.com/office/drawing/2014/main" val="3998483089"/>
                  </a:ext>
                </a:extLst>
              </a:tr>
              <a:tr h="514351">
                <a:tc gridSpan="2">
                  <a:txBody>
                    <a:bodyPr/>
                    <a:lstStyle/>
                    <a:p>
                      <a:pPr algn="ctr" fontAlgn="b"/>
                      <a:r>
                        <a:rPr lang="en-US" sz="2800" b="1" u="none" strike="noStrike" dirty="0">
                          <a:effectLst/>
                        </a:rPr>
                        <a:t>For Year Ended December 31, 20X5</a:t>
                      </a:r>
                      <a:endParaRPr lang="en-US" sz="28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extLst>
                  <a:ext uri="{0D108BD9-81ED-4DB2-BD59-A6C34878D82A}">
                    <a16:rowId xmlns:a16="http://schemas.microsoft.com/office/drawing/2014/main" val="1134756288"/>
                  </a:ext>
                </a:extLst>
              </a:tr>
              <a:tr h="514351">
                <a:tc>
                  <a:txBody>
                    <a:bodyPr/>
                    <a:lstStyle/>
                    <a:p>
                      <a:pPr algn="l" fontAlgn="b"/>
                      <a:r>
                        <a:rPr lang="en-US" sz="2800" u="none" strike="noStrike" dirty="0">
                          <a:effectLst/>
                        </a:rPr>
                        <a:t>Retained Earnings, December 1, 20X5</a:t>
                      </a:r>
                      <a:endParaRPr lang="en-US" sz="2800" b="0" i="0" u="none" strike="noStrike" dirty="0">
                        <a:solidFill>
                          <a:srgbClr val="000000"/>
                        </a:solidFill>
                        <a:effectLst/>
                        <a:latin typeface="Calibri" panose="020F0502020204030204" pitchFamily="34" charset="0"/>
                      </a:endParaRPr>
                    </a:p>
                  </a:txBody>
                  <a:tcPr marL="8082" marR="8082" marT="8082" marB="0" anchor="b"/>
                </a:tc>
                <a:tc>
                  <a:txBody>
                    <a:bodyPr/>
                    <a:lstStyle/>
                    <a:p>
                      <a:pPr algn="ctr" fontAlgn="b"/>
                      <a:r>
                        <a:rPr lang="en-US" sz="2800" b="0" i="0" u="none" strike="noStrike" dirty="0">
                          <a:solidFill>
                            <a:srgbClr val="000000"/>
                          </a:solidFill>
                          <a:effectLst/>
                          <a:latin typeface="Calibri" panose="020F0502020204030204" pitchFamily="34" charset="0"/>
                        </a:rPr>
                        <a:t>$    0</a:t>
                      </a:r>
                    </a:p>
                  </a:txBody>
                  <a:tcPr marL="8082" marR="8082" marT="8082" marB="0" anchor="b"/>
                </a:tc>
                <a:extLst>
                  <a:ext uri="{0D108BD9-81ED-4DB2-BD59-A6C34878D82A}">
                    <a16:rowId xmlns:a16="http://schemas.microsoft.com/office/drawing/2014/main" val="3533510684"/>
                  </a:ext>
                </a:extLst>
              </a:tr>
              <a:tr h="514351">
                <a:tc>
                  <a:txBody>
                    <a:bodyPr/>
                    <a:lstStyle/>
                    <a:p>
                      <a:pPr algn="l" fontAlgn="b"/>
                      <a:r>
                        <a:rPr lang="en-US" sz="2800" b="0" i="0" u="none" strike="noStrike" dirty="0">
                          <a:solidFill>
                            <a:schemeClr val="dk1"/>
                          </a:solidFill>
                          <a:effectLst/>
                          <a:latin typeface="+mn-lt"/>
                        </a:rPr>
                        <a:t>Plus:</a:t>
                      </a:r>
                      <a:r>
                        <a:rPr lang="en-US" sz="2800" b="0" i="0" u="none" strike="noStrike" baseline="0" dirty="0">
                          <a:solidFill>
                            <a:schemeClr val="dk1"/>
                          </a:solidFill>
                          <a:effectLst/>
                          <a:latin typeface="+mn-lt"/>
                        </a:rPr>
                        <a:t>     Net Income</a:t>
                      </a:r>
                      <a:endParaRPr lang="en-US" sz="28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4,800</a:t>
                      </a: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extLst>
                  <a:ext uri="{0D108BD9-81ED-4DB2-BD59-A6C34878D82A}">
                    <a16:rowId xmlns:a16="http://schemas.microsoft.com/office/drawing/2014/main" val="278849430"/>
                  </a:ext>
                </a:extLst>
              </a:tr>
              <a:tr h="514351">
                <a:tc>
                  <a:txBody>
                    <a:bodyPr/>
                    <a:lstStyle/>
                    <a:p>
                      <a:pPr algn="l" fontAlgn="b"/>
                      <a:r>
                        <a:rPr lang="en-US" sz="2800" u="none" strike="noStrike" dirty="0">
                          <a:effectLst/>
                        </a:rPr>
                        <a:t>    </a:t>
                      </a:r>
                      <a:endParaRPr lang="en-US" sz="28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4,800</a:t>
                      </a: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extLst>
                  <a:ext uri="{0D108BD9-81ED-4DB2-BD59-A6C34878D82A}">
                    <a16:rowId xmlns:a16="http://schemas.microsoft.com/office/drawing/2014/main" val="2730796168"/>
                  </a:ext>
                </a:extLst>
              </a:tr>
              <a:tr h="514351">
                <a:tc>
                  <a:txBody>
                    <a:bodyPr/>
                    <a:lstStyle/>
                    <a:p>
                      <a:pPr algn="l" fontAlgn="b"/>
                      <a:r>
                        <a:rPr lang="en-US" sz="2800" b="0" i="0" u="none" strike="noStrike" dirty="0">
                          <a:solidFill>
                            <a:schemeClr val="dk1"/>
                          </a:solidFill>
                          <a:effectLst/>
                          <a:latin typeface="+mn-lt"/>
                        </a:rPr>
                        <a:t>Less:</a:t>
                      </a:r>
                      <a:r>
                        <a:rPr lang="en-US" sz="2800" b="0" i="0" u="none" strike="noStrike" baseline="0" dirty="0">
                          <a:solidFill>
                            <a:schemeClr val="dk1"/>
                          </a:solidFill>
                          <a:effectLst/>
                          <a:latin typeface="+mn-lt"/>
                        </a:rPr>
                        <a:t>     Dividends</a:t>
                      </a:r>
                      <a:endParaRPr lang="en-US" sz="28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   500</a:t>
                      </a: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extLst>
                  <a:ext uri="{0D108BD9-81ED-4DB2-BD59-A6C34878D82A}">
                    <a16:rowId xmlns:a16="http://schemas.microsoft.com/office/drawing/2014/main" val="4065788676"/>
                  </a:ext>
                </a:extLst>
              </a:tr>
              <a:tr h="514351">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800" u="none" strike="noStrike" dirty="0">
                          <a:effectLst/>
                        </a:rPr>
                        <a:t>Retained Earnings, December 31, 20X5</a:t>
                      </a:r>
                      <a:endParaRPr lang="en-US" sz="28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800" b="1" u="none" strike="noStrike" dirty="0">
                          <a:effectLst/>
                        </a:rPr>
                        <a:t>$4,300 </a:t>
                      </a:r>
                      <a:endParaRPr lang="en-US" sz="28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188646543"/>
                  </a:ext>
                </a:extLst>
              </a:tr>
            </a:tbl>
          </a:graphicData>
        </a:graphic>
      </p:graphicFrame>
      <p:cxnSp>
        <p:nvCxnSpPr>
          <p:cNvPr id="11" name="Straight Connector 10"/>
          <p:cNvCxnSpPr/>
          <p:nvPr/>
        </p:nvCxnSpPr>
        <p:spPr>
          <a:xfrm>
            <a:off x="6743700" y="41910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43700" y="5715004"/>
            <a:ext cx="838200" cy="0"/>
          </a:xfrm>
          <a:prstGeom prst="line">
            <a:avLst/>
          </a:prstGeom>
          <a:ln/>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6781800" y="5791200"/>
            <a:ext cx="800100" cy="0"/>
          </a:xfrm>
          <a:prstGeom prst="line">
            <a:avLst/>
          </a:prstGeom>
          <a:ln/>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6743700" y="51816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5" name="Content Placeholder 5">
            <a:extLst>
              <a:ext uri="{FF2B5EF4-FFF2-40B4-BE49-F238E27FC236}">
                <a16:creationId xmlns:a16="http://schemas.microsoft.com/office/drawing/2014/main" id="{96030F83-D233-BD2F-867A-91C3DFA96637}"/>
              </a:ext>
            </a:extLst>
          </p:cNvPr>
          <p:cNvPicPr>
            <a:picLocks noChangeAspect="1"/>
          </p:cNvPicPr>
          <p:nvPr/>
        </p:nvPicPr>
        <p:blipFill>
          <a:blip r:embed="rId2"/>
          <a:stretch>
            <a:fillRect/>
          </a:stretch>
        </p:blipFill>
        <p:spPr>
          <a:xfrm>
            <a:off x="468579" y="6388380"/>
            <a:ext cx="2998817" cy="482040"/>
          </a:xfrm>
          <a:prstGeom prst="rect">
            <a:avLst/>
          </a:prstGeom>
        </p:spPr>
      </p:pic>
      <p:sp>
        <p:nvSpPr>
          <p:cNvPr id="27" name="TextBox 23">
            <a:extLst>
              <a:ext uri="{FF2B5EF4-FFF2-40B4-BE49-F238E27FC236}">
                <a16:creationId xmlns:a16="http://schemas.microsoft.com/office/drawing/2014/main" id="{9E322944-91E4-193A-6F60-36B1613BF859}"/>
              </a:ext>
            </a:extLst>
          </p:cNvPr>
          <p:cNvSpPr txBox="1">
            <a:spLocks noChangeArrowheads="1"/>
          </p:cNvSpPr>
          <p:nvPr/>
        </p:nvSpPr>
        <p:spPr bwMode="auto">
          <a:xfrm>
            <a:off x="2590800" y="6477000"/>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6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9979748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93414" y="609600"/>
            <a:ext cx="8229600" cy="815981"/>
          </a:xfrm>
        </p:spPr>
        <p:txBody>
          <a:bodyPr/>
          <a:lstStyle/>
          <a:p>
            <a:r>
              <a:rPr lang="en-US" b="1" dirty="0"/>
              <a:t>Balance Sheet</a:t>
            </a:r>
          </a:p>
        </p:txBody>
      </p:sp>
      <p:sp>
        <p:nvSpPr>
          <p:cNvPr id="3" name="Slide Number Placeholder 2"/>
          <p:cNvSpPr>
            <a:spLocks noGrp="1"/>
          </p:cNvSpPr>
          <p:nvPr>
            <p:ph type="sldNum" sz="quarter" idx="12"/>
          </p:nvPr>
        </p:nvSpPr>
        <p:spPr/>
        <p:txBody>
          <a:bodyPr/>
          <a:lstStyle/>
          <a:p>
            <a:pPr>
              <a:defRPr/>
            </a:pPr>
            <a:fld id="{1A502F59-C9C5-4CFC-ACAE-314DC3CCBC8D}" type="slidenum">
              <a:rPr lang="en-US" smtClean="0"/>
              <a:pPr>
                <a:defRPr/>
              </a:pPr>
              <a:t>5</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297340479"/>
              </p:ext>
            </p:extLst>
          </p:nvPr>
        </p:nvGraphicFramePr>
        <p:xfrm>
          <a:off x="529628" y="1609730"/>
          <a:ext cx="7467601" cy="4502146"/>
        </p:xfrm>
        <a:graphic>
          <a:graphicData uri="http://schemas.openxmlformats.org/drawingml/2006/table">
            <a:tbl>
              <a:tblPr>
                <a:tableStyleId>{5C22544A-7EE6-4342-B048-85BDC9FD1C3A}</a:tableStyleId>
              </a:tblPr>
              <a:tblGrid>
                <a:gridCol w="1908772">
                  <a:extLst>
                    <a:ext uri="{9D8B030D-6E8A-4147-A177-3AD203B41FA5}">
                      <a16:colId xmlns:a16="http://schemas.microsoft.com/office/drawing/2014/main" val="3952201144"/>
                    </a:ext>
                  </a:extLst>
                </a:gridCol>
                <a:gridCol w="1192181">
                  <a:extLst>
                    <a:ext uri="{9D8B030D-6E8A-4147-A177-3AD203B41FA5}">
                      <a16:colId xmlns:a16="http://schemas.microsoft.com/office/drawing/2014/main" val="2957521028"/>
                    </a:ext>
                  </a:extLst>
                </a:gridCol>
                <a:gridCol w="2617819">
                  <a:extLst>
                    <a:ext uri="{9D8B030D-6E8A-4147-A177-3AD203B41FA5}">
                      <a16:colId xmlns:a16="http://schemas.microsoft.com/office/drawing/2014/main" val="2958596624"/>
                    </a:ext>
                  </a:extLst>
                </a:gridCol>
                <a:gridCol w="1748829">
                  <a:extLst>
                    <a:ext uri="{9D8B030D-6E8A-4147-A177-3AD203B41FA5}">
                      <a16:colId xmlns:a16="http://schemas.microsoft.com/office/drawing/2014/main" val="126816179"/>
                    </a:ext>
                  </a:extLst>
                </a:gridCol>
              </a:tblGrid>
              <a:tr h="346869">
                <a:tc gridSpan="4">
                  <a:txBody>
                    <a:bodyPr/>
                    <a:lstStyle/>
                    <a:p>
                      <a:pPr algn="ctr" fontAlgn="b"/>
                      <a:r>
                        <a:rPr lang="en-US" sz="1700" b="1" u="none" strike="noStrike" dirty="0" err="1">
                          <a:effectLst/>
                        </a:rPr>
                        <a:t>Farhat</a:t>
                      </a:r>
                      <a:r>
                        <a:rPr lang="en-US" sz="1700" b="1" u="none" strike="noStrike" dirty="0">
                          <a:effectLst/>
                        </a:rPr>
                        <a:t> Lectures</a:t>
                      </a:r>
                      <a:endParaRPr lang="en-US" sz="17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tc hMerge="1">
                  <a:txBody>
                    <a:bodyPr/>
                    <a:lstStyle/>
                    <a:p>
                      <a:pPr algn="ctr" fontAlgn="b"/>
                      <a:endParaRPr lang="en-US" sz="1700" b="1" i="0" u="none" strike="noStrike" dirty="0">
                        <a:solidFill>
                          <a:srgbClr val="000000"/>
                        </a:solidFill>
                        <a:effectLst/>
                        <a:latin typeface="Calibri" panose="020F0502020204030204" pitchFamily="34" charset="0"/>
                      </a:endParaRPr>
                    </a:p>
                  </a:txBody>
                  <a:tcPr marL="8082" marR="8082" marT="8082" marB="0" anchor="b"/>
                </a:tc>
                <a:tc hMerge="1">
                  <a:txBody>
                    <a:bodyPr/>
                    <a:lstStyle/>
                    <a:p>
                      <a:pPr algn="ctr" fontAlgn="b"/>
                      <a:endParaRPr lang="en-US" sz="17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369744490"/>
                  </a:ext>
                </a:extLst>
              </a:tr>
              <a:tr h="346869">
                <a:tc gridSpan="4">
                  <a:txBody>
                    <a:bodyPr/>
                    <a:lstStyle/>
                    <a:p>
                      <a:pPr algn="ctr" fontAlgn="b"/>
                      <a:r>
                        <a:rPr lang="en-US" sz="1700" b="1" u="none" strike="noStrike" dirty="0">
                          <a:effectLst/>
                        </a:rPr>
                        <a:t>Balance</a:t>
                      </a:r>
                      <a:r>
                        <a:rPr lang="en-US" sz="1700" b="1" u="none" strike="noStrike" baseline="0" dirty="0">
                          <a:effectLst/>
                        </a:rPr>
                        <a:t> Sheet</a:t>
                      </a:r>
                      <a:endParaRPr lang="en-US" sz="17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tc hMerge="1">
                  <a:txBody>
                    <a:bodyPr/>
                    <a:lstStyle/>
                    <a:p>
                      <a:pPr algn="ctr" fontAlgn="b"/>
                      <a:endParaRPr lang="en-US" sz="1700" b="1" i="0" u="none" strike="noStrike" dirty="0">
                        <a:solidFill>
                          <a:srgbClr val="000000"/>
                        </a:solidFill>
                        <a:effectLst/>
                        <a:latin typeface="Calibri" panose="020F0502020204030204" pitchFamily="34" charset="0"/>
                      </a:endParaRPr>
                    </a:p>
                  </a:txBody>
                  <a:tcPr marL="8082" marR="8082" marT="8082" marB="0" anchor="b"/>
                </a:tc>
                <a:tc hMerge="1">
                  <a:txBody>
                    <a:bodyPr/>
                    <a:lstStyle/>
                    <a:p>
                      <a:pPr algn="ctr" fontAlgn="b"/>
                      <a:endParaRPr lang="en-US" sz="17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998483089"/>
                  </a:ext>
                </a:extLst>
              </a:tr>
              <a:tr h="346869">
                <a:tc gridSpan="4">
                  <a:txBody>
                    <a:bodyPr/>
                    <a:lstStyle/>
                    <a:p>
                      <a:pPr algn="ctr" fontAlgn="b"/>
                      <a:r>
                        <a:rPr lang="en-US" sz="1700" b="1" u="none" strike="noStrike" dirty="0">
                          <a:effectLst/>
                        </a:rPr>
                        <a:t>As of December 31, 20X5</a:t>
                      </a:r>
                      <a:endParaRPr lang="en-US" sz="1700" b="1" i="0" u="none" strike="noStrike" dirty="0">
                        <a:solidFill>
                          <a:srgbClr val="000000"/>
                        </a:solidFill>
                        <a:effectLst/>
                        <a:latin typeface="Calibri" panose="020F0502020204030204" pitchFamily="34" charset="0"/>
                      </a:endParaRPr>
                    </a:p>
                  </a:txBody>
                  <a:tcPr marL="8082" marR="8082" marT="8082" marB="0" anchor="b"/>
                </a:tc>
                <a:tc hMerge="1">
                  <a:txBody>
                    <a:bodyPr/>
                    <a:lstStyle/>
                    <a:p>
                      <a:endParaRPr lang="en-US"/>
                    </a:p>
                  </a:txBody>
                  <a:tcPr/>
                </a:tc>
                <a:tc hMerge="1">
                  <a:txBody>
                    <a:bodyPr/>
                    <a:lstStyle/>
                    <a:p>
                      <a:pPr algn="ctr" fontAlgn="b"/>
                      <a:endParaRPr lang="en-US" sz="1700" b="1" i="0" u="none" strike="noStrike" dirty="0">
                        <a:solidFill>
                          <a:srgbClr val="000000"/>
                        </a:solidFill>
                        <a:effectLst/>
                        <a:latin typeface="Calibri" panose="020F0502020204030204" pitchFamily="34" charset="0"/>
                      </a:endParaRPr>
                    </a:p>
                  </a:txBody>
                  <a:tcPr marL="8082" marR="8082" marT="8082" marB="0" anchor="b"/>
                </a:tc>
                <a:tc hMerge="1">
                  <a:txBody>
                    <a:bodyPr/>
                    <a:lstStyle/>
                    <a:p>
                      <a:pPr algn="ctr" fontAlgn="b"/>
                      <a:endParaRPr lang="en-US" sz="17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1134756288"/>
                  </a:ext>
                </a:extLst>
              </a:tr>
              <a:tr h="346869">
                <a:tc gridSpan="2">
                  <a:txBody>
                    <a:bodyPr/>
                    <a:lstStyle/>
                    <a:p>
                      <a:pPr algn="ctr" fontAlgn="b"/>
                      <a:r>
                        <a:rPr lang="en-US" sz="1800" b="1" i="0" u="none" strike="noStrike" kern="1200" baseline="0" dirty="0">
                          <a:solidFill>
                            <a:schemeClr val="dk1"/>
                          </a:solidFill>
                          <a:latin typeface="+mn-lt"/>
                          <a:ea typeface="+mn-ea"/>
                          <a:cs typeface="+mn-cs"/>
                        </a:rPr>
                        <a:t>Assets</a:t>
                      </a:r>
                      <a:endParaRPr lang="en-US" sz="1700" b="0" i="0" u="none" strike="noStrike" dirty="0">
                        <a:solidFill>
                          <a:srgbClr val="000000"/>
                        </a:solidFill>
                        <a:effectLst/>
                        <a:latin typeface="Calibri" panose="020F0502020204030204" pitchFamily="34" charset="0"/>
                      </a:endParaRPr>
                    </a:p>
                  </a:txBody>
                  <a:tcPr marL="8082" marR="8082" marT="8082" marB="0" anchor="b"/>
                </a:tc>
                <a:tc hMerge="1">
                  <a:txBody>
                    <a:bodyPr/>
                    <a:lstStyle/>
                    <a:p>
                      <a:pPr algn="ctr" fontAlgn="b"/>
                      <a:endParaRPr lang="en-US" sz="1700" b="0" i="0" u="none" strike="noStrike" dirty="0">
                        <a:solidFill>
                          <a:srgbClr val="000000"/>
                        </a:solidFill>
                        <a:effectLst/>
                        <a:latin typeface="Calibri" panose="020F0502020204030204" pitchFamily="34" charset="0"/>
                      </a:endParaRPr>
                    </a:p>
                  </a:txBody>
                  <a:tcPr marL="8082" marR="8082" marT="8082" marB="0" anchor="b"/>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baseline="0" dirty="0">
                          <a:solidFill>
                            <a:schemeClr val="dk1"/>
                          </a:solidFill>
                          <a:latin typeface="+mn-lt"/>
                          <a:ea typeface="+mn-ea"/>
                          <a:cs typeface="+mn-cs"/>
                        </a:rPr>
                        <a:t>Liabilities</a:t>
                      </a:r>
                      <a:endParaRPr lang="en-US" sz="1600" b="0" i="0" u="none" strike="noStrike" dirty="0">
                        <a:solidFill>
                          <a:srgbClr val="000000"/>
                        </a:solidFill>
                        <a:effectLst/>
                        <a:latin typeface="Calibri" panose="020F0502020204030204" pitchFamily="34" charset="0"/>
                      </a:endParaRPr>
                    </a:p>
                  </a:txBody>
                  <a:tcPr marL="8082" marR="8082" marT="8082" marB="0" anchor="b"/>
                </a:tc>
                <a:tc hMerge="1">
                  <a:txBody>
                    <a:bodyPr/>
                    <a:lstStyle/>
                    <a:p>
                      <a:pPr algn="ctr" fontAlgn="b"/>
                      <a:endParaRPr lang="en-US" sz="1700" b="0"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533510684"/>
                  </a:ext>
                </a:extLst>
              </a:tr>
              <a:tr h="346869">
                <a:tc>
                  <a:txBody>
                    <a:bodyPr/>
                    <a:lstStyle/>
                    <a:p>
                      <a:pPr algn="l" fontAlgn="b"/>
                      <a:r>
                        <a:rPr lang="en-US" sz="1700" b="0" i="0" u="none" strike="noStrike" dirty="0">
                          <a:solidFill>
                            <a:srgbClr val="000000"/>
                          </a:solidFill>
                          <a:effectLst/>
                          <a:latin typeface="Calibri" panose="020F0502020204030204" pitchFamily="34" charset="0"/>
                        </a:rPr>
                        <a:t>Cash</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u="none" strike="noStrike" dirty="0">
                          <a:effectLst/>
                        </a:rPr>
                        <a:t>$   15,100 </a:t>
                      </a:r>
                      <a:endParaRPr lang="en-US" sz="17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Accounts Payable</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u="none" strike="noStrike" dirty="0">
                          <a:effectLst/>
                        </a:rPr>
                        <a:t>$   4,100 </a:t>
                      </a:r>
                      <a:endParaRPr lang="en-US" sz="1700" b="0"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278849430"/>
                  </a:ext>
                </a:extLst>
              </a:tr>
              <a:tr h="346869">
                <a:tc>
                  <a:txBody>
                    <a:bodyPr/>
                    <a:lstStyle/>
                    <a:p>
                      <a:pPr algn="l" fontAlgn="b"/>
                      <a:r>
                        <a:rPr lang="en-US" sz="1700" b="0" i="0" u="none" strike="noStrike" dirty="0">
                          <a:solidFill>
                            <a:srgbClr val="000000"/>
                          </a:solidFill>
                          <a:effectLst/>
                          <a:latin typeface="Calibri" panose="020F0502020204030204" pitchFamily="34" charset="0"/>
                        </a:rPr>
                        <a:t>Supplies</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7,300</a:t>
                      </a:r>
                    </a:p>
                  </a:txBody>
                  <a:tcPr marL="8082" marR="8082" marT="8082"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Total Liabilities</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1" u="none" strike="noStrike" dirty="0">
                          <a:effectLst/>
                        </a:rPr>
                        <a:t>$   4,100 </a:t>
                      </a:r>
                      <a:endParaRPr lang="en-US" sz="17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2730796168"/>
                  </a:ext>
                </a:extLst>
              </a:tr>
              <a:tr h="346869">
                <a:tc>
                  <a:txBody>
                    <a:bodyPr/>
                    <a:lstStyle/>
                    <a:p>
                      <a:pPr algn="l" fontAlgn="b"/>
                      <a:r>
                        <a:rPr lang="en-US" sz="1700" b="0" i="0" u="none" strike="noStrike" dirty="0">
                          <a:solidFill>
                            <a:srgbClr val="000000"/>
                          </a:solidFill>
                          <a:effectLst/>
                          <a:latin typeface="Calibri" panose="020F0502020204030204" pitchFamily="34" charset="0"/>
                        </a:rPr>
                        <a:t>Equipment</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26,000</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extLst>
                  <a:ext uri="{0D108BD9-81ED-4DB2-BD59-A6C34878D82A}">
                    <a16:rowId xmlns:a16="http://schemas.microsoft.com/office/drawing/2014/main" val="4065788676"/>
                  </a:ext>
                </a:extLst>
              </a:tr>
              <a:tr h="346869">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7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700" b="1" i="0" u="none" strike="noStrike" dirty="0">
                        <a:solidFill>
                          <a:srgbClr val="000000"/>
                        </a:solidFill>
                        <a:effectLst/>
                        <a:latin typeface="Calibri" panose="020F0502020204030204" pitchFamily="34" charset="0"/>
                      </a:endParaRPr>
                    </a:p>
                  </a:txBody>
                  <a:tcPr marL="8082" marR="8082" marT="8082" marB="0" anchor="b"/>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kern="1200" baseline="0" dirty="0">
                          <a:solidFill>
                            <a:schemeClr val="dk1"/>
                          </a:solidFill>
                          <a:effectLst/>
                          <a:latin typeface="+mn-lt"/>
                          <a:ea typeface="+mn-ea"/>
                          <a:cs typeface="+mn-cs"/>
                        </a:rPr>
                        <a:t>Equity</a:t>
                      </a:r>
                      <a:endParaRPr lang="en-US" sz="1800" b="0" i="0" u="none" strike="noStrike" dirty="0">
                        <a:solidFill>
                          <a:srgbClr val="000000"/>
                        </a:solidFill>
                        <a:effectLst/>
                        <a:latin typeface="Calibri" panose="020F0502020204030204" pitchFamily="34" charset="0"/>
                      </a:endParaRPr>
                    </a:p>
                  </a:txBody>
                  <a:tcPr marL="8082" marR="8082" marT="8082" marB="0" anchor="b"/>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7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188646543"/>
                  </a:ext>
                </a:extLst>
              </a:tr>
              <a:tr h="339718">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7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700" b="1"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Common Stock</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u="none" strike="noStrike" dirty="0">
                          <a:effectLst/>
                        </a:rPr>
                        <a:t>$   40,000 </a:t>
                      </a:r>
                      <a:endParaRPr lang="en-US" sz="1700" b="0"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81404402"/>
                  </a:ext>
                </a:extLst>
              </a:tr>
              <a:tr h="346869">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7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700" b="1"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Retained Earnings</a:t>
                      </a: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Calibri" panose="020F0502020204030204" pitchFamily="34" charset="0"/>
                        </a:rPr>
                        <a:t>       4,300</a:t>
                      </a:r>
                    </a:p>
                  </a:txBody>
                  <a:tcPr marL="8082" marR="8082" marT="8082" marB="0" anchor="b"/>
                </a:tc>
                <a:extLst>
                  <a:ext uri="{0D108BD9-81ED-4DB2-BD59-A6C34878D82A}">
                    <a16:rowId xmlns:a16="http://schemas.microsoft.com/office/drawing/2014/main" val="190444603"/>
                  </a:ext>
                </a:extLst>
              </a:tr>
              <a:tr h="346869">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7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700" b="1"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Total Equity</a:t>
                      </a: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700" b="1" i="0" u="none" strike="noStrike" dirty="0">
                          <a:solidFill>
                            <a:srgbClr val="000000"/>
                          </a:solidFill>
                          <a:effectLst/>
                          <a:latin typeface="Calibri" panose="020F0502020204030204" pitchFamily="34" charset="0"/>
                        </a:rPr>
                        <a:t>     44,300</a:t>
                      </a:r>
                    </a:p>
                  </a:txBody>
                  <a:tcPr marL="8082" marR="8082" marT="8082" marB="0" anchor="b"/>
                </a:tc>
                <a:extLst>
                  <a:ext uri="{0D108BD9-81ED-4DB2-BD59-A6C34878D82A}">
                    <a16:rowId xmlns:a16="http://schemas.microsoft.com/office/drawing/2014/main" val="812373314"/>
                  </a:ext>
                </a:extLst>
              </a:tr>
              <a:tr h="346869">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700" b="0"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700" b="1"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7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1027353982"/>
                  </a:ext>
                </a:extLst>
              </a:tr>
              <a:tr h="34686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Total Assets</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1" u="none" strike="noStrike" dirty="0">
                          <a:effectLst/>
                        </a:rPr>
                        <a:t>$   48,400 </a:t>
                      </a:r>
                      <a:endParaRPr lang="en-US" sz="1700" b="1" i="0" u="none" strike="noStrike" dirty="0">
                        <a:solidFill>
                          <a:srgbClr val="000000"/>
                        </a:solidFill>
                        <a:effectLst/>
                        <a:latin typeface="Calibri" panose="020F0502020204030204" pitchFamily="34" charset="0"/>
                      </a:endParaRPr>
                    </a:p>
                  </a:txBody>
                  <a:tcPr marL="8082" marR="8082" marT="8082"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Total Liabilities and Equity</a:t>
                      </a:r>
                    </a:p>
                  </a:txBody>
                  <a:tcPr marL="8082" marR="8082" marT="8082"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1" u="none" strike="noStrike" dirty="0">
                          <a:effectLst/>
                        </a:rPr>
                        <a:t>$   48,400 </a:t>
                      </a:r>
                      <a:endParaRPr lang="en-US" sz="1700" b="1" i="0" u="none" strike="noStrike" dirty="0">
                        <a:solidFill>
                          <a:srgbClr val="000000"/>
                        </a:solidFill>
                        <a:effectLst/>
                        <a:latin typeface="Calibri" panose="020F0502020204030204" pitchFamily="34" charset="0"/>
                      </a:endParaRPr>
                    </a:p>
                  </a:txBody>
                  <a:tcPr marL="8082" marR="8082" marT="8082" marB="0" anchor="b"/>
                </a:tc>
                <a:extLst>
                  <a:ext uri="{0D108BD9-81ED-4DB2-BD59-A6C34878D82A}">
                    <a16:rowId xmlns:a16="http://schemas.microsoft.com/office/drawing/2014/main" val="3099968097"/>
                  </a:ext>
                </a:extLst>
              </a:tr>
            </a:tbl>
          </a:graphicData>
        </a:graphic>
      </p:graphicFrame>
      <p:cxnSp>
        <p:nvCxnSpPr>
          <p:cNvPr id="15" name="Straight Connector 14"/>
          <p:cNvCxnSpPr/>
          <p:nvPr/>
        </p:nvCxnSpPr>
        <p:spPr>
          <a:xfrm>
            <a:off x="6705600" y="33528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705600" y="51054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705600" y="579120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34200" y="6111876"/>
            <a:ext cx="609600" cy="0"/>
          </a:xfrm>
          <a:prstGeom prst="line">
            <a:avLst/>
          </a:prstGeom>
          <a:ln/>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a:off x="6934200" y="6172200"/>
            <a:ext cx="609600" cy="0"/>
          </a:xfrm>
          <a:prstGeom prst="line">
            <a:avLst/>
          </a:prstGeom>
          <a:ln/>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2819400" y="6111876"/>
            <a:ext cx="609600" cy="0"/>
          </a:xfrm>
          <a:prstGeom prst="line">
            <a:avLst/>
          </a:prstGeom>
          <a:ln/>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2819400" y="6172200"/>
            <a:ext cx="609600" cy="0"/>
          </a:xfrm>
          <a:prstGeom prst="line">
            <a:avLst/>
          </a:prstGeom>
          <a:ln/>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2590800" y="5768340"/>
            <a:ext cx="91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Content Placeholder 5">
            <a:extLst>
              <a:ext uri="{FF2B5EF4-FFF2-40B4-BE49-F238E27FC236}">
                <a16:creationId xmlns:a16="http://schemas.microsoft.com/office/drawing/2014/main" id="{96030F83-D233-BD2F-867A-91C3DFA96637}"/>
              </a:ext>
            </a:extLst>
          </p:cNvPr>
          <p:cNvPicPr>
            <a:picLocks noChangeAspect="1"/>
          </p:cNvPicPr>
          <p:nvPr/>
        </p:nvPicPr>
        <p:blipFill>
          <a:blip r:embed="rId2"/>
          <a:stretch>
            <a:fillRect/>
          </a:stretch>
        </p:blipFill>
        <p:spPr>
          <a:xfrm>
            <a:off x="468579" y="6388380"/>
            <a:ext cx="2998817" cy="482040"/>
          </a:xfrm>
          <a:prstGeom prst="rect">
            <a:avLst/>
          </a:prstGeom>
        </p:spPr>
      </p:pic>
      <p:sp>
        <p:nvSpPr>
          <p:cNvPr id="25" name="TextBox 23">
            <a:extLst>
              <a:ext uri="{FF2B5EF4-FFF2-40B4-BE49-F238E27FC236}">
                <a16:creationId xmlns:a16="http://schemas.microsoft.com/office/drawing/2014/main" id="{9E322944-91E4-193A-6F60-36B1613BF859}"/>
              </a:ext>
            </a:extLst>
          </p:cNvPr>
          <p:cNvSpPr txBox="1">
            <a:spLocks noChangeArrowheads="1"/>
          </p:cNvSpPr>
          <p:nvPr/>
        </p:nvSpPr>
        <p:spPr bwMode="auto">
          <a:xfrm>
            <a:off x="2590800" y="6477000"/>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6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2821767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C72C18-D18B-CEF1-5D1B-06E348E92D4D}"/>
              </a:ext>
            </a:extLst>
          </p:cNvPr>
          <p:cNvSpPr>
            <a:spLocks noGrp="1"/>
          </p:cNvSpPr>
          <p:nvPr>
            <p:ph type="title"/>
          </p:nvPr>
        </p:nvSpPr>
        <p:spPr/>
        <p:txBody>
          <a:bodyPr/>
          <a:lstStyle/>
          <a:p>
            <a:r>
              <a:rPr lang="en-US" dirty="0"/>
              <a:t>MCQ from Farhatlectures.com</a:t>
            </a:r>
          </a:p>
        </p:txBody>
      </p:sp>
      <p:sp>
        <p:nvSpPr>
          <p:cNvPr id="5" name="Content Placeholder 4">
            <a:extLst>
              <a:ext uri="{FF2B5EF4-FFF2-40B4-BE49-F238E27FC236}">
                <a16:creationId xmlns:a16="http://schemas.microsoft.com/office/drawing/2014/main" id="{FE4EE0C5-87F9-925C-A137-41064D4AE6D7}"/>
              </a:ext>
            </a:extLst>
          </p:cNvPr>
          <p:cNvSpPr>
            <a:spLocks noGrp="1"/>
          </p:cNvSpPr>
          <p:nvPr>
            <p:ph idx="1"/>
          </p:nvPr>
        </p:nvSpPr>
        <p:spPr>
          <a:xfrm>
            <a:off x="457200" y="1600200"/>
            <a:ext cx="8382000" cy="4525963"/>
          </a:xfrm>
        </p:spPr>
        <p:txBody>
          <a:bodyPr/>
          <a:lstStyle/>
          <a:p>
            <a:r>
              <a:rPr lang="en-US" dirty="0"/>
              <a:t>Which of the following financial statements refers to a specific date (point in time)?</a:t>
            </a:r>
          </a:p>
          <a:p>
            <a:pPr marL="514350" indent="-514350">
              <a:buFont typeface="+mj-lt"/>
              <a:buAutoNum type="alphaUcPeriod"/>
            </a:pPr>
            <a:r>
              <a:rPr lang="en-US" dirty="0"/>
              <a:t>Income statement</a:t>
            </a:r>
          </a:p>
          <a:p>
            <a:pPr marL="514350" indent="-514350">
              <a:buFont typeface="+mj-lt"/>
              <a:buAutoNum type="alphaUcPeriod"/>
            </a:pPr>
            <a:r>
              <a:rPr lang="en-US" dirty="0"/>
              <a:t>Statement of </a:t>
            </a:r>
            <a:r>
              <a:rPr lang="en-US"/>
              <a:t>Retained earnings</a:t>
            </a:r>
            <a:endParaRPr lang="en-US" dirty="0"/>
          </a:p>
          <a:p>
            <a:pPr marL="514350" indent="-514350">
              <a:buFont typeface="+mj-lt"/>
              <a:buAutoNum type="alphaUcPeriod"/>
            </a:pPr>
            <a:r>
              <a:rPr lang="en-US" dirty="0"/>
              <a:t>None of the Above</a:t>
            </a:r>
          </a:p>
          <a:p>
            <a:pPr marL="514350" indent="-514350">
              <a:buFont typeface="+mj-lt"/>
              <a:buAutoNum type="alphaUcPeriod"/>
            </a:pPr>
            <a:r>
              <a:rPr lang="en-US" dirty="0"/>
              <a:t>Balance Sheet</a:t>
            </a:r>
          </a:p>
        </p:txBody>
      </p:sp>
      <p:sp>
        <p:nvSpPr>
          <p:cNvPr id="3" name="Slide Number Placeholder 2">
            <a:extLst>
              <a:ext uri="{FF2B5EF4-FFF2-40B4-BE49-F238E27FC236}">
                <a16:creationId xmlns:a16="http://schemas.microsoft.com/office/drawing/2014/main" id="{91369040-F337-C26F-AF01-5215A6AC3391}"/>
              </a:ext>
            </a:extLst>
          </p:cNvPr>
          <p:cNvSpPr>
            <a:spLocks noGrp="1"/>
          </p:cNvSpPr>
          <p:nvPr>
            <p:ph type="sldNum" sz="quarter" idx="12"/>
          </p:nvPr>
        </p:nvSpPr>
        <p:spPr/>
        <p:txBody>
          <a:bodyPr/>
          <a:lstStyle/>
          <a:p>
            <a:pPr>
              <a:defRPr/>
            </a:pPr>
            <a:fld id="{1A502F59-C9C5-4CFC-ACAE-314DC3CCBC8D}" type="slidenum">
              <a:rPr lang="en-US" smtClean="0"/>
              <a:pPr>
                <a:defRPr/>
              </a:pPr>
              <a:t>6</a:t>
            </a:fld>
            <a:endParaRPr lang="en-US" dirty="0"/>
          </a:p>
        </p:txBody>
      </p:sp>
      <p:pic>
        <p:nvPicPr>
          <p:cNvPr id="7" name="Content Placeholder 5">
            <a:extLst>
              <a:ext uri="{FF2B5EF4-FFF2-40B4-BE49-F238E27FC236}">
                <a16:creationId xmlns:a16="http://schemas.microsoft.com/office/drawing/2014/main" id="{DB73191D-8D99-52AA-652A-AE288AE36ABF}"/>
              </a:ext>
            </a:extLst>
          </p:cNvPr>
          <p:cNvPicPr>
            <a:picLocks noChangeAspect="1"/>
          </p:cNvPicPr>
          <p:nvPr/>
        </p:nvPicPr>
        <p:blipFill>
          <a:blip r:embed="rId2"/>
          <a:stretch>
            <a:fillRect/>
          </a:stretch>
        </p:blipFill>
        <p:spPr>
          <a:xfrm>
            <a:off x="468579" y="6388380"/>
            <a:ext cx="2998817" cy="482040"/>
          </a:xfrm>
          <a:prstGeom prst="rect">
            <a:avLst/>
          </a:prstGeom>
        </p:spPr>
      </p:pic>
      <p:sp>
        <p:nvSpPr>
          <p:cNvPr id="8" name="TextBox 23">
            <a:extLst>
              <a:ext uri="{FF2B5EF4-FFF2-40B4-BE49-F238E27FC236}">
                <a16:creationId xmlns:a16="http://schemas.microsoft.com/office/drawing/2014/main" id="{8A91F818-FB02-EEAA-C61D-8A26CE925C05}"/>
              </a:ext>
            </a:extLst>
          </p:cNvPr>
          <p:cNvSpPr txBox="1">
            <a:spLocks noChangeArrowheads="1"/>
          </p:cNvSpPr>
          <p:nvPr/>
        </p:nvSpPr>
        <p:spPr bwMode="auto">
          <a:xfrm>
            <a:off x="2590800" y="6477000"/>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6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92281180"/>
      </p:ext>
    </p:extLst>
  </p:cSld>
  <p:clrMapOvr>
    <a:masterClrMapping/>
  </p:clrMapOvr>
  <p:transition>
    <p:fade/>
  </p:transition>
</p:sld>
</file>

<file path=ppt/theme/theme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17189</TotalTime>
  <Words>969</Words>
  <Application>Microsoft Office PowerPoint</Application>
  <PresentationFormat>On-screen Show (4:3)</PresentationFormat>
  <Paragraphs>222</Paragraphs>
  <Slides>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MS PGothic</vt:lpstr>
      <vt:lpstr>MS PGothic</vt:lpstr>
      <vt:lpstr>Arial</vt:lpstr>
      <vt:lpstr>Calibri</vt:lpstr>
      <vt:lpstr>Comic Sans MS</vt:lpstr>
      <vt:lpstr>Palatino Linotype</vt:lpstr>
      <vt:lpstr>11_Office Theme</vt:lpstr>
      <vt:lpstr>Summary of Transactions</vt:lpstr>
      <vt:lpstr>Financial Statements</vt:lpstr>
      <vt:lpstr>Income Statement</vt:lpstr>
      <vt:lpstr>Statement of Retained Earnings</vt:lpstr>
      <vt:lpstr>Balance Sheet</vt:lpstr>
      <vt:lpstr>MCQ from Farhatlectures.com</vt:lpstr>
    </vt:vector>
  </TitlesOfParts>
  <Company>Jon A. Booker, Ph.D., CPA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A. Booker</dc:creator>
  <cp:lastModifiedBy>mansour farhat</cp:lastModifiedBy>
  <cp:revision>772</cp:revision>
  <cp:lastPrinted>2017-09-23T14:44:51Z</cp:lastPrinted>
  <dcterms:created xsi:type="dcterms:W3CDTF">2012-08-01T21:08:21Z</dcterms:created>
  <dcterms:modified xsi:type="dcterms:W3CDTF">2024-07-14T20:51:11Z</dcterms:modified>
</cp:coreProperties>
</file>