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3" r:id="rId4"/>
    <p:sldId id="264" r:id="rId5"/>
    <p:sldId id="267" r:id="rId6"/>
    <p:sldId id="268" r:id="rId7"/>
    <p:sldId id="27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sour farhat" initials="mf" lastIdx="1" clrIdx="0">
    <p:extLst>
      <p:ext uri="{19B8F6BF-5375-455C-9EA6-DF929625EA0E}">
        <p15:presenceInfo xmlns:p15="http://schemas.microsoft.com/office/powerpoint/2012/main" userId="bed7c5799dc457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78A3E0-A32F-49D0-B25F-C831754F33A3}" v="1" dt="2025-05-06T23:48:04.8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" y="7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B978A3E0-A32F-49D0-B25F-C831754F33A3}"/>
    <pc:docChg chg="delSld modSld">
      <pc:chgData name="mansour farhat" userId="bed7c5799dc45719" providerId="LiveId" clId="{B978A3E0-A32F-49D0-B25F-C831754F33A3}" dt="2025-05-06T23:55:05.606" v="1" actId="2696"/>
      <pc:docMkLst>
        <pc:docMk/>
      </pc:docMkLst>
      <pc:sldChg chg="modAnim">
        <pc:chgData name="mansour farhat" userId="bed7c5799dc45719" providerId="LiveId" clId="{B978A3E0-A32F-49D0-B25F-C831754F33A3}" dt="2025-05-06T23:48:04.884" v="0"/>
        <pc:sldMkLst>
          <pc:docMk/>
          <pc:sldMk cId="4012122600" sldId="268"/>
        </pc:sldMkLst>
      </pc:sldChg>
      <pc:sldChg chg="del">
        <pc:chgData name="mansour farhat" userId="bed7c5799dc45719" providerId="LiveId" clId="{B978A3E0-A32F-49D0-B25F-C831754F33A3}" dt="2025-05-06T23:55:05.606" v="1" actId="2696"/>
        <pc:sldMkLst>
          <pc:docMk/>
          <pc:sldMk cId="3855184042" sldId="269"/>
        </pc:sldMkLst>
      </pc:sldChg>
      <pc:sldChg chg="del">
        <pc:chgData name="mansour farhat" userId="bed7c5799dc45719" providerId="LiveId" clId="{B978A3E0-A32F-49D0-B25F-C831754F33A3}" dt="2025-05-06T23:55:05.606" v="1" actId="2696"/>
        <pc:sldMkLst>
          <pc:docMk/>
          <pc:sldMk cId="3652364829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09AA-BC30-43AB-A841-998A61140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F5D6A-68D7-431B-A8B0-2A9C8D436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F7B79-32F9-478B-9895-B68C4E8B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61863-0842-418E-B3E8-A133AFA4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83F4B-29AF-42F6-935B-594A2ECC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1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96939-CF18-4037-AB45-AF87DA3D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47D45-D241-452D-A5AB-CCC80A097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AF33B-C316-438A-991A-1AD187C8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C3A38-924B-4FDE-8F0E-0A34AD49D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9662E-E2E5-462A-8CDE-1EDCEC266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90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8313-DD01-4019-844A-2CCBB588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CB637-02AF-43A0-9437-14753E9E6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BB430-B34B-44ED-913A-55D4949FA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2DBE9-C200-4EA2-8351-345FA2E9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FFCA3-E1F6-488B-83C8-5515ED8B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3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1D20-3D2F-4C66-9287-3C72260F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034F5-A802-4D0C-B0D1-9F343131C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391F5E-6937-4838-A555-9E98F2A62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75315-E78B-4324-A176-BB6DF0086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1C4A1-64A8-408E-BD77-C4AA0AE70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BCC29-B5D4-4E23-B013-C4C607FAC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5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795D-F778-462C-8D28-A3D77D01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2E9AF-93F5-4CF0-9A36-8095B34CC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C698A1-4147-464D-BAFC-F76AB5E83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3D4C2F-173C-413A-AFAF-0708CBDCB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F85D98-53BD-404D-B019-F530532B7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B57C1E-4D6C-440F-989B-B304C83E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53EE43-010B-4700-A27D-37E8B0F41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7D792B-A873-4414-BA83-ADCB1C12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FCB76-46EA-455B-9F58-BD029C271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0E2F68-F32E-40F4-81DB-CB0A0B065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052298-C506-4C2E-8142-609DD9C7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76FB1-3144-4A81-882F-5EF82DB96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1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5FC30-4554-448B-AC5F-79BCA8B55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757927-E4D8-4547-9E65-963EF974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44D66-9906-4AC9-A538-90EFCE688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04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05E4-469C-40F2-ADFB-703207461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24FEE-6DAD-4BEB-8890-BADAEA135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B50C6-29B2-4A47-AFC4-A942140A7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11550-E58D-4F63-8B0A-1D003F950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68785-6060-4291-BDF4-E0189617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B94AAD-9FD7-41F4-8993-C3F01A3E4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4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974E9-1B69-451F-8334-B2DF5CF7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41874-FE4C-4C23-89C4-DCFE45547B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AF4EB-767D-4F08-B65E-D5BCC557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CC1C1-22DB-441F-BB90-BB4C6599F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14A69-A72D-42EE-97B4-01EEE34B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E7893-087C-4E23-B7A3-D8611F109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1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4F9E6-A6C7-4E83-8898-187A1C0E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EBE2A1-DED0-45AB-B785-9D7EF5F19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372A9-8CB5-4C5B-8927-F691EF6B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57CF0-3BD2-4FDA-A1F5-1EBE0DE97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F1453-81DF-46E9-A010-253FEB5B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211E3-AB42-4B7A-ABC2-9D5D9EBF4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38E33-27C0-46D4-B1CD-8D7C924DB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15C8A-00DB-44EE-9F48-4EAE7C99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F7A4D-12E9-4445-970C-BDF4EEB9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385AF-D262-40F5-86B6-6EADA693E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2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BB90A0-2A35-444C-A1AF-7568EC31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F9046-3869-405B-BA72-35318A462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E4C31-9956-4C06-91AC-09C1BA9D5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507E6-6A55-4616-8CFF-F362A5FEFD0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85F6-DD02-4704-800D-328B8496B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8B983-9B61-45AA-9988-05F570DA8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6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A44D1-DE80-5114-5707-4AFB17E71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0162-A2E7-36AA-F02A-ECBB1046E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What is the Objective of </a:t>
            </a:r>
            <a:r>
              <a:rPr lang="en-US" dirty="0">
                <a:highlight>
                  <a:srgbClr val="FFFF00"/>
                </a:highlight>
              </a:rPr>
              <a:t>Financial Reporting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EE283-C6C4-6C04-754B-0FAB515CD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49" y="1374784"/>
            <a:ext cx="7960314" cy="5568532"/>
          </a:xfrm>
        </p:spPr>
        <p:txBody>
          <a:bodyPr>
            <a:normAutofit/>
          </a:bodyPr>
          <a:lstStyle/>
          <a:p>
            <a:r>
              <a:rPr lang="en-US" sz="3200" dirty="0"/>
              <a:t>The main idea behind financial reporting is to give useful </a:t>
            </a:r>
            <a:r>
              <a:rPr lang="en-US" sz="3200" dirty="0">
                <a:highlight>
                  <a:srgbClr val="FFFF00"/>
                </a:highlight>
              </a:rPr>
              <a:t>financial information </a:t>
            </a:r>
            <a:r>
              <a:rPr lang="en-US" sz="3200" dirty="0"/>
              <a:t>to people </a:t>
            </a:r>
            <a:r>
              <a:rPr lang="en-US" sz="3200" i="1" dirty="0"/>
              <a:t>outside</a:t>
            </a:r>
            <a:r>
              <a:rPr lang="en-US" sz="3200" dirty="0"/>
              <a:t> (external users) the company. </a:t>
            </a:r>
          </a:p>
          <a:p>
            <a:pPr lvl="1"/>
            <a:r>
              <a:rPr lang="en-US" sz="3200" dirty="0"/>
              <a:t>This helps them make informed decisions. </a:t>
            </a:r>
          </a:p>
          <a:p>
            <a:pPr lvl="1"/>
            <a:r>
              <a:rPr lang="en-US" sz="3200" dirty="0"/>
              <a:t>But who are these people?</a:t>
            </a:r>
          </a:p>
          <a:p>
            <a:pPr lvl="1"/>
            <a:r>
              <a:rPr lang="en-US" sz="3200" b="1" dirty="0"/>
              <a:t>Target Audience:</a:t>
            </a:r>
            <a:r>
              <a:rPr lang="en-US" sz="3200" dirty="0"/>
              <a:t> The main targets are </a:t>
            </a:r>
            <a:r>
              <a:rPr lang="en-US" sz="3200" b="1" dirty="0"/>
              <a:t>investors</a:t>
            </a:r>
            <a:r>
              <a:rPr lang="en-US" sz="3200" dirty="0"/>
              <a:t> and </a:t>
            </a:r>
            <a:r>
              <a:rPr lang="en-US" sz="3200" b="1" dirty="0"/>
              <a:t>creditors</a:t>
            </a:r>
            <a:r>
              <a:rPr lang="en-US" sz="3200" dirty="0"/>
              <a:t>.  Why?</a:t>
            </a:r>
          </a:p>
          <a:p>
            <a:pPr>
              <a:buClr>
                <a:schemeClr val="tx1"/>
              </a:buClr>
            </a:pPr>
            <a:r>
              <a:rPr lang="en-US" sz="3200" b="1" dirty="0"/>
              <a:t>The process is called financial reporting/accounting or just reporting in the real world.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77D29294-D753-79D9-E8A3-B98ACC0B1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962B98-B390-C1EC-8EDD-B046DDB3F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281530-3511-00B3-A8B5-3096CC30E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295" y="1858080"/>
            <a:ext cx="3778806" cy="382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8904-D8B2-BF50-BA81-3F6619846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74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effectLst/>
                <a:latin typeface="ui-sans-serif"/>
              </a:rPr>
              <a:t>Why focus on </a:t>
            </a:r>
            <a:r>
              <a:rPr lang="en-US" b="1" i="0" dirty="0">
                <a:effectLst/>
                <a:latin typeface="ui-sans-serif"/>
              </a:rPr>
              <a:t>investors</a:t>
            </a:r>
            <a:r>
              <a:rPr lang="en-US" b="0" i="0" dirty="0">
                <a:effectLst/>
                <a:latin typeface="ui-sans-serif"/>
              </a:rPr>
              <a:t> and </a:t>
            </a:r>
            <a:r>
              <a:rPr lang="en-US" b="1" i="0" dirty="0">
                <a:effectLst/>
                <a:latin typeface="ui-sans-serif"/>
              </a:rPr>
              <a:t>creditors</a:t>
            </a:r>
            <a:r>
              <a:rPr lang="en-US" b="0" i="0" dirty="0">
                <a:effectLst/>
                <a:latin typeface="ui-sans-serif"/>
              </a:rPr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DE358-FF6C-EAB1-7B98-FC3264D79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23" y="1209526"/>
            <a:ext cx="6482476" cy="4955829"/>
          </a:xfrm>
        </p:spPr>
        <p:txBody>
          <a:bodyPr>
            <a:normAutofit fontScale="92500" lnSpcReduction="20000"/>
          </a:bodyPr>
          <a:lstStyle/>
          <a:p>
            <a:r>
              <a:rPr lang="en-US" b="0" i="0" dirty="0">
                <a:effectLst/>
                <a:latin typeface="ui-sans-serif"/>
              </a:rPr>
              <a:t>They're the ones risking their money. </a:t>
            </a:r>
          </a:p>
          <a:p>
            <a:r>
              <a:rPr lang="en-US" b="1" i="0" dirty="0">
                <a:effectLst/>
                <a:latin typeface="ui-sans-serif"/>
              </a:rPr>
              <a:t>Investors</a:t>
            </a:r>
            <a:r>
              <a:rPr lang="en-US" b="0" i="0" dirty="0">
                <a:effectLst/>
                <a:latin typeface="ui-sans-serif"/>
              </a:rPr>
              <a:t> buy stock, hoping the company grows and their investment increases in value. </a:t>
            </a:r>
          </a:p>
          <a:p>
            <a:r>
              <a:rPr lang="en-US" b="1" i="0" dirty="0">
                <a:effectLst/>
                <a:latin typeface="ui-sans-serif"/>
              </a:rPr>
              <a:t>Creditors</a:t>
            </a:r>
            <a:r>
              <a:rPr lang="en-US" b="0" i="0" dirty="0">
                <a:effectLst/>
                <a:latin typeface="ui-sans-serif"/>
              </a:rPr>
              <a:t>, like banks, lend money and want to be sure they'll get paid back. 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Because they're taking a risk, they need clear and reliable information to evaluate the company's ability to generate future cash flows.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Investors and creditors are keenly interested in a company's cash receipts and disbursements, as well as the certainty of these cash flows. 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These insights enable them to gauge the company's performance and stability.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23D9EC2-9181-00D5-F1AF-23D95B2C0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203759E-48DD-2158-3887-B8AAC8FE7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FE63D3-3EF3-9FB3-E571-0BE7865B5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679" y="1509277"/>
            <a:ext cx="5121901" cy="322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2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4A382-FA81-E411-C57C-ABD23F64F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549" y="-7919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How Helpful is this information?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4FAE4-35B2-4A24-D226-6551D36F3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38" y="1304385"/>
            <a:ext cx="7750614" cy="4909210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b="0" i="0" dirty="0">
                <a:effectLst/>
                <a:latin typeface="ui-sans-serif"/>
              </a:rPr>
              <a:t>The information we provide should help them evaluate:</a:t>
            </a:r>
          </a:p>
          <a:p>
            <a:pPr lvl="1"/>
            <a:r>
              <a:rPr lang="en-US" b="0" i="0" dirty="0">
                <a:effectLst/>
                <a:highlight>
                  <a:srgbClr val="FFFF00"/>
                </a:highlight>
                <a:latin typeface="ui-sans-serif"/>
              </a:rPr>
              <a:t>How much cash </a:t>
            </a:r>
            <a:r>
              <a:rPr lang="en-US" b="0" i="0" dirty="0">
                <a:effectLst/>
                <a:latin typeface="ui-sans-serif"/>
              </a:rPr>
              <a:t>they might receive (if they're investors) or be paid (if they're creditors).</a:t>
            </a:r>
          </a:p>
          <a:p>
            <a:pPr lvl="1"/>
            <a:r>
              <a:rPr lang="en-US" b="0" i="0" dirty="0">
                <a:effectLst/>
                <a:highlight>
                  <a:srgbClr val="FFFF00"/>
                </a:highlight>
                <a:latin typeface="ui-sans-serif"/>
              </a:rPr>
              <a:t>When they'll receive </a:t>
            </a:r>
            <a:r>
              <a:rPr lang="en-US" b="0" i="0" dirty="0">
                <a:effectLst/>
                <a:latin typeface="ui-sans-serif"/>
              </a:rPr>
              <a:t>that cash (timing is everything!).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How </a:t>
            </a:r>
            <a:r>
              <a:rPr lang="en-US" b="0" i="0" dirty="0">
                <a:effectLst/>
                <a:highlight>
                  <a:srgbClr val="FFFF00"/>
                </a:highlight>
                <a:latin typeface="ui-sans-serif"/>
              </a:rPr>
              <a:t>certain</a:t>
            </a:r>
            <a:r>
              <a:rPr lang="en-US" b="0" i="0" dirty="0">
                <a:effectLst/>
                <a:latin typeface="ui-sans-serif"/>
              </a:rPr>
              <a:t> they can be about getting that cash (</a:t>
            </a:r>
            <a:r>
              <a:rPr lang="en-US" b="0" i="0" dirty="0">
                <a:effectLst/>
                <a:highlight>
                  <a:srgbClr val="FFFF00"/>
                </a:highlight>
                <a:latin typeface="ui-sans-serif"/>
              </a:rPr>
              <a:t>risk matters</a:t>
            </a:r>
            <a:r>
              <a:rPr lang="en-US" b="0" i="0" dirty="0">
                <a:effectLst/>
                <a:latin typeface="ui-sans-serif"/>
              </a:rPr>
              <a:t>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Of course, there are other users too, like government agencies, employees, and customers.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F6A1DEC-B460-570C-509C-B51D91C86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F53C7464-D6C1-3EA3-B5F7-0ED825152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7F2F93-0A10-27CD-EF4C-20346F51C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9946" y="2258294"/>
            <a:ext cx="3739269" cy="234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1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14E86-65B7-D960-E602-1A10BA75F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404" y="66546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How Financial Information is Conveyed?</a:t>
            </a:r>
            <a:br>
              <a:rPr lang="en-US" b="1" i="0" dirty="0"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82309-BDED-096A-28CA-8B09F0670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29326"/>
            <a:ext cx="8268554" cy="6062128"/>
          </a:xfrm>
        </p:spPr>
        <p:txBody>
          <a:bodyPr>
            <a:normAutofit fontScale="92500" lnSpcReduction="10000"/>
          </a:bodyPr>
          <a:lstStyle/>
          <a:p>
            <a:pPr algn="l">
              <a:buNone/>
            </a:pPr>
            <a:r>
              <a:rPr lang="en-US" b="0" i="0" dirty="0">
                <a:effectLst/>
                <a:latin typeface="ui-sans-serif"/>
              </a:rPr>
              <a:t>So, how do we get this information to investors and creditors? </a:t>
            </a:r>
          </a:p>
          <a:p>
            <a:pPr algn="l">
              <a:buNone/>
            </a:pPr>
            <a:r>
              <a:rPr lang="en-US" b="0" i="0" dirty="0">
                <a:effectLst/>
                <a:latin typeface="ui-sans-serif"/>
              </a:rPr>
              <a:t>Through </a:t>
            </a:r>
            <a:r>
              <a:rPr lang="en-US" b="1" i="0" dirty="0">
                <a:effectLst/>
                <a:latin typeface="ui-sans-serif"/>
              </a:rPr>
              <a:t>financial statements</a:t>
            </a:r>
            <a:r>
              <a:rPr lang="en-US" b="0" i="0" dirty="0">
                <a:effectLst/>
                <a:latin typeface="ui-sans-serif"/>
              </a:rPr>
              <a:t> and </a:t>
            </a:r>
            <a:r>
              <a:rPr lang="en-US" b="1" i="0" dirty="0">
                <a:effectLst/>
                <a:latin typeface="ui-sans-serif"/>
              </a:rPr>
              <a:t>disclosures</a:t>
            </a:r>
            <a:r>
              <a:rPr lang="en-US" b="0" i="0" dirty="0">
                <a:effectLst/>
                <a:latin typeface="ui-sans-serif"/>
              </a:rPr>
              <a:t>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Financial Statements:</a:t>
            </a:r>
            <a:r>
              <a:rPr lang="en-US" b="0" i="0" dirty="0">
                <a:effectLst/>
                <a:latin typeface="ui-sans-serif"/>
              </a:rPr>
              <a:t> These are the formal reports that summarize a company's financial performance and position.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The main ones are:</a:t>
            </a:r>
          </a:p>
          <a:p>
            <a:pPr marL="1371600" lvl="2" indent="-457200" algn="l">
              <a:buFont typeface="+mj-lt"/>
              <a:buAutoNum type="arabicPeriod"/>
            </a:pPr>
            <a:r>
              <a:rPr lang="en-US" b="1" i="0" dirty="0">
                <a:effectLst/>
                <a:latin typeface="ui-sans-serif"/>
              </a:rPr>
              <a:t>Income Statement</a:t>
            </a:r>
            <a:r>
              <a:rPr lang="en-US" b="0" i="0" dirty="0">
                <a:effectLst/>
                <a:latin typeface="ui-sans-serif"/>
              </a:rPr>
              <a:t>: Shows if the company made a profit or loss.</a:t>
            </a:r>
          </a:p>
          <a:p>
            <a:pPr marL="1371600" lvl="2" indent="-457200" algn="l">
              <a:buFont typeface="+mj-lt"/>
              <a:buAutoNum type="arabicPeriod"/>
            </a:pPr>
            <a:r>
              <a:rPr lang="en-US" b="1" i="0" dirty="0">
                <a:effectLst/>
                <a:latin typeface="ui-sans-serif"/>
              </a:rPr>
              <a:t>Balance Sheet: </a:t>
            </a:r>
            <a:r>
              <a:rPr lang="en-US" b="0" i="0" dirty="0">
                <a:effectLst/>
                <a:latin typeface="ui-sans-serif"/>
              </a:rPr>
              <a:t>Shows what the company owns (assets) and owes (liabilities), and the difference between them (equity).</a:t>
            </a:r>
          </a:p>
          <a:p>
            <a:pPr marL="1371600" lvl="2" indent="-457200" algn="l">
              <a:buFont typeface="+mj-lt"/>
              <a:buAutoNum type="arabicPeriod"/>
            </a:pPr>
            <a:r>
              <a:rPr lang="en-US" b="1" i="0" dirty="0">
                <a:effectLst/>
                <a:latin typeface="ui-sans-serif"/>
              </a:rPr>
              <a:t>Statement of Cash Flows: </a:t>
            </a:r>
            <a:r>
              <a:rPr lang="en-US" b="0" i="0" dirty="0">
                <a:effectLst/>
                <a:latin typeface="ui-sans-serif"/>
              </a:rPr>
              <a:t>Shows how cash came in and went out of the company.</a:t>
            </a:r>
          </a:p>
          <a:p>
            <a:pPr marL="1371600" lvl="2" indent="-457200" algn="l">
              <a:buFont typeface="+mj-lt"/>
              <a:buAutoNum type="arabicPeriod"/>
            </a:pPr>
            <a:r>
              <a:rPr lang="en-US" b="1" i="0" dirty="0">
                <a:effectLst/>
                <a:latin typeface="ui-sans-serif"/>
              </a:rPr>
              <a:t>Statement of Shareholders' </a:t>
            </a:r>
            <a:r>
              <a:rPr lang="en-US" b="0" i="0" dirty="0">
                <a:effectLst/>
                <a:latin typeface="ui-sans-serif"/>
              </a:rPr>
              <a:t>Equity: Shows how the owners' stake in the company has changed over time.</a:t>
            </a:r>
          </a:p>
          <a:p>
            <a:pPr marL="1371600" lvl="2" indent="-457200" algn="l">
              <a:buFont typeface="+mj-lt"/>
              <a:buAutoNum type="arabicPeriod"/>
            </a:pPr>
            <a:r>
              <a:rPr lang="en-US" sz="2000" b="1" dirty="0">
                <a:latin typeface="ui-sans-serif"/>
              </a:rPr>
              <a:t>Disclosures: </a:t>
            </a:r>
            <a:r>
              <a:rPr lang="en-US" sz="2000" dirty="0">
                <a:latin typeface="ui-sans-serif"/>
              </a:rPr>
              <a:t>These</a:t>
            </a:r>
            <a:r>
              <a:rPr lang="en-US" sz="2000" b="1" dirty="0">
                <a:latin typeface="ui-sans-serif"/>
              </a:rPr>
              <a:t> </a:t>
            </a:r>
            <a:r>
              <a:rPr lang="en-US" sz="2000" dirty="0">
                <a:latin typeface="ui-sans-serif"/>
              </a:rPr>
              <a:t>are extra details that explain the numbers in the financial statements. 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dirty="0">
                <a:latin typeface="ui-sans-serif"/>
              </a:rPr>
              <a:t>They might include information about accounting policies, risks, or major events.</a:t>
            </a:r>
          </a:p>
          <a:p>
            <a:pPr marL="1371600" lvl="2" indent="-457200" algn="l">
              <a:buFont typeface="+mj-lt"/>
              <a:buAutoNum type="arabicPeriod"/>
            </a:pPr>
            <a:endParaRPr lang="en-US" b="0" i="0" dirty="0">
              <a:effectLst/>
              <a:latin typeface="ui-sans-serif"/>
            </a:endParaRPr>
          </a:p>
          <a:p>
            <a:pPr>
              <a:buNone/>
            </a:pPr>
            <a:b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3D78C77-C238-D556-14C7-8846F1E86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98681E1-288C-FE44-05EA-9D533B278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DF895D-25BF-CEAB-1B0C-F3C8FA3B2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954" y="1599361"/>
            <a:ext cx="3343481" cy="408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7BE92-9DBB-7CFA-5A52-92A61A3AB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715" y="2146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effectLst/>
                <a:latin typeface="ui-sans-serif"/>
              </a:rPr>
              <a:t>The Role of Financial Reporting in the Capital Market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6BA4B-81B0-29FB-4D87-7AF9B68C0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83" y="1391831"/>
            <a:ext cx="7678166" cy="4821764"/>
          </a:xfrm>
        </p:spPr>
        <p:txBody>
          <a:bodyPr>
            <a:normAutofit fontScale="85000" lnSpcReduction="20000"/>
          </a:bodyPr>
          <a:lstStyle/>
          <a:p>
            <a:r>
              <a:rPr lang="en-US" b="0" i="0" dirty="0">
                <a:effectLst/>
                <a:latin typeface="ui-sans-serif"/>
              </a:rPr>
              <a:t>Why is financial reporting so crucial? </a:t>
            </a:r>
          </a:p>
          <a:p>
            <a:r>
              <a:rPr lang="en-US" b="0" i="0" dirty="0">
                <a:effectLst/>
                <a:latin typeface="ui-sans-serif"/>
              </a:rPr>
              <a:t>	It's the backbone of the capital market.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The Capital Market Explained:</a:t>
            </a:r>
            <a:r>
              <a:rPr lang="en-US" b="0" i="0" dirty="0">
                <a:effectLst/>
                <a:latin typeface="ui-sans-serif"/>
              </a:rPr>
              <a:t> Think of  “Wall Street”.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It's a place where people with money (investors) meet companies that need money. 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But the capital market isn't just Wall Street.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It's any place where companies can find funding.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 Maybe it's a local bank, venture capitalist, or even friends and family.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From Garage to Global:</a:t>
            </a:r>
            <a:r>
              <a:rPr lang="en-US" b="0" i="0" dirty="0">
                <a:effectLst/>
                <a:latin typeface="ui-sans-serif"/>
              </a:rPr>
              <a:t> Remember Microsoft? It started in a garage.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 To grow, they needed money.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They went to the capital market, got investors, and the rest is history.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1AF0867-DF93-7B54-A786-4BB139B5B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F53BA7CA-6B01-BAC0-CA52-A541A6EBA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77D3E6-3EC8-4CA0-6468-CE3D3C47B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3068" y="1391831"/>
            <a:ext cx="3982349" cy="425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1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4192B-E103-E9D3-8C63-8BAAB97BC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Financial Reporting's Critical Role</a:t>
            </a:r>
            <a:br>
              <a:rPr lang="en-US" b="1" i="0" dirty="0"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7311C-361C-0BC3-B289-51D816AF7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729" y="1374863"/>
            <a:ext cx="7695024" cy="4697063"/>
          </a:xfrm>
        </p:spPr>
        <p:txBody>
          <a:bodyPr>
            <a:normAutofit fontScale="85000" lnSpcReduction="20000"/>
          </a:bodyPr>
          <a:lstStyle/>
          <a:p>
            <a:pPr algn="l">
              <a:buNone/>
            </a:pPr>
            <a:r>
              <a:rPr lang="en-US" b="0" i="0" dirty="0">
                <a:effectLst/>
                <a:latin typeface="ui-sans-serif"/>
              </a:rPr>
              <a:t>So, where does financial reporting fit in?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The Oil in the Machine:</a:t>
            </a:r>
            <a:r>
              <a:rPr lang="en-US" b="0" i="0" dirty="0">
                <a:effectLst/>
                <a:latin typeface="ui-sans-serif"/>
              </a:rPr>
              <a:t> Financial reporting provides the reliable information that investors need to make informed decisions.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The Primary Communication Channel:</a:t>
            </a:r>
            <a:r>
              <a:rPr lang="en-US" b="0" i="0" dirty="0">
                <a:effectLst/>
                <a:latin typeface="ui-sans-serif"/>
              </a:rPr>
              <a:t> For many investors, financial statements are the </a:t>
            </a:r>
            <a:r>
              <a:rPr lang="en-US" b="0" i="1" dirty="0">
                <a:effectLst/>
                <a:latin typeface="ui-sans-serif"/>
              </a:rPr>
              <a:t>only</a:t>
            </a:r>
            <a:r>
              <a:rPr lang="en-US" b="0" i="0" dirty="0">
                <a:effectLst/>
                <a:latin typeface="ui-sans-serif"/>
              </a:rPr>
              <a:t> way they learn about a company. 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They don't get to talk to the CEO or visit the headquarters. 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They rely on the numbers.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Call to Action for Future CPAs:</a:t>
            </a:r>
            <a:r>
              <a:rPr lang="en-US" b="0" i="0" dirty="0">
                <a:effectLst/>
                <a:latin typeface="ui-sans-serif"/>
              </a:rPr>
              <a:t> As a future CPA, you'll be responsible for preparing these financial statements.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It's a big responsibility because people rely on them to make important financial decisions.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Take your job seriously.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90FCBC1-E6B6-2744-4963-B3D46227C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FF53BC26-C931-9F95-634D-C6315D207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72EF96-4834-84C2-0AF7-6FCC8EA60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753" y="1374863"/>
            <a:ext cx="3915518" cy="45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2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D2FC2-BE8F-7617-ABAD-D77618479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6036C-D6AA-E4E3-95DA-52E525CBF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170" y="1539378"/>
            <a:ext cx="11772569" cy="4351338"/>
          </a:xfrm>
        </p:spPr>
        <p:txBody>
          <a:bodyPr>
            <a:normAutofit/>
          </a:bodyPr>
          <a:lstStyle/>
          <a:p>
            <a:r>
              <a:rPr lang="en-US" sz="3200" dirty="0"/>
              <a:t>Financial accounting assists users of accounting information to perform all of the following, except for:</a:t>
            </a:r>
          </a:p>
          <a:p>
            <a:pPr marL="0" indent="0">
              <a:buNone/>
            </a:pPr>
            <a:endParaRPr lang="en-US" sz="32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Buying, selling, and holding ordinary shares and bonds.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Making investment decisions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Determining the creditworthiness of the company to decide whether to grant it a loan or not.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Planning and controlling the company’s daily operations.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758823AF-D1A6-09DB-FCB4-536671BBE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DAA6E5-D488-79FF-E17B-50A672FAF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48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</TotalTime>
  <Words>779</Words>
  <Application>Microsoft Office PowerPoint</Application>
  <PresentationFormat>Widescreen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ui-sans-serif</vt:lpstr>
      <vt:lpstr>Office Theme</vt:lpstr>
      <vt:lpstr>What is the Objective of Financial Reporting?</vt:lpstr>
      <vt:lpstr>Why focus on investors and creditors?</vt:lpstr>
      <vt:lpstr>How Helpful is this information?</vt:lpstr>
      <vt:lpstr>How Financial Information is Conveyed? </vt:lpstr>
      <vt:lpstr>The Role of Financial Reporting in the Capital Market </vt:lpstr>
      <vt:lpstr>Financial Reporting's Critical Role </vt:lpstr>
      <vt:lpstr>MCQ from Farhatlectures.com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4</cp:revision>
  <dcterms:created xsi:type="dcterms:W3CDTF">2021-09-06T14:05:44Z</dcterms:created>
  <dcterms:modified xsi:type="dcterms:W3CDTF">2025-05-06T23:55:15Z</dcterms:modified>
</cp:coreProperties>
</file>