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75" r:id="rId2"/>
    <p:sldId id="776" r:id="rId3"/>
    <p:sldId id="777" r:id="rId4"/>
    <p:sldId id="78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sour farhat" initials="mf" lastIdx="1" clrIdx="0">
    <p:extLst>
      <p:ext uri="{19B8F6BF-5375-455C-9EA6-DF929625EA0E}">
        <p15:presenceInfo xmlns:p15="http://schemas.microsoft.com/office/powerpoint/2012/main" userId="bed7c5799dc457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" y="53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1-09-08T13:08:11.57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37 1 920 0 0,'0'0'2035'0'0,"-18"0"-3195"0"0,5 0-363 0 0,7 0 1523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8T13:17:58.62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8T13:17:59.076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1,'0'13,"0"5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8T13:17:59.594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8T13:17:59.929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8T13:18:00.261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8T13:18:00.660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38 0,'-2'0,"-7"0,-4 0,0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8T13:18:01.41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8T13:18:01.762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8T13:18:02.127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08T13:18:02.483"/>
    </inkml:context>
    <inkml:brush xml:id="br0">
      <inkml:brushProperty name="width" value="0.05" units="cm"/>
      <inkml:brushProperty name="height" value="0.05" units="cm"/>
      <inkml:brushProperty name="ignorePressure" value="1"/>
    </inkml:brush>
  </inkml:definitions>
  <inkml:trace contextRef="#ctx0" brushRef="#br0">0 1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A09AA-BC30-43AB-A841-998A61140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F5D6A-68D7-431B-A8B0-2A9C8D436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F7B79-32F9-478B-9895-B68C4E8B8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61863-0842-418E-B3E8-A133AFA48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83F4B-29AF-42F6-935B-594A2ECCC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1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96939-CF18-4037-AB45-AF87DA3DB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47D45-D241-452D-A5AB-CCC80A097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AF33B-C316-438A-991A-1AD187C8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8C3A38-924B-4FDE-8F0E-0A34AD49D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9662E-E2E5-462A-8CDE-1EDCEC266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90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8313-DD01-4019-844A-2CCBB588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CB637-02AF-43A0-9437-14753E9E6B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BB430-B34B-44ED-913A-55D4949FA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2DBE9-C200-4EA2-8351-345FA2E90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FFCA3-E1F6-488B-83C8-5515ED8B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33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21D20-3D2F-4C66-9287-3C72260F8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034F5-A802-4D0C-B0D1-9F343131C5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391F5E-6937-4838-A555-9E98F2A62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875315-E78B-4324-A176-BB6DF0086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E1C4A1-64A8-408E-BD77-C4AA0AE70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BCC29-B5D4-4E23-B013-C4C607FAC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956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E795D-F778-462C-8D28-A3D77D01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92E9AF-93F5-4CF0-9A36-8095B34CC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C698A1-4147-464D-BAFC-F76AB5E836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3D4C2F-173C-413A-AFAF-0708CBDCB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F85D98-53BD-404D-B019-F530532B7F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B57C1E-4D6C-440F-989B-B304C83EB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53EE43-010B-4700-A27D-37E8B0F417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7D792B-A873-4414-BA83-ADCB1C12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24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FCB76-46EA-455B-9F58-BD029C271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0E2F68-F32E-40F4-81DB-CB0A0B065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052298-C506-4C2E-8142-609DD9C7B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76FB1-3144-4A81-882F-5EF82DB96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17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F5FC30-4554-448B-AC5F-79BCA8B55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757927-E4D8-4547-9E65-963EF974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44D66-9906-4AC9-A538-90EFCE688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604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605E4-469C-40F2-ADFB-703207461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524FEE-6DAD-4BEB-8890-BADAEA135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B50C6-29B2-4A47-AFC4-A942140A7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11550-E58D-4F63-8B0A-1D003F950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68785-6060-4291-BDF4-E01896173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B94AAD-9FD7-41F4-8993-C3F01A3E4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44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974E9-1B69-451F-8334-B2DF5CF79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41874-FE4C-4C23-89C4-DCFE45547B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8AF4EB-767D-4F08-B65E-D5BCC557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2CC1C1-22DB-441F-BB90-BB4C6599F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14A69-A72D-42EE-97B4-01EEE34B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FE7893-087C-4E23-B7A3-D8611F109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71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4F9E6-A6C7-4E83-8898-187A1C0E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EBE2A1-DED0-45AB-B785-9D7EF5F19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372A9-8CB5-4C5B-8927-F691EF6BE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57CF0-3BD2-4FDA-A1F5-1EBE0DE97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AF1453-81DF-46E9-A010-253FEB5B9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24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211E3-AB42-4B7A-ABC2-9D5D9EBF45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638E33-27C0-46D4-B1CD-8D7C924DB0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15C8A-00DB-44EE-9F48-4EAE7C99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F7A4D-12E9-4445-970C-BDF4EEB9E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385AF-D262-40F5-86B6-6EADA693E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24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BB90A0-2A35-444C-A1AF-7568EC31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AF9046-3869-405B-BA72-35318A462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E4C31-9956-4C06-91AC-09C1BA9D5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507E6-6A55-4616-8CFF-F362A5FEFD07}" type="datetimeFigureOut">
              <a:rPr lang="en-US" smtClean="0"/>
              <a:t>1/7/2026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B85F6-DD02-4704-800D-328B8496B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8B983-9B61-45AA-9988-05F570DA80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3ECF3-1C40-44DF-A39A-A3454D474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64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Federal_holidays_in_the_United_State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9.xml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12" Type="http://schemas.openxmlformats.org/officeDocument/2006/relationships/customXml" Target="../ink/ink8.xml"/><Relationship Id="rId17" Type="http://schemas.openxmlformats.org/officeDocument/2006/relationships/image" Target="../media/image2.png"/><Relationship Id="rId2" Type="http://schemas.openxmlformats.org/officeDocument/2006/relationships/customXml" Target="../ink/ink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customXml" Target="../ink/ink7.xml"/><Relationship Id="rId5" Type="http://schemas.openxmlformats.org/officeDocument/2006/relationships/image" Target="../media/image11.png"/><Relationship Id="rId15" Type="http://schemas.openxmlformats.org/officeDocument/2006/relationships/customXml" Target="../ink/ink11.xml"/><Relationship Id="rId10" Type="http://schemas.openxmlformats.org/officeDocument/2006/relationships/customXml" Target="../ink/ink6.xml"/><Relationship Id="rId4" Type="http://schemas.openxmlformats.org/officeDocument/2006/relationships/customXml" Target="../ink/ink2.xml"/><Relationship Id="rId9" Type="http://schemas.openxmlformats.org/officeDocument/2006/relationships/customXml" Target="../ink/ink5.xml"/><Relationship Id="rId14" Type="http://schemas.openxmlformats.org/officeDocument/2006/relationships/customXml" Target="../ink/ink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D94E0-0038-49C1-992C-E90B98B2D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-32256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is the Conceptual Framework?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ACD84-BB40-4E7D-AC06-71D6A2449A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343" y="1281255"/>
            <a:ext cx="8409029" cy="4766253"/>
          </a:xfrm>
        </p:spPr>
        <p:txBody>
          <a:bodyPr>
            <a:normAutofit/>
          </a:bodyPr>
          <a:lstStyle/>
          <a:p>
            <a:r>
              <a:rPr lang="en-US" sz="2400" dirty="0"/>
              <a:t>Provides Underlying foundation of US GAAP (not GAAP itself)</a:t>
            </a:r>
          </a:p>
          <a:p>
            <a:pPr lvl="1"/>
            <a:r>
              <a:rPr lang="en-US" sz="2000" dirty="0"/>
              <a:t>Help FASB makes rules that cohesive and consistent</a:t>
            </a:r>
          </a:p>
          <a:p>
            <a:pPr lvl="1"/>
            <a:r>
              <a:rPr lang="en-US" sz="2000" dirty="0"/>
              <a:t>Provides structure and direction to financial accounting and reporting</a:t>
            </a:r>
          </a:p>
          <a:p>
            <a:r>
              <a:rPr lang="en-US" sz="2400" dirty="0"/>
              <a:t>“Accounting Constitution”</a:t>
            </a:r>
          </a:p>
          <a:p>
            <a:r>
              <a:rPr lang="en-US" sz="2400" dirty="0"/>
              <a:t>Provides an underlying foundation for U.S. accounting standards</a:t>
            </a:r>
          </a:p>
          <a:p>
            <a:pPr lvl="1"/>
            <a:r>
              <a:rPr lang="en-US" sz="2400" dirty="0"/>
              <a:t>Which transactions/events are to account for?</a:t>
            </a:r>
          </a:p>
          <a:p>
            <a:pPr lvl="1"/>
            <a:r>
              <a:rPr lang="en-US" sz="2400" dirty="0"/>
              <a:t>How to measure transactions?</a:t>
            </a:r>
          </a:p>
          <a:p>
            <a:pPr lvl="1"/>
            <a:r>
              <a:rPr lang="en-US" sz="2400" dirty="0"/>
              <a:t>How to summarize and communicate the information to users?</a:t>
            </a:r>
          </a:p>
          <a:p>
            <a:r>
              <a:rPr lang="en-US" sz="2400" dirty="0"/>
              <a:t>FASB disseminates the conceptual framework via Financial Accounting Concepts (SFACs) </a:t>
            </a:r>
          </a:p>
          <a:p>
            <a:endParaRPr lang="en-US" sz="2400" dirty="0"/>
          </a:p>
          <a:p>
            <a:endParaRPr lang="en-US" dirty="0"/>
          </a:p>
        </p:txBody>
      </p:sp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23535EAC-22E3-48BB-ADC4-B80DDFD40F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580645" y="2218563"/>
            <a:ext cx="3395087" cy="17880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BD2B08-AE15-6D06-1227-4890F8CE7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4EC179-2613-5DCF-7EBE-EF7F5E7DBF56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321611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B69F-BE3B-438E-8919-D0D9FDD0A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10" y="18255"/>
            <a:ext cx="10515600" cy="1325563"/>
          </a:xfrm>
        </p:spPr>
        <p:txBody>
          <a:bodyPr/>
          <a:lstStyle/>
          <a:p>
            <a:pPr algn="ctr"/>
            <a:r>
              <a:rPr lang="en-US" sz="4400" dirty="0"/>
              <a:t>Statements of Financial Accounting </a:t>
            </a:r>
            <a:br>
              <a:rPr lang="en-US" sz="4400" dirty="0"/>
            </a:br>
            <a:r>
              <a:rPr lang="en-US" sz="4400" dirty="0"/>
              <a:t>Concepts (SFACs)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E63CD-76B7-4365-AEC5-199FE1F88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978" y="1589206"/>
            <a:ext cx="8028543" cy="4351338"/>
          </a:xfrm>
        </p:spPr>
        <p:txBody>
          <a:bodyPr>
            <a:normAutofit/>
          </a:bodyPr>
          <a:lstStyle/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Provide useful information to investors and creditors</a:t>
            </a:r>
          </a:p>
          <a:p>
            <a:r>
              <a:rPr lang="en-US" dirty="0"/>
              <a:t>Elements of financial statements</a:t>
            </a:r>
          </a:p>
          <a:p>
            <a:r>
              <a:rPr lang="en-US" dirty="0"/>
              <a:t>Recognition measurement and disclosure concepts</a:t>
            </a:r>
          </a:p>
          <a:p>
            <a:pPr lvl="1"/>
            <a:r>
              <a:rPr lang="en-US" dirty="0"/>
              <a:t>Assumptions and principles </a:t>
            </a:r>
          </a:p>
          <a:p>
            <a:r>
              <a:rPr lang="en-US" dirty="0">
                <a:highlight>
                  <a:srgbClr val="FFFF00"/>
                </a:highlight>
              </a:rPr>
              <a:t>Qualitative Characteristics:</a:t>
            </a:r>
          </a:p>
          <a:p>
            <a:pPr lvl="1"/>
            <a:r>
              <a:rPr lang="en-US" dirty="0"/>
              <a:t>2 Fundamentals Characteristics</a:t>
            </a:r>
          </a:p>
          <a:p>
            <a:pPr lvl="2"/>
            <a:r>
              <a:rPr lang="en-US" dirty="0"/>
              <a:t>3 components for each characteristics </a:t>
            </a:r>
          </a:p>
          <a:p>
            <a:pPr lvl="1"/>
            <a:r>
              <a:rPr lang="en-US" dirty="0"/>
              <a:t>4 Enhancing Characteristics </a:t>
            </a:r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A0B71C-203F-88B1-B205-6269B764C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F8CDB1-402D-8533-13E1-06B8ED45CA1A}"/>
              </a:ext>
            </a:extLst>
          </p:cNvPr>
          <p:cNvSpPr txBox="1"/>
          <p:nvPr/>
        </p:nvSpPr>
        <p:spPr>
          <a:xfrm>
            <a:off x="75282" y="6324219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02B2E2-CF6A-480C-61C7-B66573A4D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3001" y="1589206"/>
            <a:ext cx="3822734" cy="387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50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A8C17-F68F-4E00-8E09-BA253D020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768" y="-748456"/>
            <a:ext cx="11753768" cy="1325563"/>
          </a:xfrm>
        </p:spPr>
        <p:txBody>
          <a:bodyPr>
            <a:normAutofit/>
          </a:bodyPr>
          <a:lstStyle/>
          <a:p>
            <a:pPr algn="ctr"/>
            <a:br>
              <a:rPr lang="en-US" dirty="0"/>
            </a:b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CECC11-682A-4E71-B299-4308523D762C}"/>
              </a:ext>
            </a:extLst>
          </p:cNvPr>
          <p:cNvSpPr/>
          <p:nvPr/>
        </p:nvSpPr>
        <p:spPr>
          <a:xfrm>
            <a:off x="4069549" y="209274"/>
            <a:ext cx="3726612" cy="6728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Objective:  Provide </a:t>
            </a:r>
            <a:r>
              <a:rPr lang="en-US" dirty="0">
                <a:solidFill>
                  <a:schemeClr val="tx1"/>
                </a:solidFill>
                <a:highlight>
                  <a:srgbClr val="FFFF00"/>
                </a:highlight>
              </a:rPr>
              <a:t>Useful</a:t>
            </a:r>
            <a:r>
              <a:rPr lang="en-US" dirty="0"/>
              <a:t> Information:  Creditors and Investors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4DF4FF-6217-43A1-84DA-B56145D648B4}"/>
              </a:ext>
            </a:extLst>
          </p:cNvPr>
          <p:cNvSpPr/>
          <p:nvPr/>
        </p:nvSpPr>
        <p:spPr>
          <a:xfrm>
            <a:off x="2020390" y="2056813"/>
            <a:ext cx="2490158" cy="4920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Faithful Representation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143047D-C6A4-4193-8BB7-B3246F1B69D8}"/>
              </a:ext>
            </a:extLst>
          </p:cNvPr>
          <p:cNvSpPr/>
          <p:nvPr/>
        </p:nvSpPr>
        <p:spPr>
          <a:xfrm>
            <a:off x="8216567" y="2051691"/>
            <a:ext cx="2490158" cy="49205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Relevance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CE476D-331B-4CA4-9280-F0FD3A024076}"/>
              </a:ext>
            </a:extLst>
          </p:cNvPr>
          <p:cNvSpPr txBox="1"/>
          <p:nvPr/>
        </p:nvSpPr>
        <p:spPr>
          <a:xfrm>
            <a:off x="259717" y="1958259"/>
            <a:ext cx="1633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Fundamental Characteristics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2D23D51-D0AC-4C1D-B227-C4E5C85E5CC9}"/>
                  </a:ext>
                </a:extLst>
              </p14:cNvPr>
              <p14:cNvContentPartPr/>
              <p14:nvPr/>
            </p14:nvContentPartPr>
            <p14:xfrm>
              <a:off x="3185339" y="2611358"/>
              <a:ext cx="13680" cy="3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2D23D51-D0AC-4C1D-B227-C4E5C85E5CC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76339" y="2602358"/>
                <a:ext cx="3132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8BDB649C-21D9-419D-985E-B8717CA64602}"/>
              </a:ext>
            </a:extLst>
          </p:cNvPr>
          <p:cNvSpPr/>
          <p:nvPr/>
        </p:nvSpPr>
        <p:spPr>
          <a:xfrm>
            <a:off x="6653525" y="3658520"/>
            <a:ext cx="1322717" cy="71822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Predictive Value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D7C9DE-4914-4867-99E8-D95B209C7232}"/>
              </a:ext>
            </a:extLst>
          </p:cNvPr>
          <p:cNvSpPr/>
          <p:nvPr/>
        </p:nvSpPr>
        <p:spPr>
          <a:xfrm>
            <a:off x="10625330" y="3674453"/>
            <a:ext cx="1602225" cy="7057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Confirmatory Value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7F311C0-4706-4F48-A914-9A5065AC59FC}"/>
              </a:ext>
            </a:extLst>
          </p:cNvPr>
          <p:cNvSpPr/>
          <p:nvPr/>
        </p:nvSpPr>
        <p:spPr>
          <a:xfrm>
            <a:off x="8691574" y="3674454"/>
            <a:ext cx="1602225" cy="7057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Materiality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3BF427E-641A-4574-8AC5-C8FC52834182}"/>
              </a:ext>
            </a:extLst>
          </p:cNvPr>
          <p:cNvSpPr/>
          <p:nvPr/>
        </p:nvSpPr>
        <p:spPr>
          <a:xfrm>
            <a:off x="290760" y="3670981"/>
            <a:ext cx="1602225" cy="7262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Neutral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A84BD3F-CE57-4C19-A233-3D1E971E0FFB}"/>
              </a:ext>
            </a:extLst>
          </p:cNvPr>
          <p:cNvSpPr/>
          <p:nvPr/>
        </p:nvSpPr>
        <p:spPr>
          <a:xfrm>
            <a:off x="2350685" y="3670980"/>
            <a:ext cx="1593480" cy="7057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Completeness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3973ADC-7028-4609-8C12-382781DDB8F7}"/>
              </a:ext>
            </a:extLst>
          </p:cNvPr>
          <p:cNvSpPr/>
          <p:nvPr/>
        </p:nvSpPr>
        <p:spPr>
          <a:xfrm>
            <a:off x="4234057" y="3658520"/>
            <a:ext cx="1449706" cy="7057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Free from error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28B9F6F-8C94-4880-921A-F590CA88971D}"/>
              </a:ext>
            </a:extLst>
          </p:cNvPr>
          <p:cNvSpPr/>
          <p:nvPr/>
        </p:nvSpPr>
        <p:spPr>
          <a:xfrm>
            <a:off x="1213002" y="5261009"/>
            <a:ext cx="1602225" cy="70576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Comparability  (consistency)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1847484-CD26-438B-A7D1-BF24BACE3E34}"/>
              </a:ext>
            </a:extLst>
          </p:cNvPr>
          <p:cNvSpPr/>
          <p:nvPr/>
        </p:nvSpPr>
        <p:spPr>
          <a:xfrm>
            <a:off x="3742866" y="5235479"/>
            <a:ext cx="1602225" cy="70576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Verifiability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E54B545-036A-404D-B870-897754D92C07}"/>
              </a:ext>
            </a:extLst>
          </p:cNvPr>
          <p:cNvSpPr/>
          <p:nvPr/>
        </p:nvSpPr>
        <p:spPr>
          <a:xfrm>
            <a:off x="9414883" y="5235478"/>
            <a:ext cx="1924544" cy="70576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Understandability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B77C5CA-171F-461B-8CC8-0A66D1D6A1BD}"/>
              </a:ext>
            </a:extLst>
          </p:cNvPr>
          <p:cNvSpPr/>
          <p:nvPr/>
        </p:nvSpPr>
        <p:spPr>
          <a:xfrm>
            <a:off x="6992197" y="5235479"/>
            <a:ext cx="1602225" cy="70576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Timeliness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37CA578-5E34-4F18-8081-709684616F32}"/>
              </a:ext>
            </a:extLst>
          </p:cNvPr>
          <p:cNvGrpSpPr/>
          <p:nvPr/>
        </p:nvGrpSpPr>
        <p:grpSpPr>
          <a:xfrm>
            <a:off x="5863379" y="1359278"/>
            <a:ext cx="360" cy="11880"/>
            <a:chOff x="5790736" y="2185175"/>
            <a:chExt cx="360" cy="11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1A5B6C98-6AD5-4ABC-989E-F3F5074388AA}"/>
                    </a:ext>
                  </a:extLst>
                </p14:cNvPr>
                <p14:cNvContentPartPr/>
                <p14:nvPr/>
              </p14:nvContentPartPr>
              <p14:xfrm>
                <a:off x="5790736" y="2185175"/>
                <a:ext cx="360" cy="3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1A5B6C98-6AD5-4ABC-989E-F3F5074388AA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782096" y="217653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D8706FA8-DED3-4ABA-ACEA-6614CD9F270A}"/>
                    </a:ext>
                  </a:extLst>
                </p14:cNvPr>
                <p14:cNvContentPartPr/>
                <p14:nvPr/>
              </p14:nvContentPartPr>
              <p14:xfrm>
                <a:off x="5790736" y="2185175"/>
                <a:ext cx="360" cy="1188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D8706FA8-DED3-4ABA-ACEA-6614CD9F270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782096" y="2176535"/>
                  <a:ext cx="18000" cy="29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BB2D8F2-D402-4AAF-9894-3071176AC4DC}"/>
              </a:ext>
            </a:extLst>
          </p:cNvPr>
          <p:cNvGrpSpPr/>
          <p:nvPr/>
        </p:nvGrpSpPr>
        <p:grpSpPr>
          <a:xfrm>
            <a:off x="5886779" y="1698398"/>
            <a:ext cx="40320" cy="35280"/>
            <a:chOff x="5814136" y="2524295"/>
            <a:chExt cx="40320" cy="3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39E24B84-3FCD-456E-BF47-9ED9012A1AF5}"/>
                    </a:ext>
                  </a:extLst>
                </p14:cNvPr>
                <p14:cNvContentPartPr/>
                <p14:nvPr/>
              </p14:nvContentPartPr>
              <p14:xfrm>
                <a:off x="5854096" y="2524295"/>
                <a:ext cx="360" cy="36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39E24B84-3FCD-456E-BF47-9ED9012A1AF5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845456" y="251529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5" name="Ink 64">
                  <a:extLst>
                    <a:ext uri="{FF2B5EF4-FFF2-40B4-BE49-F238E27FC236}">
                      <a16:creationId xmlns:a16="http://schemas.microsoft.com/office/drawing/2014/main" id="{1722B4CE-6D43-450A-8AE6-44A85CCD3E3D}"/>
                    </a:ext>
                  </a:extLst>
                </p14:cNvPr>
                <p14:cNvContentPartPr/>
                <p14:nvPr/>
              </p14:nvContentPartPr>
              <p14:xfrm>
                <a:off x="5814136" y="2559215"/>
                <a:ext cx="360" cy="360"/>
              </p14:xfrm>
            </p:contentPart>
          </mc:Choice>
          <mc:Fallback xmlns="">
            <p:pic>
              <p:nvPicPr>
                <p:cNvPr id="65" name="Ink 64">
                  <a:extLst>
                    <a:ext uri="{FF2B5EF4-FFF2-40B4-BE49-F238E27FC236}">
                      <a16:creationId xmlns:a16="http://schemas.microsoft.com/office/drawing/2014/main" id="{1722B4CE-6D43-450A-8AE6-44A85CCD3E3D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805496" y="255021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60FE82FC-F5B9-48D3-BBCF-F9DF728F4156}"/>
                    </a:ext>
                  </a:extLst>
                </p14:cNvPr>
                <p14:cNvContentPartPr/>
                <p14:nvPr/>
              </p14:nvContentPartPr>
              <p14:xfrm>
                <a:off x="5814136" y="2559215"/>
                <a:ext cx="360" cy="3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60FE82FC-F5B9-48D3-BBCF-F9DF728F4156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805496" y="255021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7" name="Ink 66">
                <a:extLst>
                  <a:ext uri="{FF2B5EF4-FFF2-40B4-BE49-F238E27FC236}">
                    <a16:creationId xmlns:a16="http://schemas.microsoft.com/office/drawing/2014/main" id="{87CD2912-21FD-4C04-A2B7-1BCABC97EFA1}"/>
                  </a:ext>
                </a:extLst>
              </p14:cNvPr>
              <p14:cNvContentPartPr/>
              <p14:nvPr/>
            </p14:nvContentPartPr>
            <p14:xfrm>
              <a:off x="6131579" y="2837438"/>
              <a:ext cx="13680" cy="360"/>
            </p14:xfrm>
          </p:contentPart>
        </mc:Choice>
        <mc:Fallback xmlns="">
          <p:pic>
            <p:nvPicPr>
              <p:cNvPr id="67" name="Ink 66">
                <a:extLst>
                  <a:ext uri="{FF2B5EF4-FFF2-40B4-BE49-F238E27FC236}">
                    <a16:creationId xmlns:a16="http://schemas.microsoft.com/office/drawing/2014/main" id="{87CD2912-21FD-4C04-A2B7-1BCABC97EFA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22579" y="2828438"/>
                <a:ext cx="31320" cy="18000"/>
              </a:xfrm>
              <a:prstGeom prst="rect">
                <a:avLst/>
              </a:prstGeom>
            </p:spPr>
          </p:pic>
        </mc:Fallback>
      </mc:AlternateContent>
      <p:grpSp>
        <p:nvGrpSpPr>
          <p:cNvPr id="72" name="Group 71">
            <a:extLst>
              <a:ext uri="{FF2B5EF4-FFF2-40B4-BE49-F238E27FC236}">
                <a16:creationId xmlns:a16="http://schemas.microsoft.com/office/drawing/2014/main" id="{FA819108-A7B4-4642-B154-7355F8C9BE0D}"/>
              </a:ext>
            </a:extLst>
          </p:cNvPr>
          <p:cNvGrpSpPr/>
          <p:nvPr/>
        </p:nvGrpSpPr>
        <p:grpSpPr>
          <a:xfrm>
            <a:off x="3867899" y="1733318"/>
            <a:ext cx="86760" cy="63720"/>
            <a:chOff x="3795256" y="2559215"/>
            <a:chExt cx="86760" cy="63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4710A302-BEED-41D0-9FD5-12D3D61C7C8B}"/>
                    </a:ext>
                  </a:extLst>
                </p14:cNvPr>
                <p14:cNvContentPartPr/>
                <p14:nvPr/>
              </p14:nvContentPartPr>
              <p14:xfrm>
                <a:off x="3795256" y="2622575"/>
                <a:ext cx="360" cy="3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4710A302-BEED-41D0-9FD5-12D3D61C7C8B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786616" y="261357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72C2BEF-3ED2-4EA2-9AD1-14DF9C6F7820}"/>
                    </a:ext>
                  </a:extLst>
                </p14:cNvPr>
                <p14:cNvContentPartPr/>
                <p14:nvPr/>
              </p14:nvContentPartPr>
              <p14:xfrm>
                <a:off x="3881656" y="2559215"/>
                <a:ext cx="360" cy="3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72C2BEF-3ED2-4EA2-9AD1-14DF9C6F782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872656" y="255021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AA1FA45B-4C04-4848-A9E8-ADEB1C899EC1}"/>
                    </a:ext>
                  </a:extLst>
                </p14:cNvPr>
                <p14:cNvContentPartPr/>
                <p14:nvPr/>
              </p14:nvContentPartPr>
              <p14:xfrm>
                <a:off x="3881656" y="2559215"/>
                <a:ext cx="360" cy="36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AA1FA45B-4C04-4848-A9E8-ADEB1C899EC1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872656" y="2550215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1" name="Ink 70">
                <a:extLst>
                  <a:ext uri="{FF2B5EF4-FFF2-40B4-BE49-F238E27FC236}">
                    <a16:creationId xmlns:a16="http://schemas.microsoft.com/office/drawing/2014/main" id="{8136B2D9-906B-4012-8A88-C9B6F9AB51D1}"/>
                  </a:ext>
                </a:extLst>
              </p14:cNvPr>
              <p14:cNvContentPartPr/>
              <p14:nvPr/>
            </p14:nvContentPartPr>
            <p14:xfrm>
              <a:off x="4294139" y="1847798"/>
              <a:ext cx="360" cy="360"/>
            </p14:xfrm>
          </p:contentPart>
        </mc:Choice>
        <mc:Fallback xmlns="">
          <p:pic>
            <p:nvPicPr>
              <p:cNvPr id="71" name="Ink 70">
                <a:extLst>
                  <a:ext uri="{FF2B5EF4-FFF2-40B4-BE49-F238E27FC236}">
                    <a16:creationId xmlns:a16="http://schemas.microsoft.com/office/drawing/2014/main" id="{8136B2D9-906B-4012-8A88-C9B6F9AB51D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285139" y="1838798"/>
                <a:ext cx="18000" cy="18000"/>
              </a:xfrm>
              <a:prstGeom prst="rect">
                <a:avLst/>
              </a:prstGeom>
            </p:spPr>
          </p:pic>
        </mc:Fallback>
      </mc:AlternateContent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CC33E16E-3701-4F8A-8AE0-8057F45DB943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5932855" y="882134"/>
            <a:ext cx="0" cy="67861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80985AE-73A0-4DD2-A15A-FCCE516830D4}"/>
              </a:ext>
            </a:extLst>
          </p:cNvPr>
          <p:cNvCxnSpPr>
            <a:cxnSpLocks/>
          </p:cNvCxnSpPr>
          <p:nvPr/>
        </p:nvCxnSpPr>
        <p:spPr>
          <a:xfrm>
            <a:off x="3638228" y="1534837"/>
            <a:ext cx="2288511" cy="714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FD6CF9D-750D-4F0B-A012-B41D6AAD21EF}"/>
              </a:ext>
            </a:extLst>
          </p:cNvPr>
          <p:cNvCxnSpPr>
            <a:cxnSpLocks/>
          </p:cNvCxnSpPr>
          <p:nvPr/>
        </p:nvCxnSpPr>
        <p:spPr>
          <a:xfrm>
            <a:off x="3669859" y="1534837"/>
            <a:ext cx="0" cy="521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7879C5AD-F264-4519-9CEA-75D39601ED7D}"/>
              </a:ext>
            </a:extLst>
          </p:cNvPr>
          <p:cNvCxnSpPr>
            <a:cxnSpLocks/>
          </p:cNvCxnSpPr>
          <p:nvPr/>
        </p:nvCxnSpPr>
        <p:spPr>
          <a:xfrm flipV="1">
            <a:off x="5959097" y="1534837"/>
            <a:ext cx="2848837" cy="102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6BB25C9-6597-4E84-B346-73B832EF54B3}"/>
              </a:ext>
            </a:extLst>
          </p:cNvPr>
          <p:cNvCxnSpPr>
            <a:cxnSpLocks/>
          </p:cNvCxnSpPr>
          <p:nvPr/>
        </p:nvCxnSpPr>
        <p:spPr>
          <a:xfrm>
            <a:off x="8816823" y="1560745"/>
            <a:ext cx="0" cy="521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B5D0823-7460-483B-97EC-B10A1AD2A49B}"/>
              </a:ext>
            </a:extLst>
          </p:cNvPr>
          <p:cNvCxnSpPr>
            <a:cxnSpLocks/>
          </p:cNvCxnSpPr>
          <p:nvPr/>
        </p:nvCxnSpPr>
        <p:spPr>
          <a:xfrm>
            <a:off x="3626335" y="2548863"/>
            <a:ext cx="0" cy="521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526FC66-E161-4867-AC4F-20DF084444E3}"/>
              </a:ext>
            </a:extLst>
          </p:cNvPr>
          <p:cNvCxnSpPr>
            <a:cxnSpLocks/>
          </p:cNvCxnSpPr>
          <p:nvPr/>
        </p:nvCxnSpPr>
        <p:spPr>
          <a:xfrm>
            <a:off x="910843" y="3081083"/>
            <a:ext cx="43641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5FE2608-4497-480E-AF0F-74FBA1D632F7}"/>
              </a:ext>
            </a:extLst>
          </p:cNvPr>
          <p:cNvCxnSpPr>
            <a:cxnSpLocks/>
          </p:cNvCxnSpPr>
          <p:nvPr/>
        </p:nvCxnSpPr>
        <p:spPr>
          <a:xfrm>
            <a:off x="3638228" y="3070839"/>
            <a:ext cx="0" cy="521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0670E984-6FDC-462C-8F0E-C879216A6637}"/>
              </a:ext>
            </a:extLst>
          </p:cNvPr>
          <p:cNvCxnSpPr>
            <a:cxnSpLocks/>
          </p:cNvCxnSpPr>
          <p:nvPr/>
        </p:nvCxnSpPr>
        <p:spPr>
          <a:xfrm>
            <a:off x="910843" y="3070839"/>
            <a:ext cx="0" cy="521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AF5221A0-0A9D-4C31-8EA4-F512CD335717}"/>
              </a:ext>
            </a:extLst>
          </p:cNvPr>
          <p:cNvCxnSpPr>
            <a:cxnSpLocks/>
          </p:cNvCxnSpPr>
          <p:nvPr/>
        </p:nvCxnSpPr>
        <p:spPr>
          <a:xfrm>
            <a:off x="5281952" y="3081083"/>
            <a:ext cx="0" cy="521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02D7A05-E0BB-4DB5-9FB0-5061C878E333}"/>
              </a:ext>
            </a:extLst>
          </p:cNvPr>
          <p:cNvCxnSpPr>
            <a:cxnSpLocks/>
          </p:cNvCxnSpPr>
          <p:nvPr/>
        </p:nvCxnSpPr>
        <p:spPr>
          <a:xfrm>
            <a:off x="9500662" y="2538619"/>
            <a:ext cx="0" cy="521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57CA6E67-AF0F-4F84-A4EC-7AC88095ED37}"/>
              </a:ext>
            </a:extLst>
          </p:cNvPr>
          <p:cNvCxnSpPr>
            <a:cxnSpLocks/>
          </p:cNvCxnSpPr>
          <p:nvPr/>
        </p:nvCxnSpPr>
        <p:spPr>
          <a:xfrm>
            <a:off x="6785170" y="3070839"/>
            <a:ext cx="4364182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51F1C703-1C8F-4CAE-B840-66EF61A4D4A6}"/>
              </a:ext>
            </a:extLst>
          </p:cNvPr>
          <p:cNvCxnSpPr>
            <a:cxnSpLocks/>
          </p:cNvCxnSpPr>
          <p:nvPr/>
        </p:nvCxnSpPr>
        <p:spPr>
          <a:xfrm>
            <a:off x="9512555" y="3060595"/>
            <a:ext cx="0" cy="521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843471BE-2A9B-47C6-B3A9-E564F65621ED}"/>
              </a:ext>
            </a:extLst>
          </p:cNvPr>
          <p:cNvCxnSpPr>
            <a:cxnSpLocks/>
          </p:cNvCxnSpPr>
          <p:nvPr/>
        </p:nvCxnSpPr>
        <p:spPr>
          <a:xfrm>
            <a:off x="6812879" y="3070839"/>
            <a:ext cx="0" cy="521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04C8E06D-C667-4DA4-B3FB-49B9F1CB0945}"/>
              </a:ext>
            </a:extLst>
          </p:cNvPr>
          <p:cNvCxnSpPr>
            <a:cxnSpLocks/>
          </p:cNvCxnSpPr>
          <p:nvPr/>
        </p:nvCxnSpPr>
        <p:spPr>
          <a:xfrm>
            <a:off x="11170134" y="3136544"/>
            <a:ext cx="0" cy="52197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2F2F8891-ACEA-42E6-A81B-FF266447C8F6}"/>
              </a:ext>
            </a:extLst>
          </p:cNvPr>
          <p:cNvCxnSpPr>
            <a:cxnSpLocks/>
          </p:cNvCxnSpPr>
          <p:nvPr/>
        </p:nvCxnSpPr>
        <p:spPr>
          <a:xfrm>
            <a:off x="5931127" y="1534837"/>
            <a:ext cx="0" cy="347895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93AD145C-A373-4C58-A8CF-CF0EB3727A1C}"/>
              </a:ext>
            </a:extLst>
          </p:cNvPr>
          <p:cNvCxnSpPr>
            <a:cxnSpLocks/>
          </p:cNvCxnSpPr>
          <p:nvPr/>
        </p:nvCxnSpPr>
        <p:spPr>
          <a:xfrm>
            <a:off x="1887588" y="4996932"/>
            <a:ext cx="9261764" cy="2945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5E6F4911-C36F-4F3B-BB2C-20632E0FACEB}"/>
              </a:ext>
            </a:extLst>
          </p:cNvPr>
          <p:cNvCxnSpPr>
            <a:cxnSpLocks/>
          </p:cNvCxnSpPr>
          <p:nvPr/>
        </p:nvCxnSpPr>
        <p:spPr>
          <a:xfrm>
            <a:off x="1887588" y="4987134"/>
            <a:ext cx="0" cy="2483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78F802AC-B7A1-4181-9E23-3E13AE559474}"/>
              </a:ext>
            </a:extLst>
          </p:cNvPr>
          <p:cNvCxnSpPr>
            <a:cxnSpLocks/>
          </p:cNvCxnSpPr>
          <p:nvPr/>
        </p:nvCxnSpPr>
        <p:spPr>
          <a:xfrm>
            <a:off x="4402188" y="5026387"/>
            <a:ext cx="0" cy="2483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91CD0EA6-31CD-476D-9DA8-556896EEA057}"/>
              </a:ext>
            </a:extLst>
          </p:cNvPr>
          <p:cNvCxnSpPr>
            <a:cxnSpLocks/>
          </p:cNvCxnSpPr>
          <p:nvPr/>
        </p:nvCxnSpPr>
        <p:spPr>
          <a:xfrm>
            <a:off x="7793309" y="5026387"/>
            <a:ext cx="0" cy="2483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88F79228-E9FE-45F0-814C-5A595B97251D}"/>
              </a:ext>
            </a:extLst>
          </p:cNvPr>
          <p:cNvCxnSpPr>
            <a:cxnSpLocks/>
          </p:cNvCxnSpPr>
          <p:nvPr/>
        </p:nvCxnSpPr>
        <p:spPr>
          <a:xfrm>
            <a:off x="11149352" y="5011659"/>
            <a:ext cx="0" cy="24834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AFFFA7C-51AC-5814-6675-B73FB7AFEF7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377155" y="59344"/>
            <a:ext cx="1807888" cy="4828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EB9F15-DB84-5BB0-2383-7FF3ECC5CF51}"/>
              </a:ext>
            </a:extLst>
          </p:cNvPr>
          <p:cNvSpPr txBox="1"/>
          <p:nvPr/>
        </p:nvSpPr>
        <p:spPr>
          <a:xfrm>
            <a:off x="17801" y="6358769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409409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15" grpId="0" animBg="1"/>
      <p:bldP spid="16" grpId="0"/>
      <p:bldP spid="27" grpId="0" animBg="1"/>
      <p:bldP spid="28" grpId="0" animBg="1"/>
      <p:bldP spid="29" grpId="0" animBg="1"/>
      <p:bldP spid="38" grpId="0" animBg="1"/>
      <p:bldP spid="39" grpId="0" animBg="1"/>
      <p:bldP spid="40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201646A-211F-D180-9D8E-FDE0299F2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89" y="-35516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8A1D73-EFD6-4142-98C1-2A15C5D4D1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381" y="1118863"/>
            <a:ext cx="7959144" cy="4351338"/>
          </a:xfrm>
        </p:spPr>
        <p:txBody>
          <a:bodyPr>
            <a:normAutofit/>
          </a:bodyPr>
          <a:lstStyle/>
          <a:p>
            <a:pPr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dirty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Which of the following is an ingredient of the fundamental quality of relevance?</a:t>
            </a:r>
            <a:endParaRPr lang="en-US" sz="3600" b="0" dirty="0">
              <a:effectLst/>
            </a:endParaRPr>
          </a:p>
          <a:p>
            <a:pPr marL="742950" indent="-514350"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endParaRPr lang="en-US" sz="3600" b="0" i="0" u="none" strike="noStrike" dirty="0">
              <a:solidFill>
                <a:srgbClr val="0000FF"/>
              </a:solidFill>
              <a:effectLst/>
              <a:latin typeface="Georgia" panose="02040502050405020303" pitchFamily="18" charset="0"/>
            </a:endParaRPr>
          </a:p>
          <a:p>
            <a:pPr marL="742950" indent="-514350"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b="0" i="0" u="none" strike="noStrike" dirty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Predictive value </a:t>
            </a:r>
          </a:p>
          <a:p>
            <a:pPr marL="742950" indent="-514350"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b="0" i="0" u="none" strike="noStrike" dirty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Neutrality </a:t>
            </a:r>
          </a:p>
          <a:p>
            <a:pPr marL="742950" indent="-514350"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b="0" i="0" u="none" strike="noStrike" dirty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Understandability </a:t>
            </a:r>
          </a:p>
          <a:p>
            <a:pPr marL="742950" indent="-514350" algn="just" rtl="0" fontAlgn="base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600" b="0" i="0" u="none" strike="noStrike" dirty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Verifiability </a:t>
            </a:r>
          </a:p>
          <a:p>
            <a:pPr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8005030-5067-2509-C939-78A9514AB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7155" y="59344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AA1C63-5566-C407-FBDC-3046AE7425D9}"/>
              </a:ext>
            </a:extLst>
          </p:cNvPr>
          <p:cNvSpPr txBox="1"/>
          <p:nvPr/>
        </p:nvSpPr>
        <p:spPr>
          <a:xfrm>
            <a:off x="17801" y="6358769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A913BF-54B3-8B6E-9EBB-B77B3E470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9051" y="1384907"/>
            <a:ext cx="3294992" cy="379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194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340</Words>
  <Application>Microsoft Office PowerPoint</Application>
  <PresentationFormat>Widescreen</PresentationFormat>
  <Paragraphs>51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What is the Conceptual Framework?</vt:lpstr>
      <vt:lpstr>Statements of Financial Accounting  Concepts (SFACs)</vt:lpstr>
      <vt:lpstr> </vt:lpstr>
      <vt:lpstr>MCQ from Farhatlectures.com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mansour farhat</cp:lastModifiedBy>
  <cp:revision>3</cp:revision>
  <dcterms:created xsi:type="dcterms:W3CDTF">2021-09-06T14:05:44Z</dcterms:created>
  <dcterms:modified xsi:type="dcterms:W3CDTF">2026-01-08T07:23:14Z</dcterms:modified>
</cp:coreProperties>
</file>