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89" r:id="rId2"/>
    <p:sldId id="790" r:id="rId3"/>
    <p:sldId id="791" r:id="rId4"/>
    <p:sldId id="798" r:id="rId5"/>
    <p:sldId id="793" r:id="rId6"/>
    <p:sldId id="794" r:id="rId7"/>
    <p:sldId id="79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sour farhat" initials="mf" lastIdx="1" clrIdx="0">
    <p:extLst>
      <p:ext uri="{19B8F6BF-5375-455C-9EA6-DF929625EA0E}">
        <p15:presenceInfo xmlns:p15="http://schemas.microsoft.com/office/powerpoint/2012/main" userId="bed7c5799dc4571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3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A09AA-BC30-43AB-A841-998A61140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4F5D6A-68D7-431B-A8B0-2A9C8D436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F7B79-32F9-478B-9895-B68C4E8B8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61863-0842-418E-B3E8-A133AFA48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83F4B-29AF-42F6-935B-594A2ECC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1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96939-CF18-4037-AB45-AF87DA3D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47D45-D241-452D-A5AB-CCC80A097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AF33B-C316-438A-991A-1AD187C81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C3A38-924B-4FDE-8F0E-0A34AD49D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9662E-E2E5-462A-8CDE-1EDCEC266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90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98313-DD01-4019-844A-2CCBB588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CB637-02AF-43A0-9437-14753E9E6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BB430-B34B-44ED-913A-55D4949FA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2DBE9-C200-4EA2-8351-345FA2E9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FFCA3-E1F6-488B-83C8-5515ED8B8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3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1D20-3D2F-4C66-9287-3C72260F8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034F5-A802-4D0C-B0D1-9F343131C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391F5E-6937-4838-A555-9E98F2A62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75315-E78B-4324-A176-BB6DF0086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1C4A1-64A8-408E-BD77-C4AA0AE70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BCC29-B5D4-4E23-B013-C4C607FAC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5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E795D-F778-462C-8D28-A3D77D01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2E9AF-93F5-4CF0-9A36-8095B34CC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C698A1-4147-464D-BAFC-F76AB5E83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3D4C2F-173C-413A-AFAF-0708CBDCBA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F85D98-53BD-404D-B019-F530532B7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B57C1E-4D6C-440F-989B-B304C83EB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53EE43-010B-4700-A27D-37E8B0F41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7D792B-A873-4414-BA83-ADCB1C127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2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FCB76-46EA-455B-9F58-BD029C271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0E2F68-F32E-40F4-81DB-CB0A0B065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052298-C506-4C2E-8142-609DD9C7B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76FB1-3144-4A81-882F-5EF82DB96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1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5FC30-4554-448B-AC5F-79BCA8B55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757927-E4D8-4547-9E65-963EF974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44D66-9906-4AC9-A538-90EFCE688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04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605E4-469C-40F2-ADFB-703207461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24FEE-6DAD-4BEB-8890-BADAEA135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B50C6-29B2-4A47-AFC4-A942140A7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11550-E58D-4F63-8B0A-1D003F950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68785-6060-4291-BDF4-E0189617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B94AAD-9FD7-41F4-8993-C3F01A3E4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4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974E9-1B69-451F-8334-B2DF5CF7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41874-FE4C-4C23-89C4-DCFE45547B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AF4EB-767D-4F08-B65E-D5BCC5578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CC1C1-22DB-441F-BB90-BB4C6599F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14A69-A72D-42EE-97B4-01EEE34B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E7893-087C-4E23-B7A3-D8611F109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1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4F9E6-A6C7-4E83-8898-187A1C0E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EBE2A1-DED0-45AB-B785-9D7EF5F19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372A9-8CB5-4C5B-8927-F691EF6B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57CF0-3BD2-4FDA-A1F5-1EBE0DE97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F1453-81DF-46E9-A010-253FEB5B9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211E3-AB42-4B7A-ABC2-9D5D9EBF45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638E33-27C0-46D4-B1CD-8D7C924DB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15C8A-00DB-44EE-9F48-4EAE7C99B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F7A4D-12E9-4445-970C-BDF4EEB9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385AF-D262-40F5-86B6-6EADA693E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2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BB90A0-2A35-444C-A1AF-7568EC312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AF9046-3869-405B-BA72-35318A462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E4C31-9956-4C06-91AC-09C1BA9D5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507E6-6A55-4616-8CFF-F362A5FEFD07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B85F6-DD02-4704-800D-328B8496B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8B983-9B61-45AA-9988-05F570DA8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6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FBF79-F100-4D7B-BC68-77D223490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C4404-1186-4A9D-B2F5-99B88A113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7DC7C1-1221-4D90-A3A0-6CD3416B5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77" y="169435"/>
            <a:ext cx="11533845" cy="651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21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B69F-BE3B-438E-8919-D0D9FDD0A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87" y="0"/>
            <a:ext cx="10515600" cy="1325563"/>
          </a:xfrm>
        </p:spPr>
        <p:txBody>
          <a:bodyPr/>
          <a:lstStyle/>
          <a:p>
            <a:pPr algn="ctr"/>
            <a:r>
              <a:rPr lang="en-US" sz="4400" dirty="0"/>
              <a:t>Statements of Financial Accounting Concepts (SFACs)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E63CD-76B7-4365-AEC5-199FE1F88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875" y="1210274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Objectives</a:t>
            </a:r>
          </a:p>
          <a:p>
            <a:pPr lvl="1"/>
            <a:r>
              <a:rPr lang="en-US" dirty="0"/>
              <a:t>Qualitative Characteristics, and cost constraints</a:t>
            </a:r>
          </a:p>
          <a:p>
            <a:pPr marL="0" indent="0">
              <a:buNone/>
            </a:pPr>
            <a:r>
              <a:rPr lang="en-US" dirty="0"/>
              <a:t>Elements of Financial Statements: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Assets, liabilities, equity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investment by owners, distribution to owners,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revenues, expenses, gains, losses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comprehensive income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Assumptions  and principles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b="1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6DC7CCC-BE1E-4361-8753-6AE6DBEBC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32560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34643-5BB3-46F8-B563-0E736BE81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220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GAAP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82EFA-D609-4613-8C74-AC89613CF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0189"/>
            <a:ext cx="10515600" cy="51931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 dirty="0"/>
              <a:t>1) Economic Entity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Activities by the owners of business are kept separately form the activities of the business itself</a:t>
            </a:r>
          </a:p>
          <a:p>
            <a:pPr lvl="1"/>
            <a:r>
              <a:rPr lang="en-US" dirty="0"/>
              <a:t>Account for business assets and owners’ assets separately.  </a:t>
            </a:r>
          </a:p>
          <a:p>
            <a:pPr marL="0" indent="0">
              <a:buNone/>
            </a:pPr>
            <a:r>
              <a:rPr lang="en-US" u="sng" dirty="0"/>
              <a:t>2) Going Concern </a:t>
            </a:r>
          </a:p>
          <a:p>
            <a:pPr lvl="1"/>
            <a:r>
              <a:rPr lang="en-US" dirty="0"/>
              <a:t>Assume to be in business for the </a:t>
            </a:r>
            <a:r>
              <a:rPr lang="en-US" dirty="0" err="1"/>
              <a:t>the</a:t>
            </a:r>
            <a:r>
              <a:rPr lang="en-US" dirty="0"/>
              <a:t> foreseeable future</a:t>
            </a:r>
          </a:p>
          <a:p>
            <a:pPr lvl="1"/>
            <a:r>
              <a:rPr lang="en-US" dirty="0"/>
              <a:t>No liquidation value</a:t>
            </a:r>
          </a:p>
          <a:p>
            <a:pPr lvl="1"/>
            <a:r>
              <a:rPr lang="en-US" dirty="0"/>
              <a:t>Assets.  Depreciation</a:t>
            </a:r>
          </a:p>
          <a:p>
            <a:pPr lvl="1"/>
            <a:r>
              <a:rPr lang="en-US" dirty="0"/>
              <a:t>Survive the owners’ life</a:t>
            </a:r>
          </a:p>
          <a:p>
            <a:pPr marL="0" indent="0">
              <a:buNone/>
            </a:pPr>
            <a:r>
              <a:rPr lang="en-US" u="sng" dirty="0"/>
              <a:t>3) Periodicity assumption</a:t>
            </a:r>
          </a:p>
          <a:p>
            <a:pPr lvl="1"/>
            <a:r>
              <a:rPr lang="en-US" dirty="0"/>
              <a:t>Life of the company can be separated into artificial time period (Monthly, Quarterly Yearly, etc.</a:t>
            </a:r>
          </a:p>
          <a:p>
            <a:pPr lvl="1"/>
            <a:r>
              <a:rPr lang="en-US" dirty="0"/>
              <a:t>Financial statement. Adjustment.  Closing</a:t>
            </a:r>
          </a:p>
          <a:p>
            <a:pPr marL="0" indent="0">
              <a:buNone/>
            </a:pPr>
            <a:r>
              <a:rPr lang="en-US" u="sng" dirty="0"/>
              <a:t>4) Monetary unit </a:t>
            </a:r>
          </a:p>
          <a:p>
            <a:pPr lvl="1"/>
            <a:r>
              <a:rPr lang="en-US" dirty="0"/>
              <a:t>Use monetary unit to measure transactions:  U.S. dollar in the USA</a:t>
            </a:r>
          </a:p>
          <a:p>
            <a:pPr lvl="1"/>
            <a:r>
              <a:rPr lang="en-US" dirty="0"/>
              <a:t>Account for inflation if needed.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36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AF098-B8A8-487D-84CD-0F7838CF2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58" y="-16464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GAAP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70B30-CC3A-4673-9511-9DD53136C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0"/>
            <a:ext cx="10515600" cy="53122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1) Revenue </a:t>
            </a:r>
            <a:r>
              <a:rPr lang="en-US" dirty="0">
                <a:highlight>
                  <a:srgbClr val="FFFF00"/>
                </a:highlight>
              </a:rPr>
              <a:t>Recognition</a:t>
            </a:r>
          </a:p>
          <a:p>
            <a:pPr marL="0" indent="0">
              <a:buNone/>
            </a:pPr>
            <a:r>
              <a:rPr lang="en-US" dirty="0"/>
              <a:t>2) Expense Recognition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When do we record something on the financial statements</a:t>
            </a:r>
          </a:p>
          <a:p>
            <a:pPr marL="0" indent="0">
              <a:buNone/>
            </a:pPr>
            <a:r>
              <a:rPr lang="en-US" dirty="0"/>
              <a:t>3) Measurement </a:t>
            </a:r>
          </a:p>
          <a:p>
            <a:pPr marL="457200" lvl="1" indent="0">
              <a:buNone/>
            </a:pPr>
            <a:r>
              <a:rPr lang="en-US" dirty="0"/>
              <a:t>What </a:t>
            </a:r>
            <a:r>
              <a:rPr lang="en-US" dirty="0">
                <a:highlight>
                  <a:srgbClr val="FFFF00"/>
                </a:highlight>
              </a:rPr>
              <a:t>$ do we assign </a:t>
            </a:r>
            <a:r>
              <a:rPr lang="en-US" dirty="0"/>
              <a:t>to that element of financial statements.</a:t>
            </a:r>
          </a:p>
          <a:p>
            <a:pPr marL="457200" lvl="1" indent="0">
              <a:buNone/>
            </a:pPr>
            <a:r>
              <a:rPr lang="en-US" dirty="0"/>
              <a:t>Historical Cost. Net Realizable Value. Replacement Cost Current Cost.  PV of future cash flows and fair value (more on that later)</a:t>
            </a:r>
          </a:p>
          <a:p>
            <a:pPr marL="0" indent="0">
              <a:buNone/>
            </a:pPr>
            <a:r>
              <a:rPr lang="en-US" dirty="0"/>
              <a:t>4) Full disclosures</a:t>
            </a:r>
          </a:p>
          <a:p>
            <a:pPr lvl="1"/>
            <a:r>
              <a:rPr lang="en-US" dirty="0"/>
              <a:t>Include any information (+ FS) that could influence the decision made by external uses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Parenthetical comments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Disclosure notes (lawsuits, commitments etc.)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Supplemental schedule and tables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ADF7E82-2BEB-4834-87C7-6C09AC9DB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83731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32831-277F-4858-AE55-9C6EB9DD8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11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Revenue Recognition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BECC4-C478-4312-BD2F-7B0A92770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286" y="1576614"/>
            <a:ext cx="11150600" cy="4916261"/>
          </a:xfrm>
        </p:spPr>
        <p:txBody>
          <a:bodyPr>
            <a:normAutofit/>
          </a:bodyPr>
          <a:lstStyle/>
          <a:p>
            <a:r>
              <a:rPr lang="en-US" dirty="0"/>
              <a:t>When do we recognize </a:t>
            </a:r>
            <a:r>
              <a:rPr lang="en-US" dirty="0">
                <a:highlight>
                  <a:srgbClr val="FFFF00"/>
                </a:highlight>
              </a:rPr>
              <a:t>revenue</a:t>
            </a:r>
            <a:r>
              <a:rPr lang="en-US" dirty="0"/>
              <a:t>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Earnings process is complete or virtually complete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Collectability is reasonably assured</a:t>
            </a:r>
          </a:p>
          <a:p>
            <a:r>
              <a:rPr lang="en-US" dirty="0">
                <a:highlight>
                  <a:srgbClr val="FFFF00"/>
                </a:highlight>
              </a:rPr>
              <a:t>FASB issued ASU No. 2014-09 (whole chapter)</a:t>
            </a:r>
          </a:p>
          <a:p>
            <a:pPr lvl="1"/>
            <a:r>
              <a:rPr lang="en-US" dirty="0"/>
              <a:t>recognize revenue when goods or services are transferred to customers for the amount the company expects to be entitled to receive in exchange for those goods or services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6A9EE9D-0368-4DB5-8FB0-8A7700749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12815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C68E0-E3FE-42F8-93A2-CF6355B64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Expense (matching) Recognition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01BEB-BB7D-4956-906B-824293078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Expenses follow revenues.  </a:t>
            </a:r>
          </a:p>
          <a:p>
            <a:pPr lvl="1"/>
            <a:r>
              <a:rPr lang="en-US" dirty="0"/>
              <a:t>Record all expense that helped generate revenue for that particular period.</a:t>
            </a:r>
          </a:p>
          <a:p>
            <a:r>
              <a:rPr lang="en-US" dirty="0"/>
              <a:t>Four approaches: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Based on an exact cause-and-effect relationship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COGS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By associating an expense with the revenues recognized in a specific time period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Wages, Utilities, Rent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By a systematic and rational allocation to specific time periods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Depreciation, amortization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 the period incurred, without regard to related revenue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Advertising 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004C010-4B76-4CB6-A1FD-9EEA6056C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82727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B3C4B-1CE6-43EE-938C-E389388A0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659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Measurements  $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A44DE-2517-40CF-A4DD-1C838986C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571" y="892514"/>
            <a:ext cx="11912599" cy="5580857"/>
          </a:xfrm>
        </p:spPr>
        <p:txBody>
          <a:bodyPr>
            <a:normAutofit fontScale="70000" lnSpcReduction="20000"/>
          </a:bodyPr>
          <a:lstStyle/>
          <a:p>
            <a:r>
              <a:rPr lang="en-US" u="sng" dirty="0"/>
              <a:t>Historical cost (Objective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 Original transaction value adjusted for depreciation and amortization</a:t>
            </a:r>
          </a:p>
          <a:p>
            <a:pPr lvl="1"/>
            <a:r>
              <a:rPr lang="en-US" dirty="0"/>
              <a:t>Building – accumulated depreciation</a:t>
            </a:r>
          </a:p>
          <a:p>
            <a:pPr lvl="1"/>
            <a:r>
              <a:rPr lang="en-US" dirty="0"/>
              <a:t>Assets: what is given in exchange (usually) cash. (initial measurements)</a:t>
            </a:r>
          </a:p>
          <a:p>
            <a:pPr lvl="1"/>
            <a:r>
              <a:rPr lang="en-US" dirty="0"/>
              <a:t>Liabilities;  Cash equivalent received in exchange for assuming the liability.</a:t>
            </a:r>
          </a:p>
          <a:p>
            <a:r>
              <a:rPr lang="en-US" u="sng" dirty="0"/>
              <a:t>Net realizable value: </a:t>
            </a:r>
          </a:p>
          <a:p>
            <a:pPr lvl="1"/>
            <a:r>
              <a:rPr lang="en-US" dirty="0"/>
              <a:t>the amount of cash into which an asset is expected to be converted in the ordinary course of business </a:t>
            </a:r>
          </a:p>
          <a:p>
            <a:pPr lvl="1"/>
            <a:r>
              <a:rPr lang="en-US" dirty="0"/>
              <a:t>A/R – Uncollectible = Net A/R</a:t>
            </a:r>
          </a:p>
          <a:p>
            <a:r>
              <a:rPr lang="en-US" u="sng" dirty="0"/>
              <a:t>Replacement Cost</a:t>
            </a:r>
          </a:p>
          <a:p>
            <a:pPr lvl="1"/>
            <a:r>
              <a:rPr lang="en-US" dirty="0"/>
              <a:t>Estimated selling price in the ordinary course of business, less reasonably predictable costs of completion, disposal, and transportation (Inventory)</a:t>
            </a:r>
          </a:p>
          <a:p>
            <a:pPr lvl="1"/>
            <a:r>
              <a:rPr lang="en-US" dirty="0"/>
              <a:t>LCM</a:t>
            </a:r>
          </a:p>
          <a:p>
            <a:r>
              <a:rPr lang="en-US" u="sng" dirty="0"/>
              <a:t>Current cost: </a:t>
            </a:r>
          </a:p>
          <a:p>
            <a:pPr lvl="1"/>
            <a:r>
              <a:rPr lang="en-US" dirty="0"/>
              <a:t>the cost that would be incurred to purchase or reproduce the asset.  Used in inflationary times</a:t>
            </a:r>
          </a:p>
          <a:p>
            <a:r>
              <a:rPr lang="en-US" u="sng" dirty="0"/>
              <a:t>Present value: </a:t>
            </a:r>
          </a:p>
          <a:p>
            <a:pPr lvl="1"/>
            <a:r>
              <a:rPr lang="en-US" dirty="0"/>
              <a:t>the current value of future cash flows, calculated by applying the time value of money</a:t>
            </a:r>
          </a:p>
          <a:p>
            <a:pPr lvl="1"/>
            <a:r>
              <a:rPr lang="en-US" dirty="0"/>
              <a:t>Bonds. ARO.  Impairment </a:t>
            </a:r>
          </a:p>
          <a:p>
            <a:r>
              <a:rPr lang="en-US" u="sng" dirty="0">
                <a:highlight>
                  <a:srgbClr val="FFFF00"/>
                </a:highlight>
              </a:rPr>
              <a:t>Fair value: </a:t>
            </a:r>
          </a:p>
          <a:p>
            <a:pPr lvl="1"/>
            <a:r>
              <a:rPr lang="en-US" dirty="0"/>
              <a:t>the price that would be received to sell assets or paid to transfer a liability in an orderly transaction between market participants at the measurement date.  No fire sale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40F6147-E0AA-46B7-A993-0EF05F801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7876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</TotalTime>
  <Words>615</Words>
  <Application>Microsoft Office PowerPoint</Application>
  <PresentationFormat>Widescreen</PresentationFormat>
  <Paragraphs>85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Wingdings</vt:lpstr>
      <vt:lpstr>Office Theme</vt:lpstr>
      <vt:lpstr>PowerPoint Presentation</vt:lpstr>
      <vt:lpstr>Statements of Financial Accounting Concepts (SFACs)</vt:lpstr>
      <vt:lpstr>GAAP Assumptions</vt:lpstr>
      <vt:lpstr>GAAP Principles</vt:lpstr>
      <vt:lpstr>Revenue Recognition</vt:lpstr>
      <vt:lpstr>Expense (matching) Recognition</vt:lpstr>
      <vt:lpstr>Measurements  $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mansour farhat</cp:lastModifiedBy>
  <cp:revision>2</cp:revision>
  <dcterms:created xsi:type="dcterms:W3CDTF">2021-09-06T14:05:44Z</dcterms:created>
  <dcterms:modified xsi:type="dcterms:W3CDTF">2021-11-07T01:31:40Z</dcterms:modified>
</cp:coreProperties>
</file>