
<file path=[Content_Types].xml><?xml version="1.0" encoding="utf-8"?>
<Types xmlns="http://schemas.openxmlformats.org/package/2006/content-types">
  <Default Extension="bin" ContentType="application/vnd.openxmlformats-officedocument.oleObject"/>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5030" r:id="rId1"/>
    <p:sldMasterId id="2147485056" r:id="rId2"/>
  </p:sldMasterIdLst>
  <p:notesMasterIdLst>
    <p:notesMasterId r:id="rId26"/>
  </p:notesMasterIdLst>
  <p:handoutMasterIdLst>
    <p:handoutMasterId r:id="rId27"/>
  </p:handoutMasterIdLst>
  <p:sldIdLst>
    <p:sldId id="466" r:id="rId3"/>
    <p:sldId id="438" r:id="rId4"/>
    <p:sldId id="439" r:id="rId5"/>
    <p:sldId id="440" r:id="rId6"/>
    <p:sldId id="441" r:id="rId7"/>
    <p:sldId id="442" r:id="rId8"/>
    <p:sldId id="443" r:id="rId9"/>
    <p:sldId id="444" r:id="rId10"/>
    <p:sldId id="445" r:id="rId11"/>
    <p:sldId id="447" r:id="rId12"/>
    <p:sldId id="448" r:id="rId13"/>
    <p:sldId id="449" r:id="rId14"/>
    <p:sldId id="450" r:id="rId15"/>
    <p:sldId id="451" r:id="rId16"/>
    <p:sldId id="452" r:id="rId17"/>
    <p:sldId id="453" r:id="rId18"/>
    <p:sldId id="454" r:id="rId19"/>
    <p:sldId id="455" r:id="rId20"/>
    <p:sldId id="456" r:id="rId21"/>
    <p:sldId id="457" r:id="rId22"/>
    <p:sldId id="458" r:id="rId23"/>
    <p:sldId id="464" r:id="rId24"/>
    <p:sldId id="467" r:id="rId25"/>
  </p:sldIdLst>
  <p:sldSz cx="9144000" cy="6858000" type="screen4x3"/>
  <p:notesSz cx="6950075" cy="9236075"/>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userDrawn="1">
          <p15:clr>
            <a:srgbClr val="A4A3A4"/>
          </p15:clr>
        </p15:guide>
        <p15:guide id="2" pos="2189"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eth Kane" initials="BK" lastIdx="4" clrIdx="0"/>
  <p:cmAuthor id="1" name="Helen" initials="H" lastIdx="49" clrIdx="1"/>
  <p:cmAuthor id="2" name="Jean Inabinett" initials="JI" lastIdx="42" clrIdx="2"/>
  <p:cmAuthor id="3" name="Mohr, April L (Jefferson)" initials="MAL(" lastIdx="25" clrIdx="3"/>
  <p:cmAuthor id="4" name="April Mohr" initials="AM" lastIdx="3" clrIdx="4"/>
  <p:cmAuthor id="5" name="Wanda Wong" initials="WW" lastIdx="2"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102D0"/>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79" autoAdjust="0"/>
    <p:restoredTop sz="84685" autoAdjust="0"/>
  </p:normalViewPr>
  <p:slideViewPr>
    <p:cSldViewPr>
      <p:cViewPr varScale="1">
        <p:scale>
          <a:sx n="93" d="100"/>
          <a:sy n="93" d="100"/>
        </p:scale>
        <p:origin x="945" y="42"/>
      </p:cViewPr>
      <p:guideLst>
        <p:guide orient="horz" pos="2160"/>
        <p:guide pos="2880"/>
      </p:guideLst>
    </p:cSldViewPr>
  </p:slideViewPr>
  <p:outlineViewPr>
    <p:cViewPr>
      <p:scale>
        <a:sx n="33" d="100"/>
        <a:sy n="33" d="100"/>
      </p:scale>
      <p:origin x="0" y="-18834"/>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79" d="100"/>
          <a:sy n="79" d="100"/>
        </p:scale>
        <p:origin x="-2028" y="-90"/>
      </p:cViewPr>
      <p:guideLst>
        <p:guide orient="horz" pos="2909"/>
        <p:guide pos="218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commentAuthors" Target="commentAuthor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6100622" y="0"/>
            <a:ext cx="847845" cy="277404"/>
          </a:xfrm>
          <a:prstGeom prst="rect">
            <a:avLst/>
          </a:prstGeom>
        </p:spPr>
        <p:txBody>
          <a:bodyPr vert="horz" wrap="square" lIns="92480" tIns="46240" rIns="92480" bIns="46240" numCol="1" anchor="b" anchorCtr="0" compatLnSpc="1">
            <a:prstTxWarp prst="textNoShape">
              <a:avLst/>
            </a:prstTxWarp>
          </a:bodyPr>
          <a:lstStyle>
            <a:lvl1pPr algn="r">
              <a:defRPr sz="1200"/>
            </a:lvl1pPr>
          </a:lstStyle>
          <a:p>
            <a:pPr>
              <a:defRPr/>
            </a:pPr>
            <a:r>
              <a:rPr lang="en-US" dirty="0"/>
              <a:t>1-</a:t>
            </a:r>
            <a:fld id="{4FC70F1E-A9CF-4725-BA99-5BD9E946C6F2}" type="slidenum">
              <a:rPr lang="en-US"/>
              <a:pPr>
                <a:defRPr/>
              </a:pPr>
              <a:t>‹#›</a:t>
            </a:fld>
            <a:endParaRPr lang="en-US" dirty="0"/>
          </a:p>
        </p:txBody>
      </p:sp>
    </p:spTree>
    <p:extLst>
      <p:ext uri="{BB962C8B-B14F-4D97-AF65-F5344CB8AC3E}">
        <p14:creationId xmlns:p14="http://schemas.microsoft.com/office/powerpoint/2010/main" val="1316222122"/>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1166813" y="692150"/>
            <a:ext cx="4616450" cy="3463925"/>
          </a:xfrm>
          <a:prstGeom prst="rect">
            <a:avLst/>
          </a:prstGeom>
          <a:noFill/>
          <a:ln w="12700">
            <a:solidFill>
              <a:prstClr val="black"/>
            </a:solidFill>
          </a:ln>
        </p:spPr>
        <p:txBody>
          <a:bodyPr vert="horz" wrap="square" lIns="92480" tIns="46240" rIns="92480" bIns="46240" numCol="1" anchor="ctr" anchorCtr="0" compatLnSpc="1">
            <a:prstTxWarp prst="textNoShape">
              <a:avLst/>
            </a:prstTxWarp>
          </a:bodyPr>
          <a:lstStyle/>
          <a:p>
            <a:pPr lvl="0"/>
            <a:endParaRPr lang="en-US" noProof="0" dirty="0"/>
          </a:p>
        </p:txBody>
      </p:sp>
      <p:sp>
        <p:nvSpPr>
          <p:cNvPr id="5" name="Notes Placeholder 4"/>
          <p:cNvSpPr>
            <a:spLocks noGrp="1"/>
          </p:cNvSpPr>
          <p:nvPr>
            <p:ph type="body" sz="quarter" idx="3"/>
          </p:nvPr>
        </p:nvSpPr>
        <p:spPr>
          <a:xfrm>
            <a:off x="695008" y="4387136"/>
            <a:ext cx="5560060" cy="4156234"/>
          </a:xfrm>
          <a:prstGeom prst="rect">
            <a:avLst/>
          </a:prstGeom>
          <a:ln>
            <a:noFill/>
          </a:ln>
        </p:spPr>
        <p:txBody>
          <a:bodyPr vert="horz" wrap="square" lIns="92480" tIns="46240" rIns="92480" bIns="46240" numCol="1" anchor="t" anchorCtr="0" compatLnSpc="1">
            <a:prstTxWarp prst="textNoShape">
              <a:avLst/>
            </a:prstTxWarp>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Slide Number Placeholder 4"/>
          <p:cNvSpPr txBox="1">
            <a:spLocks/>
          </p:cNvSpPr>
          <p:nvPr/>
        </p:nvSpPr>
        <p:spPr>
          <a:xfrm>
            <a:off x="5405615" y="0"/>
            <a:ext cx="1544461" cy="307870"/>
          </a:xfrm>
          <a:prstGeom prst="rect">
            <a:avLst/>
          </a:prstGeom>
        </p:spPr>
        <p:txBody>
          <a:bodyPr lIns="92480" tIns="46240" rIns="92480" bIns="46240" anchor="b"/>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algn="r" eaLnBrk="1" hangingPunct="1">
              <a:defRPr/>
            </a:pPr>
            <a:r>
              <a:rPr lang="en-US" sz="1200" dirty="0">
                <a:latin typeface="Calibri" pitchFamily="-107" charset="0"/>
              </a:rPr>
              <a:t>1 - </a:t>
            </a:r>
            <a:fld id="{E8754586-748E-423B-B46D-321A01942A47}" type="slidenum">
              <a:rPr lang="en-US" sz="1200" smtClean="0">
                <a:latin typeface="Calibri" pitchFamily="-107" charset="0"/>
              </a:rPr>
              <a:pPr algn="r" eaLnBrk="1" hangingPunct="1">
                <a:defRPr/>
              </a:pPr>
              <a:t>‹#›</a:t>
            </a:fld>
            <a:endParaRPr lang="en-US" sz="1200" dirty="0">
              <a:latin typeface="Calibri" pitchFamily="-107" charset="0"/>
            </a:endParaRPr>
          </a:p>
        </p:txBody>
      </p:sp>
    </p:spTree>
    <p:extLst>
      <p:ext uri="{BB962C8B-B14F-4D97-AF65-F5344CB8AC3E}">
        <p14:creationId xmlns:p14="http://schemas.microsoft.com/office/powerpoint/2010/main" val="837026057"/>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mn-lt"/>
        <a:ea typeface="MS PGothic" pitchFamily="34" charset="-128"/>
        <a:cs typeface="ＭＳ Ｐゴシック" pitchFamily="-107" charset="-128"/>
      </a:defRPr>
    </a:lvl1pPr>
    <a:lvl2pPr marL="457200" algn="l" rtl="0" eaLnBrk="0" fontAlgn="base" hangingPunct="0">
      <a:spcBef>
        <a:spcPct val="30000"/>
      </a:spcBef>
      <a:spcAft>
        <a:spcPct val="0"/>
      </a:spcAft>
      <a:defRPr sz="1200" kern="1200">
        <a:solidFill>
          <a:schemeClr val="tx1"/>
        </a:solidFill>
        <a:latin typeface="+mn-lt"/>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mn-lt"/>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mn-lt"/>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mn-lt"/>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7"/>
          <p:cNvSpPr>
            <a:spLocks noGrp="1" noChangeArrowheads="1"/>
          </p:cNvSpPr>
          <p:nvPr>
            <p:ph type="sldNum" sz="quarter" idx="5"/>
          </p:nvPr>
        </p:nvSpPr>
        <p:spPr>
          <a:xfrm>
            <a:off x="3899090" y="8805435"/>
            <a:ext cx="2983949" cy="463526"/>
          </a:xfrm>
          <a:prstGeom prst="rect">
            <a:avLst/>
          </a:prstGeom>
          <a:ln/>
        </p:spPr>
        <p:txBody>
          <a:bodyPr lIns="90023" tIns="45011" rIns="90023" bIns="45011"/>
          <a:lstStyle/>
          <a:p>
            <a:fld id="{CB681F95-C8D0-4EEC-9090-553421F6D9D0}" type="slidenum">
              <a:rPr lang="en-US">
                <a:solidFill>
                  <a:prstClr val="black"/>
                </a:solidFill>
              </a:rPr>
              <a:pPr/>
              <a:t>2</a:t>
            </a:fld>
            <a:endParaRPr lang="en-US" dirty="0">
              <a:solidFill>
                <a:prstClr val="black"/>
              </a:solidFill>
            </a:endParaRPr>
          </a:p>
        </p:txBody>
      </p:sp>
      <p:sp>
        <p:nvSpPr>
          <p:cNvPr id="35842" name="Rectangle 2"/>
          <p:cNvSpPr>
            <a:spLocks noChangeArrowheads="1"/>
          </p:cNvSpPr>
          <p:nvPr/>
        </p:nvSpPr>
        <p:spPr bwMode="auto">
          <a:xfrm>
            <a:off x="3900648" y="0"/>
            <a:ext cx="2983949" cy="4635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23" tIns="45011" rIns="90023" bIns="45011" anchor="ctr"/>
          <a:lstStyle/>
          <a:p>
            <a:endParaRPr lang="en-US" dirty="0">
              <a:solidFill>
                <a:prstClr val="black"/>
              </a:solidFill>
            </a:endParaRPr>
          </a:p>
        </p:txBody>
      </p:sp>
      <p:sp>
        <p:nvSpPr>
          <p:cNvPr id="35843" name="Rectangle 3"/>
          <p:cNvSpPr>
            <a:spLocks noChangeArrowheads="1"/>
          </p:cNvSpPr>
          <p:nvPr/>
        </p:nvSpPr>
        <p:spPr bwMode="auto">
          <a:xfrm>
            <a:off x="3900648" y="8807000"/>
            <a:ext cx="2983949" cy="4635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19229" tIns="0" rIns="19229" bIns="0" anchor="b"/>
          <a:lstStyle>
            <a:lvl1pPr defTabSz="938213">
              <a:defRPr sz="2400">
                <a:solidFill>
                  <a:schemeClr val="tx1"/>
                </a:solidFill>
                <a:latin typeface="Times" panose="02020603050405020304" pitchFamily="18" charset="0"/>
              </a:defRPr>
            </a:lvl1pPr>
            <a:lvl2pPr marL="468313" defTabSz="938213">
              <a:defRPr sz="2400">
                <a:solidFill>
                  <a:schemeClr val="tx1"/>
                </a:solidFill>
                <a:latin typeface="Times" panose="02020603050405020304" pitchFamily="18" charset="0"/>
              </a:defRPr>
            </a:lvl2pPr>
            <a:lvl3pPr marL="938213" defTabSz="938213">
              <a:defRPr sz="2400">
                <a:solidFill>
                  <a:schemeClr val="tx1"/>
                </a:solidFill>
                <a:latin typeface="Times" panose="02020603050405020304" pitchFamily="18" charset="0"/>
              </a:defRPr>
            </a:lvl3pPr>
            <a:lvl4pPr marL="1406525" defTabSz="938213">
              <a:defRPr sz="2400">
                <a:solidFill>
                  <a:schemeClr val="tx1"/>
                </a:solidFill>
                <a:latin typeface="Times" panose="02020603050405020304" pitchFamily="18" charset="0"/>
              </a:defRPr>
            </a:lvl4pPr>
            <a:lvl5pPr marL="1874838" defTabSz="938213">
              <a:defRPr sz="2400">
                <a:solidFill>
                  <a:schemeClr val="tx1"/>
                </a:solidFill>
                <a:latin typeface="Times" panose="02020603050405020304" pitchFamily="18" charset="0"/>
              </a:defRPr>
            </a:lvl5pPr>
            <a:lvl6pPr marL="2332038" defTabSz="938213" eaLnBrk="0" fontAlgn="base" hangingPunct="0">
              <a:spcBef>
                <a:spcPct val="0"/>
              </a:spcBef>
              <a:spcAft>
                <a:spcPct val="0"/>
              </a:spcAft>
              <a:defRPr sz="2400">
                <a:solidFill>
                  <a:schemeClr val="tx1"/>
                </a:solidFill>
                <a:latin typeface="Times" panose="02020603050405020304" pitchFamily="18" charset="0"/>
              </a:defRPr>
            </a:lvl6pPr>
            <a:lvl7pPr marL="2789238" defTabSz="938213" eaLnBrk="0" fontAlgn="base" hangingPunct="0">
              <a:spcBef>
                <a:spcPct val="0"/>
              </a:spcBef>
              <a:spcAft>
                <a:spcPct val="0"/>
              </a:spcAft>
              <a:defRPr sz="2400">
                <a:solidFill>
                  <a:schemeClr val="tx1"/>
                </a:solidFill>
                <a:latin typeface="Times" panose="02020603050405020304" pitchFamily="18" charset="0"/>
              </a:defRPr>
            </a:lvl7pPr>
            <a:lvl8pPr marL="3246438" defTabSz="938213" eaLnBrk="0" fontAlgn="base" hangingPunct="0">
              <a:spcBef>
                <a:spcPct val="0"/>
              </a:spcBef>
              <a:spcAft>
                <a:spcPct val="0"/>
              </a:spcAft>
              <a:defRPr sz="2400">
                <a:solidFill>
                  <a:schemeClr val="tx1"/>
                </a:solidFill>
                <a:latin typeface="Times" panose="02020603050405020304" pitchFamily="18" charset="0"/>
              </a:defRPr>
            </a:lvl8pPr>
            <a:lvl9pPr marL="3703638" defTabSz="938213" eaLnBrk="0" fontAlgn="base" hangingPunct="0">
              <a:spcBef>
                <a:spcPct val="0"/>
              </a:spcBef>
              <a:spcAft>
                <a:spcPct val="0"/>
              </a:spcAft>
              <a:defRPr sz="2400">
                <a:solidFill>
                  <a:schemeClr val="tx1"/>
                </a:solidFill>
                <a:latin typeface="Times" panose="02020603050405020304" pitchFamily="18" charset="0"/>
              </a:defRPr>
            </a:lvl9pPr>
          </a:lstStyle>
          <a:p>
            <a:pPr algn="r"/>
            <a:r>
              <a:rPr lang="en-US" sz="1000" i="1" dirty="0">
                <a:solidFill>
                  <a:prstClr val="black"/>
                </a:solidFill>
                <a:latin typeface="Times New Roman" panose="02020603050405020304" pitchFamily="18" charset="0"/>
              </a:rPr>
              <a:t>21</a:t>
            </a:r>
          </a:p>
        </p:txBody>
      </p:sp>
      <p:sp>
        <p:nvSpPr>
          <p:cNvPr id="35844" name="Rectangle 4"/>
          <p:cNvSpPr>
            <a:spLocks noChangeArrowheads="1"/>
          </p:cNvSpPr>
          <p:nvPr/>
        </p:nvSpPr>
        <p:spPr bwMode="auto">
          <a:xfrm>
            <a:off x="0" y="8807000"/>
            <a:ext cx="2983949" cy="4635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23" tIns="45011" rIns="90023" bIns="45011" anchor="ctr"/>
          <a:lstStyle/>
          <a:p>
            <a:endParaRPr lang="en-US" dirty="0">
              <a:solidFill>
                <a:prstClr val="black"/>
              </a:solidFill>
            </a:endParaRPr>
          </a:p>
        </p:txBody>
      </p:sp>
      <p:sp>
        <p:nvSpPr>
          <p:cNvPr id="35845" name="Rectangle 5"/>
          <p:cNvSpPr>
            <a:spLocks noChangeArrowheads="1"/>
          </p:cNvSpPr>
          <p:nvPr/>
        </p:nvSpPr>
        <p:spPr bwMode="auto">
          <a:xfrm>
            <a:off x="0" y="0"/>
            <a:ext cx="2983949" cy="4635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23" tIns="45011" rIns="90023" bIns="45011" anchor="ctr"/>
          <a:lstStyle/>
          <a:p>
            <a:endParaRPr lang="en-US" dirty="0">
              <a:solidFill>
                <a:prstClr val="black"/>
              </a:solidFill>
            </a:endParaRPr>
          </a:p>
        </p:txBody>
      </p:sp>
      <p:sp>
        <p:nvSpPr>
          <p:cNvPr id="35846" name="Rectangle 6"/>
          <p:cNvSpPr>
            <a:spLocks noGrp="1" noRot="1" noChangeAspect="1" noChangeArrowheads="1" noTextEdit="1"/>
          </p:cNvSpPr>
          <p:nvPr>
            <p:ph type="sldImg"/>
          </p:nvPr>
        </p:nvSpPr>
        <p:spPr>
          <a:xfrm>
            <a:off x="1133475" y="701675"/>
            <a:ext cx="4618038" cy="3463925"/>
          </a:xfrm>
          <a:ln w="12700" cap="flat">
            <a:solidFill>
              <a:schemeClr val="tx1"/>
            </a:solidFill>
          </a:ln>
          <a:extLst>
            <a:ext uri="{909E8E84-426E-40dd-AFC4-6F175D3DCCD1}">
              <a14:hiddenFill xmlns:a14="http://schemas.microsoft.com/office/drawing/2010/main" xmlns="">
                <a:noFill/>
              </a14:hiddenFill>
            </a:ext>
          </a:extLst>
        </p:spPr>
      </p:sp>
      <p:sp>
        <p:nvSpPr>
          <p:cNvPr id="35847" name="Rectangle 7"/>
          <p:cNvSpPr>
            <a:spLocks noGrp="1" noChangeArrowheads="1"/>
          </p:cNvSpPr>
          <p:nvPr>
            <p:ph type="body" idx="1"/>
          </p:nvPr>
        </p:nvSpPr>
        <p:spPr>
          <a:xfrm>
            <a:off x="918259" y="4403500"/>
            <a:ext cx="5048080" cy="4171737"/>
          </a:xfrm>
          <a:noFill/>
          <a:ln/>
          <a:extLst>
            <a:ext uri="{91240B29-F687-4f45-9708-019B960494DF}">
              <a14:hiddenLine xmlns:a14="http://schemas.microsoft.com/office/drawing/2010/main" xmlns="" w="12700">
                <a:solidFill>
                  <a:schemeClr val="tx1"/>
                </a:solidFill>
                <a:miter lim="800000"/>
                <a:headEnd/>
                <a:tailEnd/>
              </a14:hiddenLine>
            </a:ext>
          </a:extLst>
        </p:spPr>
        <p:txBody>
          <a:bodyPr lIns="91339" tIns="44869" rIns="91339" bIns="44869"/>
          <a:lstStyle/>
          <a:p>
            <a:r>
              <a:rPr lang="en-US" dirty="0">
                <a:latin typeface="Times New Roman" panose="02020603050405020304" pitchFamily="18" charset="0"/>
              </a:rPr>
              <a:t>Let’s look at the identification and recording of business transactions. We can begin by analyzing a transaction where Chas Taylor forms</a:t>
            </a:r>
            <a:r>
              <a:rPr lang="en-US" baseline="0" dirty="0">
                <a:latin typeface="Times New Roman" panose="02020603050405020304" pitchFamily="18" charset="0"/>
              </a:rPr>
              <a:t> a corporation, named FastForward. Taylor invests</a:t>
            </a:r>
            <a:r>
              <a:rPr lang="en-US" dirty="0">
                <a:latin typeface="Times New Roman" panose="02020603050405020304" pitchFamily="18" charset="0"/>
              </a:rPr>
              <a:t> thirty thousand dollars cash in exchange for common stock in the new company.</a:t>
            </a:r>
          </a:p>
          <a:p>
            <a:endParaRPr lang="en-US" dirty="0">
              <a:latin typeface="Times New Roman" panose="02020603050405020304" pitchFamily="18" charset="0"/>
            </a:endParaRPr>
          </a:p>
          <a:p>
            <a:r>
              <a:rPr lang="en-US" dirty="0">
                <a:latin typeface="Times New Roman" panose="02020603050405020304" pitchFamily="18" charset="0"/>
              </a:rPr>
              <a:t>First, we have to identify the assets, liability or equity accounts involved in this transaction. We can see that the cash account will increase by thirty thousand dollars and the common stock account will also increase by thirty thousand dollars. </a:t>
            </a:r>
          </a:p>
          <a:p>
            <a:endParaRPr lang="en-US" dirty="0">
              <a:latin typeface="Times New Roman" panose="02020603050405020304" pitchFamily="18" charset="0"/>
            </a:endParaRPr>
          </a:p>
          <a:p>
            <a:r>
              <a:rPr lang="en-US" dirty="0">
                <a:latin typeface="Times New Roman" panose="02020603050405020304" pitchFamily="18" charset="0"/>
              </a:rPr>
              <a:t>Let’s see how the books of the company will appear after we record this transaction.</a:t>
            </a:r>
          </a:p>
        </p:txBody>
      </p:sp>
    </p:spTree>
    <p:extLst>
      <p:ext uri="{BB962C8B-B14F-4D97-AF65-F5344CB8AC3E}">
        <p14:creationId xmlns:p14="http://schemas.microsoft.com/office/powerpoint/2010/main" val="674897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7"/>
          <p:cNvSpPr>
            <a:spLocks noGrp="1" noChangeArrowheads="1"/>
          </p:cNvSpPr>
          <p:nvPr>
            <p:ph type="sldNum" sz="quarter" idx="5"/>
          </p:nvPr>
        </p:nvSpPr>
        <p:spPr>
          <a:xfrm>
            <a:off x="3899090" y="8805435"/>
            <a:ext cx="2983949" cy="463526"/>
          </a:xfrm>
          <a:prstGeom prst="rect">
            <a:avLst/>
          </a:prstGeom>
          <a:ln/>
        </p:spPr>
        <p:txBody>
          <a:bodyPr lIns="90023" tIns="45011" rIns="90023" bIns="45011"/>
          <a:lstStyle/>
          <a:p>
            <a:fld id="{4AF86AA3-4531-412E-95D2-4D1D12B83400}" type="slidenum">
              <a:rPr lang="en-US">
                <a:solidFill>
                  <a:prstClr val="black"/>
                </a:solidFill>
              </a:rPr>
              <a:pPr/>
              <a:t>3</a:t>
            </a:fld>
            <a:endParaRPr lang="en-US" dirty="0">
              <a:solidFill>
                <a:prstClr val="black"/>
              </a:solidFill>
            </a:endParaRPr>
          </a:p>
        </p:txBody>
      </p:sp>
      <p:sp>
        <p:nvSpPr>
          <p:cNvPr id="37890" name="Rectangle 2"/>
          <p:cNvSpPr>
            <a:spLocks noChangeArrowheads="1"/>
          </p:cNvSpPr>
          <p:nvPr/>
        </p:nvSpPr>
        <p:spPr bwMode="auto">
          <a:xfrm>
            <a:off x="3900648" y="0"/>
            <a:ext cx="2983949" cy="4635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23" tIns="45011" rIns="90023" bIns="45011" anchor="ctr"/>
          <a:lstStyle/>
          <a:p>
            <a:endParaRPr lang="en-US" dirty="0">
              <a:solidFill>
                <a:prstClr val="black"/>
              </a:solidFill>
            </a:endParaRPr>
          </a:p>
        </p:txBody>
      </p:sp>
      <p:sp>
        <p:nvSpPr>
          <p:cNvPr id="37891" name="Rectangle 3"/>
          <p:cNvSpPr>
            <a:spLocks noChangeArrowheads="1"/>
          </p:cNvSpPr>
          <p:nvPr/>
        </p:nvSpPr>
        <p:spPr bwMode="auto">
          <a:xfrm>
            <a:off x="3900648" y="8807000"/>
            <a:ext cx="2983949" cy="4635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19229" tIns="0" rIns="19229" bIns="0" anchor="b"/>
          <a:lstStyle>
            <a:lvl1pPr defTabSz="938213">
              <a:defRPr sz="2400">
                <a:solidFill>
                  <a:schemeClr val="tx1"/>
                </a:solidFill>
                <a:latin typeface="Times" panose="02020603050405020304" pitchFamily="18" charset="0"/>
              </a:defRPr>
            </a:lvl1pPr>
            <a:lvl2pPr marL="468313" defTabSz="938213">
              <a:defRPr sz="2400">
                <a:solidFill>
                  <a:schemeClr val="tx1"/>
                </a:solidFill>
                <a:latin typeface="Times" panose="02020603050405020304" pitchFamily="18" charset="0"/>
              </a:defRPr>
            </a:lvl2pPr>
            <a:lvl3pPr marL="938213" defTabSz="938213">
              <a:defRPr sz="2400">
                <a:solidFill>
                  <a:schemeClr val="tx1"/>
                </a:solidFill>
                <a:latin typeface="Times" panose="02020603050405020304" pitchFamily="18" charset="0"/>
              </a:defRPr>
            </a:lvl3pPr>
            <a:lvl4pPr marL="1406525" defTabSz="938213">
              <a:defRPr sz="2400">
                <a:solidFill>
                  <a:schemeClr val="tx1"/>
                </a:solidFill>
                <a:latin typeface="Times" panose="02020603050405020304" pitchFamily="18" charset="0"/>
              </a:defRPr>
            </a:lvl4pPr>
            <a:lvl5pPr marL="1874838" defTabSz="938213">
              <a:defRPr sz="2400">
                <a:solidFill>
                  <a:schemeClr val="tx1"/>
                </a:solidFill>
                <a:latin typeface="Times" panose="02020603050405020304" pitchFamily="18" charset="0"/>
              </a:defRPr>
            </a:lvl5pPr>
            <a:lvl6pPr marL="2332038" defTabSz="938213" eaLnBrk="0" fontAlgn="base" hangingPunct="0">
              <a:spcBef>
                <a:spcPct val="0"/>
              </a:spcBef>
              <a:spcAft>
                <a:spcPct val="0"/>
              </a:spcAft>
              <a:defRPr sz="2400">
                <a:solidFill>
                  <a:schemeClr val="tx1"/>
                </a:solidFill>
                <a:latin typeface="Times" panose="02020603050405020304" pitchFamily="18" charset="0"/>
              </a:defRPr>
            </a:lvl6pPr>
            <a:lvl7pPr marL="2789238" defTabSz="938213" eaLnBrk="0" fontAlgn="base" hangingPunct="0">
              <a:spcBef>
                <a:spcPct val="0"/>
              </a:spcBef>
              <a:spcAft>
                <a:spcPct val="0"/>
              </a:spcAft>
              <a:defRPr sz="2400">
                <a:solidFill>
                  <a:schemeClr val="tx1"/>
                </a:solidFill>
                <a:latin typeface="Times" panose="02020603050405020304" pitchFamily="18" charset="0"/>
              </a:defRPr>
            </a:lvl7pPr>
            <a:lvl8pPr marL="3246438" defTabSz="938213" eaLnBrk="0" fontAlgn="base" hangingPunct="0">
              <a:spcBef>
                <a:spcPct val="0"/>
              </a:spcBef>
              <a:spcAft>
                <a:spcPct val="0"/>
              </a:spcAft>
              <a:defRPr sz="2400">
                <a:solidFill>
                  <a:schemeClr val="tx1"/>
                </a:solidFill>
                <a:latin typeface="Times" panose="02020603050405020304" pitchFamily="18" charset="0"/>
              </a:defRPr>
            </a:lvl8pPr>
            <a:lvl9pPr marL="3703638" defTabSz="938213" eaLnBrk="0" fontAlgn="base" hangingPunct="0">
              <a:spcBef>
                <a:spcPct val="0"/>
              </a:spcBef>
              <a:spcAft>
                <a:spcPct val="0"/>
              </a:spcAft>
              <a:defRPr sz="2400">
                <a:solidFill>
                  <a:schemeClr val="tx1"/>
                </a:solidFill>
                <a:latin typeface="Times" panose="02020603050405020304" pitchFamily="18" charset="0"/>
              </a:defRPr>
            </a:lvl9pPr>
          </a:lstStyle>
          <a:p>
            <a:pPr algn="r"/>
            <a:r>
              <a:rPr lang="en-US" sz="1000" i="1" dirty="0">
                <a:solidFill>
                  <a:prstClr val="black"/>
                </a:solidFill>
                <a:latin typeface="Times New Roman" panose="02020603050405020304" pitchFamily="18" charset="0"/>
              </a:rPr>
              <a:t>21</a:t>
            </a:r>
          </a:p>
        </p:txBody>
      </p:sp>
      <p:sp>
        <p:nvSpPr>
          <p:cNvPr id="37892" name="Rectangle 4"/>
          <p:cNvSpPr>
            <a:spLocks noChangeArrowheads="1"/>
          </p:cNvSpPr>
          <p:nvPr/>
        </p:nvSpPr>
        <p:spPr bwMode="auto">
          <a:xfrm>
            <a:off x="0" y="8807000"/>
            <a:ext cx="2983949" cy="4635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23" tIns="45011" rIns="90023" bIns="45011" anchor="ctr"/>
          <a:lstStyle/>
          <a:p>
            <a:endParaRPr lang="en-US" dirty="0">
              <a:solidFill>
                <a:prstClr val="black"/>
              </a:solidFill>
            </a:endParaRPr>
          </a:p>
        </p:txBody>
      </p:sp>
      <p:sp>
        <p:nvSpPr>
          <p:cNvPr id="37893" name="Rectangle 5"/>
          <p:cNvSpPr>
            <a:spLocks noChangeArrowheads="1"/>
          </p:cNvSpPr>
          <p:nvPr/>
        </p:nvSpPr>
        <p:spPr bwMode="auto">
          <a:xfrm>
            <a:off x="0" y="0"/>
            <a:ext cx="2983949" cy="4635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23" tIns="45011" rIns="90023" bIns="45011" anchor="ctr"/>
          <a:lstStyle/>
          <a:p>
            <a:endParaRPr lang="en-US" dirty="0">
              <a:solidFill>
                <a:prstClr val="black"/>
              </a:solidFill>
            </a:endParaRPr>
          </a:p>
        </p:txBody>
      </p:sp>
      <p:sp>
        <p:nvSpPr>
          <p:cNvPr id="37894" name="Rectangle 6"/>
          <p:cNvSpPr>
            <a:spLocks noGrp="1" noRot="1" noChangeAspect="1" noChangeArrowheads="1" noTextEdit="1"/>
          </p:cNvSpPr>
          <p:nvPr>
            <p:ph type="sldImg"/>
          </p:nvPr>
        </p:nvSpPr>
        <p:spPr>
          <a:xfrm>
            <a:off x="1133475" y="701675"/>
            <a:ext cx="4618038" cy="3463925"/>
          </a:xfrm>
          <a:ln w="12700" cap="flat">
            <a:solidFill>
              <a:schemeClr val="tx1"/>
            </a:solidFill>
          </a:ln>
          <a:extLst>
            <a:ext uri="{909E8E84-426E-40dd-AFC4-6F175D3DCCD1}">
              <a14:hiddenFill xmlns:a14="http://schemas.microsoft.com/office/drawing/2010/main" xmlns="">
                <a:noFill/>
              </a14:hiddenFill>
            </a:ext>
          </a:extLst>
        </p:spPr>
      </p:sp>
      <p:sp>
        <p:nvSpPr>
          <p:cNvPr id="37895" name="Rectangle 7"/>
          <p:cNvSpPr>
            <a:spLocks noGrp="1" noChangeArrowheads="1"/>
          </p:cNvSpPr>
          <p:nvPr>
            <p:ph type="body" idx="1"/>
          </p:nvPr>
        </p:nvSpPr>
        <p:spPr>
          <a:xfrm>
            <a:off x="918259" y="4403500"/>
            <a:ext cx="5048080" cy="4171737"/>
          </a:xfrm>
          <a:noFill/>
          <a:ln/>
          <a:extLst>
            <a:ext uri="{91240B29-F687-4f45-9708-019B960494DF}">
              <a14:hiddenLine xmlns:a14="http://schemas.microsoft.com/office/drawing/2010/main" xmlns="" w="12700">
                <a:solidFill>
                  <a:schemeClr val="tx1"/>
                </a:solidFill>
                <a:miter lim="800000"/>
                <a:headEnd/>
                <a:tailEnd/>
              </a14:hiddenLine>
            </a:ext>
          </a:extLst>
        </p:spPr>
        <p:txBody>
          <a:bodyPr lIns="91339" tIns="44869" rIns="91339" bIns="44869"/>
          <a:lstStyle/>
          <a:p>
            <a:r>
              <a:rPr lang="en-US" dirty="0">
                <a:latin typeface="Times New Roman" panose="02020603050405020304" pitchFamily="18" charset="0"/>
              </a:rPr>
              <a:t>Here we show the increase in the asset account, cash, and the increase in the equity account, Common Stock, by thirty thousand dollars. Our basic accounting equation is in balance. Assets have a total balance of thirty thousand dollars and liabilities plus equity have a total balance of thirty thousand dollars. Let’ move on to another transaction.</a:t>
            </a:r>
          </a:p>
        </p:txBody>
      </p:sp>
    </p:spTree>
    <p:extLst>
      <p:ext uri="{BB962C8B-B14F-4D97-AF65-F5344CB8AC3E}">
        <p14:creationId xmlns:p14="http://schemas.microsoft.com/office/powerpoint/2010/main" val="7225999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7"/>
          <p:cNvSpPr>
            <a:spLocks noGrp="1" noChangeArrowheads="1"/>
          </p:cNvSpPr>
          <p:nvPr>
            <p:ph type="sldNum" sz="quarter" idx="5"/>
          </p:nvPr>
        </p:nvSpPr>
        <p:spPr>
          <a:xfrm>
            <a:off x="3899090" y="8805435"/>
            <a:ext cx="2983949" cy="463526"/>
          </a:xfrm>
          <a:prstGeom prst="rect">
            <a:avLst/>
          </a:prstGeom>
          <a:ln/>
        </p:spPr>
        <p:txBody>
          <a:bodyPr lIns="90023" tIns="45011" rIns="90023" bIns="45011"/>
          <a:lstStyle/>
          <a:p>
            <a:fld id="{84A6F9AF-166E-4E10-A15E-F1DDB9958392}" type="slidenum">
              <a:rPr lang="en-US">
                <a:solidFill>
                  <a:prstClr val="black"/>
                </a:solidFill>
              </a:rPr>
              <a:pPr/>
              <a:t>4</a:t>
            </a:fld>
            <a:endParaRPr lang="en-US" dirty="0">
              <a:solidFill>
                <a:prstClr val="black"/>
              </a:solidFill>
            </a:endParaRPr>
          </a:p>
        </p:txBody>
      </p:sp>
      <p:sp>
        <p:nvSpPr>
          <p:cNvPr id="39938" name="Rectangle 2"/>
          <p:cNvSpPr>
            <a:spLocks noChangeArrowheads="1"/>
          </p:cNvSpPr>
          <p:nvPr/>
        </p:nvSpPr>
        <p:spPr bwMode="auto">
          <a:xfrm>
            <a:off x="3900648" y="0"/>
            <a:ext cx="2983949" cy="4635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23" tIns="45011" rIns="90023" bIns="45011" anchor="ctr"/>
          <a:lstStyle/>
          <a:p>
            <a:endParaRPr lang="en-US" dirty="0">
              <a:solidFill>
                <a:prstClr val="black"/>
              </a:solidFill>
            </a:endParaRPr>
          </a:p>
        </p:txBody>
      </p:sp>
      <p:sp>
        <p:nvSpPr>
          <p:cNvPr id="39939" name="Rectangle 3"/>
          <p:cNvSpPr>
            <a:spLocks noChangeArrowheads="1"/>
          </p:cNvSpPr>
          <p:nvPr/>
        </p:nvSpPr>
        <p:spPr bwMode="auto">
          <a:xfrm>
            <a:off x="3900648" y="8807000"/>
            <a:ext cx="2983949" cy="4635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19229" tIns="0" rIns="19229" bIns="0" anchor="b"/>
          <a:lstStyle>
            <a:lvl1pPr defTabSz="938213">
              <a:defRPr sz="2400">
                <a:solidFill>
                  <a:schemeClr val="tx1"/>
                </a:solidFill>
                <a:latin typeface="Times" panose="02020603050405020304" pitchFamily="18" charset="0"/>
              </a:defRPr>
            </a:lvl1pPr>
            <a:lvl2pPr marL="468313" defTabSz="938213">
              <a:defRPr sz="2400">
                <a:solidFill>
                  <a:schemeClr val="tx1"/>
                </a:solidFill>
                <a:latin typeface="Times" panose="02020603050405020304" pitchFamily="18" charset="0"/>
              </a:defRPr>
            </a:lvl2pPr>
            <a:lvl3pPr marL="938213" defTabSz="938213">
              <a:defRPr sz="2400">
                <a:solidFill>
                  <a:schemeClr val="tx1"/>
                </a:solidFill>
                <a:latin typeface="Times" panose="02020603050405020304" pitchFamily="18" charset="0"/>
              </a:defRPr>
            </a:lvl3pPr>
            <a:lvl4pPr marL="1406525" defTabSz="938213">
              <a:defRPr sz="2400">
                <a:solidFill>
                  <a:schemeClr val="tx1"/>
                </a:solidFill>
                <a:latin typeface="Times" panose="02020603050405020304" pitchFamily="18" charset="0"/>
              </a:defRPr>
            </a:lvl4pPr>
            <a:lvl5pPr marL="1874838" defTabSz="938213">
              <a:defRPr sz="2400">
                <a:solidFill>
                  <a:schemeClr val="tx1"/>
                </a:solidFill>
                <a:latin typeface="Times" panose="02020603050405020304" pitchFamily="18" charset="0"/>
              </a:defRPr>
            </a:lvl5pPr>
            <a:lvl6pPr marL="2332038" defTabSz="938213" eaLnBrk="0" fontAlgn="base" hangingPunct="0">
              <a:spcBef>
                <a:spcPct val="0"/>
              </a:spcBef>
              <a:spcAft>
                <a:spcPct val="0"/>
              </a:spcAft>
              <a:defRPr sz="2400">
                <a:solidFill>
                  <a:schemeClr val="tx1"/>
                </a:solidFill>
                <a:latin typeface="Times" panose="02020603050405020304" pitchFamily="18" charset="0"/>
              </a:defRPr>
            </a:lvl6pPr>
            <a:lvl7pPr marL="2789238" defTabSz="938213" eaLnBrk="0" fontAlgn="base" hangingPunct="0">
              <a:spcBef>
                <a:spcPct val="0"/>
              </a:spcBef>
              <a:spcAft>
                <a:spcPct val="0"/>
              </a:spcAft>
              <a:defRPr sz="2400">
                <a:solidFill>
                  <a:schemeClr val="tx1"/>
                </a:solidFill>
                <a:latin typeface="Times" panose="02020603050405020304" pitchFamily="18" charset="0"/>
              </a:defRPr>
            </a:lvl7pPr>
            <a:lvl8pPr marL="3246438" defTabSz="938213" eaLnBrk="0" fontAlgn="base" hangingPunct="0">
              <a:spcBef>
                <a:spcPct val="0"/>
              </a:spcBef>
              <a:spcAft>
                <a:spcPct val="0"/>
              </a:spcAft>
              <a:defRPr sz="2400">
                <a:solidFill>
                  <a:schemeClr val="tx1"/>
                </a:solidFill>
                <a:latin typeface="Times" panose="02020603050405020304" pitchFamily="18" charset="0"/>
              </a:defRPr>
            </a:lvl8pPr>
            <a:lvl9pPr marL="3703638" defTabSz="938213" eaLnBrk="0" fontAlgn="base" hangingPunct="0">
              <a:spcBef>
                <a:spcPct val="0"/>
              </a:spcBef>
              <a:spcAft>
                <a:spcPct val="0"/>
              </a:spcAft>
              <a:defRPr sz="2400">
                <a:solidFill>
                  <a:schemeClr val="tx1"/>
                </a:solidFill>
                <a:latin typeface="Times" panose="02020603050405020304" pitchFamily="18" charset="0"/>
              </a:defRPr>
            </a:lvl9pPr>
          </a:lstStyle>
          <a:p>
            <a:pPr algn="r"/>
            <a:r>
              <a:rPr lang="en-US" sz="1000" i="1" dirty="0">
                <a:solidFill>
                  <a:prstClr val="black"/>
                </a:solidFill>
                <a:latin typeface="Times New Roman" panose="02020603050405020304" pitchFamily="18" charset="0"/>
              </a:rPr>
              <a:t>25</a:t>
            </a:r>
          </a:p>
        </p:txBody>
      </p:sp>
      <p:sp>
        <p:nvSpPr>
          <p:cNvPr id="39940" name="Rectangle 4"/>
          <p:cNvSpPr>
            <a:spLocks noChangeArrowheads="1"/>
          </p:cNvSpPr>
          <p:nvPr/>
        </p:nvSpPr>
        <p:spPr bwMode="auto">
          <a:xfrm>
            <a:off x="0" y="8807000"/>
            <a:ext cx="2983949" cy="4635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23" tIns="45011" rIns="90023" bIns="45011" anchor="ctr"/>
          <a:lstStyle/>
          <a:p>
            <a:endParaRPr lang="en-US" dirty="0">
              <a:solidFill>
                <a:prstClr val="black"/>
              </a:solidFill>
            </a:endParaRPr>
          </a:p>
        </p:txBody>
      </p:sp>
      <p:sp>
        <p:nvSpPr>
          <p:cNvPr id="39941" name="Rectangle 5"/>
          <p:cNvSpPr>
            <a:spLocks noChangeArrowheads="1"/>
          </p:cNvSpPr>
          <p:nvPr/>
        </p:nvSpPr>
        <p:spPr bwMode="auto">
          <a:xfrm>
            <a:off x="0" y="0"/>
            <a:ext cx="2983949" cy="4635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23" tIns="45011" rIns="90023" bIns="45011" anchor="ctr"/>
          <a:lstStyle/>
          <a:p>
            <a:endParaRPr lang="en-US" dirty="0">
              <a:solidFill>
                <a:prstClr val="black"/>
              </a:solidFill>
            </a:endParaRPr>
          </a:p>
        </p:txBody>
      </p:sp>
      <p:sp>
        <p:nvSpPr>
          <p:cNvPr id="39942" name="Rectangle 6"/>
          <p:cNvSpPr>
            <a:spLocks noGrp="1" noRot="1" noChangeAspect="1" noChangeArrowheads="1" noTextEdit="1"/>
          </p:cNvSpPr>
          <p:nvPr>
            <p:ph type="sldImg"/>
          </p:nvPr>
        </p:nvSpPr>
        <p:spPr>
          <a:xfrm>
            <a:off x="1133475" y="701675"/>
            <a:ext cx="4618038" cy="3463925"/>
          </a:xfrm>
          <a:ln w="12700" cap="flat">
            <a:solidFill>
              <a:schemeClr val="tx1"/>
            </a:solidFill>
          </a:ln>
          <a:extLst>
            <a:ext uri="{909E8E84-426E-40dd-AFC4-6F175D3DCCD1}">
              <a14:hiddenFill xmlns:a14="http://schemas.microsoft.com/office/drawing/2010/main" xmlns="">
                <a:noFill/>
              </a14:hiddenFill>
            </a:ext>
          </a:extLst>
        </p:spPr>
      </p:sp>
      <p:sp>
        <p:nvSpPr>
          <p:cNvPr id="39943" name="Rectangle 7"/>
          <p:cNvSpPr>
            <a:spLocks noGrp="1" noChangeArrowheads="1"/>
          </p:cNvSpPr>
          <p:nvPr>
            <p:ph type="body" idx="1"/>
          </p:nvPr>
        </p:nvSpPr>
        <p:spPr>
          <a:xfrm>
            <a:off x="918259" y="4403500"/>
            <a:ext cx="5048080" cy="4171737"/>
          </a:xfrm>
          <a:noFill/>
          <a:ln/>
          <a:extLst>
            <a:ext uri="{91240B29-F687-4f45-9708-019B960494DF}">
              <a14:hiddenLine xmlns:a14="http://schemas.microsoft.com/office/drawing/2010/main" xmlns="" w="12700">
                <a:solidFill>
                  <a:schemeClr val="tx1"/>
                </a:solidFill>
                <a:miter lim="800000"/>
                <a:headEnd/>
                <a:tailEnd/>
              </a14:hiddenLine>
            </a:ext>
          </a:extLst>
        </p:spPr>
        <p:txBody>
          <a:bodyPr lIns="91339" tIns="44869" rIns="91339" bIns="44869"/>
          <a:lstStyle/>
          <a:p>
            <a:r>
              <a:rPr lang="en-US" dirty="0">
                <a:latin typeface="Times New Roman" panose="02020603050405020304" pitchFamily="18" charset="0"/>
              </a:rPr>
              <a:t>In this transaction, the company purchases general office supplies by paying two thousand,</a:t>
            </a:r>
            <a:r>
              <a:rPr lang="en-US" baseline="0" dirty="0">
                <a:latin typeface="Times New Roman" panose="02020603050405020304" pitchFamily="18" charset="0"/>
              </a:rPr>
              <a:t> five hundred </a:t>
            </a:r>
            <a:r>
              <a:rPr lang="en-US" dirty="0">
                <a:latin typeface="Times New Roman" panose="02020603050405020304" pitchFamily="18" charset="0"/>
              </a:rPr>
              <a:t>dollars cash. The asset account, cash, will decrease by the two thousand,</a:t>
            </a:r>
            <a:r>
              <a:rPr lang="en-US" baseline="0" dirty="0">
                <a:latin typeface="Times New Roman" panose="02020603050405020304" pitchFamily="18" charset="0"/>
              </a:rPr>
              <a:t> five hundred </a:t>
            </a:r>
            <a:r>
              <a:rPr lang="en-US" dirty="0">
                <a:latin typeface="Times New Roman" panose="02020603050405020304" pitchFamily="18" charset="0"/>
              </a:rPr>
              <a:t>dollars cash paid. The asset account, supplies, will increase by two thousand,</a:t>
            </a:r>
            <a:r>
              <a:rPr lang="en-US" baseline="0" dirty="0">
                <a:latin typeface="Times New Roman" panose="02020603050405020304" pitchFamily="18" charset="0"/>
              </a:rPr>
              <a:t> five hundred </a:t>
            </a:r>
            <a:r>
              <a:rPr lang="en-US" dirty="0">
                <a:latin typeface="Times New Roman" panose="02020603050405020304" pitchFamily="18" charset="0"/>
              </a:rPr>
              <a:t>dollars, the cost of the supplies. In this transaction we are giving up one asset, cash, and receiving another asset, supplies. Let’s look at our books after this transaction is recorded.</a:t>
            </a:r>
          </a:p>
        </p:txBody>
      </p:sp>
    </p:spTree>
    <p:extLst>
      <p:ext uri="{BB962C8B-B14F-4D97-AF65-F5344CB8AC3E}">
        <p14:creationId xmlns:p14="http://schemas.microsoft.com/office/powerpoint/2010/main" val="31727104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7"/>
          <p:cNvSpPr>
            <a:spLocks noGrp="1" noChangeArrowheads="1"/>
          </p:cNvSpPr>
          <p:nvPr>
            <p:ph type="sldNum" sz="quarter" idx="5"/>
          </p:nvPr>
        </p:nvSpPr>
        <p:spPr>
          <a:xfrm>
            <a:off x="3899090" y="8805435"/>
            <a:ext cx="2983949" cy="463526"/>
          </a:xfrm>
          <a:prstGeom prst="rect">
            <a:avLst/>
          </a:prstGeom>
          <a:ln/>
        </p:spPr>
        <p:txBody>
          <a:bodyPr lIns="90023" tIns="45011" rIns="90023" bIns="45011"/>
          <a:lstStyle/>
          <a:p>
            <a:fld id="{DBCC338C-6FC9-4736-8B96-55D7E3220BF9}" type="slidenum">
              <a:rPr lang="en-US">
                <a:solidFill>
                  <a:prstClr val="black"/>
                </a:solidFill>
              </a:rPr>
              <a:pPr/>
              <a:t>5</a:t>
            </a:fld>
            <a:endParaRPr lang="en-US" dirty="0">
              <a:solidFill>
                <a:prstClr val="black"/>
              </a:solidFill>
            </a:endParaRPr>
          </a:p>
        </p:txBody>
      </p:sp>
      <p:sp>
        <p:nvSpPr>
          <p:cNvPr id="41986" name="Rectangle 2"/>
          <p:cNvSpPr>
            <a:spLocks noChangeArrowheads="1"/>
          </p:cNvSpPr>
          <p:nvPr/>
        </p:nvSpPr>
        <p:spPr bwMode="auto">
          <a:xfrm>
            <a:off x="3900648" y="0"/>
            <a:ext cx="2983949" cy="4635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23" tIns="45011" rIns="90023" bIns="45011" anchor="ctr"/>
          <a:lstStyle/>
          <a:p>
            <a:endParaRPr lang="en-US" dirty="0">
              <a:solidFill>
                <a:prstClr val="black"/>
              </a:solidFill>
            </a:endParaRPr>
          </a:p>
        </p:txBody>
      </p:sp>
      <p:sp>
        <p:nvSpPr>
          <p:cNvPr id="41987" name="Rectangle 3"/>
          <p:cNvSpPr>
            <a:spLocks noChangeArrowheads="1"/>
          </p:cNvSpPr>
          <p:nvPr/>
        </p:nvSpPr>
        <p:spPr bwMode="auto">
          <a:xfrm>
            <a:off x="3900648" y="8807000"/>
            <a:ext cx="2983949" cy="4635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19229" tIns="0" rIns="19229" bIns="0" anchor="b"/>
          <a:lstStyle>
            <a:lvl1pPr defTabSz="938213">
              <a:defRPr sz="2400">
                <a:solidFill>
                  <a:schemeClr val="tx1"/>
                </a:solidFill>
                <a:latin typeface="Times" panose="02020603050405020304" pitchFamily="18" charset="0"/>
              </a:defRPr>
            </a:lvl1pPr>
            <a:lvl2pPr marL="468313" defTabSz="938213">
              <a:defRPr sz="2400">
                <a:solidFill>
                  <a:schemeClr val="tx1"/>
                </a:solidFill>
                <a:latin typeface="Times" panose="02020603050405020304" pitchFamily="18" charset="0"/>
              </a:defRPr>
            </a:lvl2pPr>
            <a:lvl3pPr marL="938213" defTabSz="938213">
              <a:defRPr sz="2400">
                <a:solidFill>
                  <a:schemeClr val="tx1"/>
                </a:solidFill>
                <a:latin typeface="Times" panose="02020603050405020304" pitchFamily="18" charset="0"/>
              </a:defRPr>
            </a:lvl3pPr>
            <a:lvl4pPr marL="1406525" defTabSz="938213">
              <a:defRPr sz="2400">
                <a:solidFill>
                  <a:schemeClr val="tx1"/>
                </a:solidFill>
                <a:latin typeface="Times" panose="02020603050405020304" pitchFamily="18" charset="0"/>
              </a:defRPr>
            </a:lvl4pPr>
            <a:lvl5pPr marL="1874838" defTabSz="938213">
              <a:defRPr sz="2400">
                <a:solidFill>
                  <a:schemeClr val="tx1"/>
                </a:solidFill>
                <a:latin typeface="Times" panose="02020603050405020304" pitchFamily="18" charset="0"/>
              </a:defRPr>
            </a:lvl5pPr>
            <a:lvl6pPr marL="2332038" defTabSz="938213" eaLnBrk="0" fontAlgn="base" hangingPunct="0">
              <a:spcBef>
                <a:spcPct val="0"/>
              </a:spcBef>
              <a:spcAft>
                <a:spcPct val="0"/>
              </a:spcAft>
              <a:defRPr sz="2400">
                <a:solidFill>
                  <a:schemeClr val="tx1"/>
                </a:solidFill>
                <a:latin typeface="Times" panose="02020603050405020304" pitchFamily="18" charset="0"/>
              </a:defRPr>
            </a:lvl6pPr>
            <a:lvl7pPr marL="2789238" defTabSz="938213" eaLnBrk="0" fontAlgn="base" hangingPunct="0">
              <a:spcBef>
                <a:spcPct val="0"/>
              </a:spcBef>
              <a:spcAft>
                <a:spcPct val="0"/>
              </a:spcAft>
              <a:defRPr sz="2400">
                <a:solidFill>
                  <a:schemeClr val="tx1"/>
                </a:solidFill>
                <a:latin typeface="Times" panose="02020603050405020304" pitchFamily="18" charset="0"/>
              </a:defRPr>
            </a:lvl7pPr>
            <a:lvl8pPr marL="3246438" defTabSz="938213" eaLnBrk="0" fontAlgn="base" hangingPunct="0">
              <a:spcBef>
                <a:spcPct val="0"/>
              </a:spcBef>
              <a:spcAft>
                <a:spcPct val="0"/>
              </a:spcAft>
              <a:defRPr sz="2400">
                <a:solidFill>
                  <a:schemeClr val="tx1"/>
                </a:solidFill>
                <a:latin typeface="Times" panose="02020603050405020304" pitchFamily="18" charset="0"/>
              </a:defRPr>
            </a:lvl8pPr>
            <a:lvl9pPr marL="3703638" defTabSz="938213" eaLnBrk="0" fontAlgn="base" hangingPunct="0">
              <a:spcBef>
                <a:spcPct val="0"/>
              </a:spcBef>
              <a:spcAft>
                <a:spcPct val="0"/>
              </a:spcAft>
              <a:defRPr sz="2400">
                <a:solidFill>
                  <a:schemeClr val="tx1"/>
                </a:solidFill>
                <a:latin typeface="Times" panose="02020603050405020304" pitchFamily="18" charset="0"/>
              </a:defRPr>
            </a:lvl9pPr>
          </a:lstStyle>
          <a:p>
            <a:pPr algn="r"/>
            <a:r>
              <a:rPr lang="en-US" sz="1000" i="1" dirty="0">
                <a:solidFill>
                  <a:prstClr val="black"/>
                </a:solidFill>
                <a:latin typeface="Times New Roman" panose="02020603050405020304" pitchFamily="18" charset="0"/>
              </a:rPr>
              <a:t>25</a:t>
            </a:r>
          </a:p>
        </p:txBody>
      </p:sp>
      <p:sp>
        <p:nvSpPr>
          <p:cNvPr id="41988" name="Rectangle 4"/>
          <p:cNvSpPr>
            <a:spLocks noChangeArrowheads="1"/>
          </p:cNvSpPr>
          <p:nvPr/>
        </p:nvSpPr>
        <p:spPr bwMode="auto">
          <a:xfrm>
            <a:off x="0" y="8807000"/>
            <a:ext cx="2983949" cy="4635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23" tIns="45011" rIns="90023" bIns="45011" anchor="ctr"/>
          <a:lstStyle/>
          <a:p>
            <a:endParaRPr lang="en-US" dirty="0">
              <a:solidFill>
                <a:prstClr val="black"/>
              </a:solidFill>
            </a:endParaRPr>
          </a:p>
        </p:txBody>
      </p:sp>
      <p:sp>
        <p:nvSpPr>
          <p:cNvPr id="41989" name="Rectangle 5"/>
          <p:cNvSpPr>
            <a:spLocks noChangeArrowheads="1"/>
          </p:cNvSpPr>
          <p:nvPr/>
        </p:nvSpPr>
        <p:spPr bwMode="auto">
          <a:xfrm>
            <a:off x="0" y="0"/>
            <a:ext cx="2983949" cy="4635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23" tIns="45011" rIns="90023" bIns="45011" anchor="ctr"/>
          <a:lstStyle/>
          <a:p>
            <a:endParaRPr lang="en-US" dirty="0">
              <a:solidFill>
                <a:prstClr val="black"/>
              </a:solidFill>
            </a:endParaRPr>
          </a:p>
        </p:txBody>
      </p:sp>
      <p:sp>
        <p:nvSpPr>
          <p:cNvPr id="41990" name="Rectangle 6"/>
          <p:cNvSpPr>
            <a:spLocks noGrp="1" noRot="1" noChangeAspect="1" noChangeArrowheads="1" noTextEdit="1"/>
          </p:cNvSpPr>
          <p:nvPr>
            <p:ph type="sldImg"/>
          </p:nvPr>
        </p:nvSpPr>
        <p:spPr>
          <a:xfrm>
            <a:off x="1133475" y="701675"/>
            <a:ext cx="4618038" cy="3463925"/>
          </a:xfrm>
          <a:ln w="12700" cap="flat">
            <a:solidFill>
              <a:schemeClr val="tx1"/>
            </a:solidFill>
          </a:ln>
          <a:extLst>
            <a:ext uri="{909E8E84-426E-40dd-AFC4-6F175D3DCCD1}">
              <a14:hiddenFill xmlns:a14="http://schemas.microsoft.com/office/drawing/2010/main" xmlns="">
                <a:noFill/>
              </a14:hiddenFill>
            </a:ext>
          </a:extLst>
        </p:spPr>
      </p:sp>
      <p:sp>
        <p:nvSpPr>
          <p:cNvPr id="41991" name="Rectangle 7"/>
          <p:cNvSpPr>
            <a:spLocks noGrp="1" noChangeArrowheads="1"/>
          </p:cNvSpPr>
          <p:nvPr>
            <p:ph type="body" idx="1"/>
          </p:nvPr>
        </p:nvSpPr>
        <p:spPr>
          <a:xfrm>
            <a:off x="918259" y="4403500"/>
            <a:ext cx="5048080" cy="4171737"/>
          </a:xfrm>
          <a:noFill/>
          <a:ln/>
          <a:extLst>
            <a:ext uri="{91240B29-F687-4f45-9708-019B960494DF}">
              <a14:hiddenLine xmlns:a14="http://schemas.microsoft.com/office/drawing/2010/main" xmlns="" w="12700">
                <a:solidFill>
                  <a:schemeClr val="tx1"/>
                </a:solidFill>
                <a:miter lim="800000"/>
                <a:headEnd/>
                <a:tailEnd/>
              </a14:hiddenLine>
            </a:ext>
          </a:extLst>
        </p:spPr>
        <p:txBody>
          <a:bodyPr lIns="91339" tIns="44869" rIns="91339" bIns="44869"/>
          <a:lstStyle/>
          <a:p>
            <a:r>
              <a:rPr lang="en-US" dirty="0">
                <a:latin typeface="Times New Roman" panose="02020603050405020304" pitchFamily="18" charset="0"/>
              </a:rPr>
              <a:t>We can see the decrease in cash and the increase in supplies. The total assets are still equal to thirty thousand dollars but are divided between cash and supplies. There is no change on the liabilities plus equity section of our books.</a:t>
            </a:r>
          </a:p>
        </p:txBody>
      </p:sp>
    </p:spTree>
    <p:extLst>
      <p:ext uri="{BB962C8B-B14F-4D97-AF65-F5344CB8AC3E}">
        <p14:creationId xmlns:p14="http://schemas.microsoft.com/office/powerpoint/2010/main" val="40093257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7"/>
          <p:cNvSpPr>
            <a:spLocks noGrp="1" noChangeArrowheads="1"/>
          </p:cNvSpPr>
          <p:nvPr>
            <p:ph type="sldNum" sz="quarter" idx="5"/>
          </p:nvPr>
        </p:nvSpPr>
        <p:spPr>
          <a:xfrm>
            <a:off x="3899090" y="8805435"/>
            <a:ext cx="2983949" cy="463526"/>
          </a:xfrm>
          <a:prstGeom prst="rect">
            <a:avLst/>
          </a:prstGeom>
          <a:ln/>
        </p:spPr>
        <p:txBody>
          <a:bodyPr lIns="90023" tIns="45011" rIns="90023" bIns="45011"/>
          <a:lstStyle/>
          <a:p>
            <a:fld id="{2EC2C032-4AFC-4804-A934-A227D9335BAD}" type="slidenum">
              <a:rPr lang="en-US">
                <a:solidFill>
                  <a:prstClr val="black"/>
                </a:solidFill>
              </a:rPr>
              <a:pPr/>
              <a:t>6</a:t>
            </a:fld>
            <a:endParaRPr lang="en-US" dirty="0">
              <a:solidFill>
                <a:prstClr val="black"/>
              </a:solidFill>
            </a:endParaRPr>
          </a:p>
        </p:txBody>
      </p:sp>
      <p:sp>
        <p:nvSpPr>
          <p:cNvPr id="44034" name="Rectangle 2"/>
          <p:cNvSpPr>
            <a:spLocks noChangeArrowheads="1"/>
          </p:cNvSpPr>
          <p:nvPr/>
        </p:nvSpPr>
        <p:spPr bwMode="auto">
          <a:xfrm>
            <a:off x="3900648" y="0"/>
            <a:ext cx="2983949" cy="4635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23" tIns="45011" rIns="90023" bIns="45011" anchor="ctr"/>
          <a:lstStyle/>
          <a:p>
            <a:endParaRPr lang="en-US" dirty="0">
              <a:solidFill>
                <a:prstClr val="black"/>
              </a:solidFill>
            </a:endParaRPr>
          </a:p>
        </p:txBody>
      </p:sp>
      <p:sp>
        <p:nvSpPr>
          <p:cNvPr id="44035" name="Rectangle 3"/>
          <p:cNvSpPr>
            <a:spLocks noChangeArrowheads="1"/>
          </p:cNvSpPr>
          <p:nvPr/>
        </p:nvSpPr>
        <p:spPr bwMode="auto">
          <a:xfrm>
            <a:off x="3900648" y="8807000"/>
            <a:ext cx="2983949" cy="4635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19229" tIns="0" rIns="19229" bIns="0" anchor="b"/>
          <a:lstStyle>
            <a:lvl1pPr defTabSz="938213">
              <a:defRPr sz="2400">
                <a:solidFill>
                  <a:schemeClr val="tx1"/>
                </a:solidFill>
                <a:latin typeface="Times" panose="02020603050405020304" pitchFamily="18" charset="0"/>
              </a:defRPr>
            </a:lvl1pPr>
            <a:lvl2pPr marL="468313" defTabSz="938213">
              <a:defRPr sz="2400">
                <a:solidFill>
                  <a:schemeClr val="tx1"/>
                </a:solidFill>
                <a:latin typeface="Times" panose="02020603050405020304" pitchFamily="18" charset="0"/>
              </a:defRPr>
            </a:lvl2pPr>
            <a:lvl3pPr marL="938213" defTabSz="938213">
              <a:defRPr sz="2400">
                <a:solidFill>
                  <a:schemeClr val="tx1"/>
                </a:solidFill>
                <a:latin typeface="Times" panose="02020603050405020304" pitchFamily="18" charset="0"/>
              </a:defRPr>
            </a:lvl3pPr>
            <a:lvl4pPr marL="1406525" defTabSz="938213">
              <a:defRPr sz="2400">
                <a:solidFill>
                  <a:schemeClr val="tx1"/>
                </a:solidFill>
                <a:latin typeface="Times" panose="02020603050405020304" pitchFamily="18" charset="0"/>
              </a:defRPr>
            </a:lvl4pPr>
            <a:lvl5pPr marL="1874838" defTabSz="938213">
              <a:defRPr sz="2400">
                <a:solidFill>
                  <a:schemeClr val="tx1"/>
                </a:solidFill>
                <a:latin typeface="Times" panose="02020603050405020304" pitchFamily="18" charset="0"/>
              </a:defRPr>
            </a:lvl5pPr>
            <a:lvl6pPr marL="2332038" defTabSz="938213" eaLnBrk="0" fontAlgn="base" hangingPunct="0">
              <a:spcBef>
                <a:spcPct val="0"/>
              </a:spcBef>
              <a:spcAft>
                <a:spcPct val="0"/>
              </a:spcAft>
              <a:defRPr sz="2400">
                <a:solidFill>
                  <a:schemeClr val="tx1"/>
                </a:solidFill>
                <a:latin typeface="Times" panose="02020603050405020304" pitchFamily="18" charset="0"/>
              </a:defRPr>
            </a:lvl6pPr>
            <a:lvl7pPr marL="2789238" defTabSz="938213" eaLnBrk="0" fontAlgn="base" hangingPunct="0">
              <a:spcBef>
                <a:spcPct val="0"/>
              </a:spcBef>
              <a:spcAft>
                <a:spcPct val="0"/>
              </a:spcAft>
              <a:defRPr sz="2400">
                <a:solidFill>
                  <a:schemeClr val="tx1"/>
                </a:solidFill>
                <a:latin typeface="Times" panose="02020603050405020304" pitchFamily="18" charset="0"/>
              </a:defRPr>
            </a:lvl7pPr>
            <a:lvl8pPr marL="3246438" defTabSz="938213" eaLnBrk="0" fontAlgn="base" hangingPunct="0">
              <a:spcBef>
                <a:spcPct val="0"/>
              </a:spcBef>
              <a:spcAft>
                <a:spcPct val="0"/>
              </a:spcAft>
              <a:defRPr sz="2400">
                <a:solidFill>
                  <a:schemeClr val="tx1"/>
                </a:solidFill>
                <a:latin typeface="Times" panose="02020603050405020304" pitchFamily="18" charset="0"/>
              </a:defRPr>
            </a:lvl8pPr>
            <a:lvl9pPr marL="3703638" defTabSz="938213" eaLnBrk="0" fontAlgn="base" hangingPunct="0">
              <a:spcBef>
                <a:spcPct val="0"/>
              </a:spcBef>
              <a:spcAft>
                <a:spcPct val="0"/>
              </a:spcAft>
              <a:defRPr sz="2400">
                <a:solidFill>
                  <a:schemeClr val="tx1"/>
                </a:solidFill>
                <a:latin typeface="Times" panose="02020603050405020304" pitchFamily="18" charset="0"/>
              </a:defRPr>
            </a:lvl9pPr>
          </a:lstStyle>
          <a:p>
            <a:pPr algn="r"/>
            <a:r>
              <a:rPr lang="en-US" sz="1000" i="1" dirty="0">
                <a:solidFill>
                  <a:prstClr val="black"/>
                </a:solidFill>
                <a:latin typeface="Times New Roman" panose="02020603050405020304" pitchFamily="18" charset="0"/>
              </a:rPr>
              <a:t>29</a:t>
            </a:r>
          </a:p>
        </p:txBody>
      </p:sp>
      <p:sp>
        <p:nvSpPr>
          <p:cNvPr id="44036" name="Rectangle 4"/>
          <p:cNvSpPr>
            <a:spLocks noChangeArrowheads="1"/>
          </p:cNvSpPr>
          <p:nvPr/>
        </p:nvSpPr>
        <p:spPr bwMode="auto">
          <a:xfrm>
            <a:off x="0" y="8807000"/>
            <a:ext cx="2983949" cy="4635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23" tIns="45011" rIns="90023" bIns="45011" anchor="ctr"/>
          <a:lstStyle/>
          <a:p>
            <a:endParaRPr lang="en-US" dirty="0">
              <a:solidFill>
                <a:prstClr val="black"/>
              </a:solidFill>
            </a:endParaRPr>
          </a:p>
        </p:txBody>
      </p:sp>
      <p:sp>
        <p:nvSpPr>
          <p:cNvPr id="44037" name="Rectangle 5"/>
          <p:cNvSpPr>
            <a:spLocks noChangeArrowheads="1"/>
          </p:cNvSpPr>
          <p:nvPr/>
        </p:nvSpPr>
        <p:spPr bwMode="auto">
          <a:xfrm>
            <a:off x="0" y="0"/>
            <a:ext cx="2983949" cy="4635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23" tIns="45011" rIns="90023" bIns="45011" anchor="ctr"/>
          <a:lstStyle/>
          <a:p>
            <a:endParaRPr lang="en-US" dirty="0">
              <a:solidFill>
                <a:prstClr val="black"/>
              </a:solidFill>
            </a:endParaRPr>
          </a:p>
        </p:txBody>
      </p:sp>
      <p:sp>
        <p:nvSpPr>
          <p:cNvPr id="44038" name="Rectangle 6"/>
          <p:cNvSpPr>
            <a:spLocks noGrp="1" noRot="1" noChangeAspect="1" noChangeArrowheads="1" noTextEdit="1"/>
          </p:cNvSpPr>
          <p:nvPr>
            <p:ph type="sldImg"/>
          </p:nvPr>
        </p:nvSpPr>
        <p:spPr>
          <a:xfrm>
            <a:off x="1133475" y="701675"/>
            <a:ext cx="4618038" cy="3463925"/>
          </a:xfrm>
          <a:ln w="12700" cap="flat">
            <a:solidFill>
              <a:schemeClr val="tx1"/>
            </a:solidFill>
          </a:ln>
          <a:extLst>
            <a:ext uri="{909E8E84-426E-40dd-AFC4-6F175D3DCCD1}">
              <a14:hiddenFill xmlns:a14="http://schemas.microsoft.com/office/drawing/2010/main" xmlns="">
                <a:noFill/>
              </a14:hiddenFill>
            </a:ext>
          </a:extLst>
        </p:spPr>
      </p:sp>
      <p:sp>
        <p:nvSpPr>
          <p:cNvPr id="44039" name="Rectangle 7"/>
          <p:cNvSpPr>
            <a:spLocks noGrp="1" noChangeArrowheads="1"/>
          </p:cNvSpPr>
          <p:nvPr>
            <p:ph type="body" idx="1"/>
          </p:nvPr>
        </p:nvSpPr>
        <p:spPr>
          <a:xfrm>
            <a:off x="918259" y="4403500"/>
            <a:ext cx="5048080" cy="4171737"/>
          </a:xfrm>
          <a:noFill/>
          <a:ln/>
          <a:extLst>
            <a:ext uri="{91240B29-F687-4f45-9708-019B960494DF}">
              <a14:hiddenLine xmlns:a14="http://schemas.microsoft.com/office/drawing/2010/main" xmlns="" w="12700">
                <a:solidFill>
                  <a:schemeClr val="tx1"/>
                </a:solidFill>
                <a:miter lim="800000"/>
                <a:headEnd/>
                <a:tailEnd/>
              </a14:hiddenLine>
            </a:ext>
          </a:extLst>
        </p:spPr>
        <p:txBody>
          <a:bodyPr lIns="91339" tIns="44869" rIns="91339" bIns="44869"/>
          <a:lstStyle/>
          <a:p>
            <a:r>
              <a:rPr lang="en-US" dirty="0">
                <a:latin typeface="Times New Roman" panose="02020603050405020304" pitchFamily="18" charset="0"/>
              </a:rPr>
              <a:t>This transaction is similar to the last one we recorded. Here we purchase equipment by paying twenty six thousand dollars cash. The asset account, cash, will decrease by twenty six thousand dollars. The asset account, equipment, will increase by twenty six thousand dollars. Once again, we are exchanging one asset for another. Can you predict what our books will look like after recording this transaction?</a:t>
            </a:r>
          </a:p>
        </p:txBody>
      </p:sp>
    </p:spTree>
    <p:extLst>
      <p:ext uri="{BB962C8B-B14F-4D97-AF65-F5344CB8AC3E}">
        <p14:creationId xmlns:p14="http://schemas.microsoft.com/office/powerpoint/2010/main" val="35644015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7"/>
          <p:cNvSpPr>
            <a:spLocks noGrp="1" noChangeArrowheads="1"/>
          </p:cNvSpPr>
          <p:nvPr>
            <p:ph type="sldNum" sz="quarter" idx="5"/>
          </p:nvPr>
        </p:nvSpPr>
        <p:spPr>
          <a:xfrm>
            <a:off x="3899090" y="8805435"/>
            <a:ext cx="2983949" cy="463526"/>
          </a:xfrm>
          <a:prstGeom prst="rect">
            <a:avLst/>
          </a:prstGeom>
          <a:ln/>
        </p:spPr>
        <p:txBody>
          <a:bodyPr lIns="90023" tIns="45011" rIns="90023" bIns="45011"/>
          <a:lstStyle/>
          <a:p>
            <a:fld id="{347A7524-8965-452C-B663-3C8E58E1A964}" type="slidenum">
              <a:rPr lang="en-US">
                <a:solidFill>
                  <a:prstClr val="black"/>
                </a:solidFill>
              </a:rPr>
              <a:pPr/>
              <a:t>7</a:t>
            </a:fld>
            <a:endParaRPr lang="en-US" dirty="0">
              <a:solidFill>
                <a:prstClr val="black"/>
              </a:solidFill>
            </a:endParaRPr>
          </a:p>
        </p:txBody>
      </p:sp>
      <p:sp>
        <p:nvSpPr>
          <p:cNvPr id="46082" name="Rectangle 2"/>
          <p:cNvSpPr>
            <a:spLocks noChangeArrowheads="1"/>
          </p:cNvSpPr>
          <p:nvPr/>
        </p:nvSpPr>
        <p:spPr bwMode="auto">
          <a:xfrm>
            <a:off x="3900648" y="0"/>
            <a:ext cx="2983949" cy="4635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23" tIns="45011" rIns="90023" bIns="45011" anchor="ctr"/>
          <a:lstStyle/>
          <a:p>
            <a:endParaRPr lang="en-US" dirty="0">
              <a:solidFill>
                <a:prstClr val="black"/>
              </a:solidFill>
            </a:endParaRPr>
          </a:p>
        </p:txBody>
      </p:sp>
      <p:sp>
        <p:nvSpPr>
          <p:cNvPr id="46083" name="Rectangle 3"/>
          <p:cNvSpPr>
            <a:spLocks noChangeArrowheads="1"/>
          </p:cNvSpPr>
          <p:nvPr/>
        </p:nvSpPr>
        <p:spPr bwMode="auto">
          <a:xfrm>
            <a:off x="3900648" y="8807000"/>
            <a:ext cx="2983949" cy="4635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19229" tIns="0" rIns="19229" bIns="0" anchor="b"/>
          <a:lstStyle>
            <a:lvl1pPr defTabSz="938213">
              <a:defRPr sz="2400">
                <a:solidFill>
                  <a:schemeClr val="tx1"/>
                </a:solidFill>
                <a:latin typeface="Times" panose="02020603050405020304" pitchFamily="18" charset="0"/>
              </a:defRPr>
            </a:lvl1pPr>
            <a:lvl2pPr marL="468313" defTabSz="938213">
              <a:defRPr sz="2400">
                <a:solidFill>
                  <a:schemeClr val="tx1"/>
                </a:solidFill>
                <a:latin typeface="Times" panose="02020603050405020304" pitchFamily="18" charset="0"/>
              </a:defRPr>
            </a:lvl2pPr>
            <a:lvl3pPr marL="938213" defTabSz="938213">
              <a:defRPr sz="2400">
                <a:solidFill>
                  <a:schemeClr val="tx1"/>
                </a:solidFill>
                <a:latin typeface="Times" panose="02020603050405020304" pitchFamily="18" charset="0"/>
              </a:defRPr>
            </a:lvl3pPr>
            <a:lvl4pPr marL="1406525" defTabSz="938213">
              <a:defRPr sz="2400">
                <a:solidFill>
                  <a:schemeClr val="tx1"/>
                </a:solidFill>
                <a:latin typeface="Times" panose="02020603050405020304" pitchFamily="18" charset="0"/>
              </a:defRPr>
            </a:lvl4pPr>
            <a:lvl5pPr marL="1874838" defTabSz="938213">
              <a:defRPr sz="2400">
                <a:solidFill>
                  <a:schemeClr val="tx1"/>
                </a:solidFill>
                <a:latin typeface="Times" panose="02020603050405020304" pitchFamily="18" charset="0"/>
              </a:defRPr>
            </a:lvl5pPr>
            <a:lvl6pPr marL="2332038" defTabSz="938213" eaLnBrk="0" fontAlgn="base" hangingPunct="0">
              <a:spcBef>
                <a:spcPct val="0"/>
              </a:spcBef>
              <a:spcAft>
                <a:spcPct val="0"/>
              </a:spcAft>
              <a:defRPr sz="2400">
                <a:solidFill>
                  <a:schemeClr val="tx1"/>
                </a:solidFill>
                <a:latin typeface="Times" panose="02020603050405020304" pitchFamily="18" charset="0"/>
              </a:defRPr>
            </a:lvl6pPr>
            <a:lvl7pPr marL="2789238" defTabSz="938213" eaLnBrk="0" fontAlgn="base" hangingPunct="0">
              <a:spcBef>
                <a:spcPct val="0"/>
              </a:spcBef>
              <a:spcAft>
                <a:spcPct val="0"/>
              </a:spcAft>
              <a:defRPr sz="2400">
                <a:solidFill>
                  <a:schemeClr val="tx1"/>
                </a:solidFill>
                <a:latin typeface="Times" panose="02020603050405020304" pitchFamily="18" charset="0"/>
              </a:defRPr>
            </a:lvl7pPr>
            <a:lvl8pPr marL="3246438" defTabSz="938213" eaLnBrk="0" fontAlgn="base" hangingPunct="0">
              <a:spcBef>
                <a:spcPct val="0"/>
              </a:spcBef>
              <a:spcAft>
                <a:spcPct val="0"/>
              </a:spcAft>
              <a:defRPr sz="2400">
                <a:solidFill>
                  <a:schemeClr val="tx1"/>
                </a:solidFill>
                <a:latin typeface="Times" panose="02020603050405020304" pitchFamily="18" charset="0"/>
              </a:defRPr>
            </a:lvl8pPr>
            <a:lvl9pPr marL="3703638" defTabSz="938213" eaLnBrk="0" fontAlgn="base" hangingPunct="0">
              <a:spcBef>
                <a:spcPct val="0"/>
              </a:spcBef>
              <a:spcAft>
                <a:spcPct val="0"/>
              </a:spcAft>
              <a:defRPr sz="2400">
                <a:solidFill>
                  <a:schemeClr val="tx1"/>
                </a:solidFill>
                <a:latin typeface="Times" panose="02020603050405020304" pitchFamily="18" charset="0"/>
              </a:defRPr>
            </a:lvl9pPr>
          </a:lstStyle>
          <a:p>
            <a:pPr algn="r"/>
            <a:r>
              <a:rPr lang="en-US" sz="1000" i="1" dirty="0">
                <a:solidFill>
                  <a:prstClr val="black"/>
                </a:solidFill>
                <a:latin typeface="Times New Roman" panose="02020603050405020304" pitchFamily="18" charset="0"/>
              </a:rPr>
              <a:t>29</a:t>
            </a:r>
          </a:p>
        </p:txBody>
      </p:sp>
      <p:sp>
        <p:nvSpPr>
          <p:cNvPr id="46084" name="Rectangle 4"/>
          <p:cNvSpPr>
            <a:spLocks noChangeArrowheads="1"/>
          </p:cNvSpPr>
          <p:nvPr/>
        </p:nvSpPr>
        <p:spPr bwMode="auto">
          <a:xfrm>
            <a:off x="0" y="8807000"/>
            <a:ext cx="2983949" cy="4635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23" tIns="45011" rIns="90023" bIns="45011" anchor="ctr"/>
          <a:lstStyle/>
          <a:p>
            <a:endParaRPr lang="en-US" dirty="0">
              <a:solidFill>
                <a:prstClr val="black"/>
              </a:solidFill>
            </a:endParaRPr>
          </a:p>
        </p:txBody>
      </p:sp>
      <p:sp>
        <p:nvSpPr>
          <p:cNvPr id="46085" name="Rectangle 5"/>
          <p:cNvSpPr>
            <a:spLocks noChangeArrowheads="1"/>
          </p:cNvSpPr>
          <p:nvPr/>
        </p:nvSpPr>
        <p:spPr bwMode="auto">
          <a:xfrm>
            <a:off x="0" y="0"/>
            <a:ext cx="2983949" cy="4635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23" tIns="45011" rIns="90023" bIns="45011" anchor="ctr"/>
          <a:lstStyle/>
          <a:p>
            <a:endParaRPr lang="en-US" dirty="0">
              <a:solidFill>
                <a:prstClr val="black"/>
              </a:solidFill>
            </a:endParaRPr>
          </a:p>
        </p:txBody>
      </p:sp>
      <p:sp>
        <p:nvSpPr>
          <p:cNvPr id="46086" name="Rectangle 6"/>
          <p:cNvSpPr>
            <a:spLocks noGrp="1" noRot="1" noChangeAspect="1" noChangeArrowheads="1" noTextEdit="1"/>
          </p:cNvSpPr>
          <p:nvPr>
            <p:ph type="sldImg"/>
          </p:nvPr>
        </p:nvSpPr>
        <p:spPr>
          <a:xfrm>
            <a:off x="1133475" y="701675"/>
            <a:ext cx="4618038" cy="3463925"/>
          </a:xfrm>
          <a:ln w="12700" cap="flat">
            <a:solidFill>
              <a:schemeClr val="tx1"/>
            </a:solidFill>
          </a:ln>
          <a:extLst>
            <a:ext uri="{909E8E84-426E-40dd-AFC4-6F175D3DCCD1}">
              <a14:hiddenFill xmlns:a14="http://schemas.microsoft.com/office/drawing/2010/main" xmlns="">
                <a:noFill/>
              </a14:hiddenFill>
            </a:ext>
          </a:extLst>
        </p:spPr>
      </p:sp>
      <p:sp>
        <p:nvSpPr>
          <p:cNvPr id="46087" name="Rectangle 7"/>
          <p:cNvSpPr>
            <a:spLocks noGrp="1" noChangeArrowheads="1"/>
          </p:cNvSpPr>
          <p:nvPr>
            <p:ph type="body" idx="1"/>
          </p:nvPr>
        </p:nvSpPr>
        <p:spPr>
          <a:xfrm>
            <a:off x="918259" y="4403500"/>
            <a:ext cx="5048080" cy="4171737"/>
          </a:xfrm>
          <a:noFill/>
          <a:ln/>
          <a:extLst>
            <a:ext uri="{91240B29-F687-4f45-9708-019B960494DF}">
              <a14:hiddenLine xmlns:a14="http://schemas.microsoft.com/office/drawing/2010/main" xmlns="" w="12700">
                <a:solidFill>
                  <a:schemeClr val="tx1"/>
                </a:solidFill>
                <a:miter lim="800000"/>
                <a:headEnd/>
                <a:tailEnd/>
              </a14:hiddenLine>
            </a:ext>
          </a:extLst>
        </p:spPr>
        <p:txBody>
          <a:bodyPr lIns="91339" tIns="44869" rIns="91339" bIns="44869"/>
          <a:lstStyle/>
          <a:p>
            <a:r>
              <a:rPr lang="en-US" dirty="0">
                <a:latin typeface="Times New Roman" panose="02020603050405020304" pitchFamily="18" charset="0"/>
              </a:rPr>
              <a:t>Cash is reduced by twenty six thousand dollars and equipment is increased by twenty six thousand dollars. The balance in our cash account is now one thousand five hundred dollars. We have a current balance in supplies of two thousand five hundred</a:t>
            </a:r>
            <a:r>
              <a:rPr lang="en-US" baseline="0" dirty="0">
                <a:latin typeface="Times New Roman" panose="02020603050405020304" pitchFamily="18" charset="0"/>
              </a:rPr>
              <a:t> </a:t>
            </a:r>
            <a:r>
              <a:rPr lang="en-US" dirty="0">
                <a:latin typeface="Times New Roman" panose="02020603050405020304" pitchFamily="18" charset="0"/>
              </a:rPr>
              <a:t>dollars, and equipment of twenty six thousand dollars. The three asset accounts total thirty thousand dollars. Once again, there has been no change in the liabilities plus equity side of the equation.</a:t>
            </a:r>
          </a:p>
        </p:txBody>
      </p:sp>
    </p:spTree>
    <p:extLst>
      <p:ext uri="{BB962C8B-B14F-4D97-AF65-F5344CB8AC3E}">
        <p14:creationId xmlns:p14="http://schemas.microsoft.com/office/powerpoint/2010/main" val="14386420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7"/>
          <p:cNvSpPr>
            <a:spLocks noGrp="1" noChangeArrowheads="1"/>
          </p:cNvSpPr>
          <p:nvPr>
            <p:ph type="sldNum" sz="quarter" idx="5"/>
          </p:nvPr>
        </p:nvSpPr>
        <p:spPr>
          <a:xfrm>
            <a:off x="3899090" y="8805435"/>
            <a:ext cx="2983949" cy="463526"/>
          </a:xfrm>
          <a:prstGeom prst="rect">
            <a:avLst/>
          </a:prstGeom>
          <a:ln/>
        </p:spPr>
        <p:txBody>
          <a:bodyPr lIns="90023" tIns="45011" rIns="90023" bIns="45011"/>
          <a:lstStyle/>
          <a:p>
            <a:fld id="{AC2B4F37-C574-4FEE-8631-E4B248CB365A}" type="slidenum">
              <a:rPr lang="en-US">
                <a:solidFill>
                  <a:prstClr val="black"/>
                </a:solidFill>
              </a:rPr>
              <a:pPr/>
              <a:t>8</a:t>
            </a:fld>
            <a:endParaRPr lang="en-US" dirty="0">
              <a:solidFill>
                <a:prstClr val="black"/>
              </a:solidFill>
            </a:endParaRPr>
          </a:p>
        </p:txBody>
      </p:sp>
      <p:sp>
        <p:nvSpPr>
          <p:cNvPr id="48130" name="Rectangle 2"/>
          <p:cNvSpPr>
            <a:spLocks noChangeArrowheads="1"/>
          </p:cNvSpPr>
          <p:nvPr/>
        </p:nvSpPr>
        <p:spPr bwMode="auto">
          <a:xfrm>
            <a:off x="3900648" y="0"/>
            <a:ext cx="2983949" cy="4635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23" tIns="45011" rIns="90023" bIns="45011" anchor="ctr"/>
          <a:lstStyle/>
          <a:p>
            <a:endParaRPr lang="en-US" dirty="0">
              <a:solidFill>
                <a:prstClr val="black"/>
              </a:solidFill>
            </a:endParaRPr>
          </a:p>
        </p:txBody>
      </p:sp>
      <p:sp>
        <p:nvSpPr>
          <p:cNvPr id="48131" name="Rectangle 3"/>
          <p:cNvSpPr>
            <a:spLocks noChangeArrowheads="1"/>
          </p:cNvSpPr>
          <p:nvPr/>
        </p:nvSpPr>
        <p:spPr bwMode="auto">
          <a:xfrm>
            <a:off x="3900648" y="8807000"/>
            <a:ext cx="2983949" cy="4635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19229" tIns="0" rIns="19229" bIns="0" anchor="b"/>
          <a:lstStyle>
            <a:lvl1pPr defTabSz="938213">
              <a:defRPr sz="2400">
                <a:solidFill>
                  <a:schemeClr val="tx1"/>
                </a:solidFill>
                <a:latin typeface="Times" panose="02020603050405020304" pitchFamily="18" charset="0"/>
              </a:defRPr>
            </a:lvl1pPr>
            <a:lvl2pPr marL="468313" defTabSz="938213">
              <a:defRPr sz="2400">
                <a:solidFill>
                  <a:schemeClr val="tx1"/>
                </a:solidFill>
                <a:latin typeface="Times" panose="02020603050405020304" pitchFamily="18" charset="0"/>
              </a:defRPr>
            </a:lvl2pPr>
            <a:lvl3pPr marL="938213" defTabSz="938213">
              <a:defRPr sz="2400">
                <a:solidFill>
                  <a:schemeClr val="tx1"/>
                </a:solidFill>
                <a:latin typeface="Times" panose="02020603050405020304" pitchFamily="18" charset="0"/>
              </a:defRPr>
            </a:lvl3pPr>
            <a:lvl4pPr marL="1406525" defTabSz="938213">
              <a:defRPr sz="2400">
                <a:solidFill>
                  <a:schemeClr val="tx1"/>
                </a:solidFill>
                <a:latin typeface="Times" panose="02020603050405020304" pitchFamily="18" charset="0"/>
              </a:defRPr>
            </a:lvl4pPr>
            <a:lvl5pPr marL="1874838" defTabSz="938213">
              <a:defRPr sz="2400">
                <a:solidFill>
                  <a:schemeClr val="tx1"/>
                </a:solidFill>
                <a:latin typeface="Times" panose="02020603050405020304" pitchFamily="18" charset="0"/>
              </a:defRPr>
            </a:lvl5pPr>
            <a:lvl6pPr marL="2332038" defTabSz="938213" eaLnBrk="0" fontAlgn="base" hangingPunct="0">
              <a:spcBef>
                <a:spcPct val="0"/>
              </a:spcBef>
              <a:spcAft>
                <a:spcPct val="0"/>
              </a:spcAft>
              <a:defRPr sz="2400">
                <a:solidFill>
                  <a:schemeClr val="tx1"/>
                </a:solidFill>
                <a:latin typeface="Times" panose="02020603050405020304" pitchFamily="18" charset="0"/>
              </a:defRPr>
            </a:lvl6pPr>
            <a:lvl7pPr marL="2789238" defTabSz="938213" eaLnBrk="0" fontAlgn="base" hangingPunct="0">
              <a:spcBef>
                <a:spcPct val="0"/>
              </a:spcBef>
              <a:spcAft>
                <a:spcPct val="0"/>
              </a:spcAft>
              <a:defRPr sz="2400">
                <a:solidFill>
                  <a:schemeClr val="tx1"/>
                </a:solidFill>
                <a:latin typeface="Times" panose="02020603050405020304" pitchFamily="18" charset="0"/>
              </a:defRPr>
            </a:lvl7pPr>
            <a:lvl8pPr marL="3246438" defTabSz="938213" eaLnBrk="0" fontAlgn="base" hangingPunct="0">
              <a:spcBef>
                <a:spcPct val="0"/>
              </a:spcBef>
              <a:spcAft>
                <a:spcPct val="0"/>
              </a:spcAft>
              <a:defRPr sz="2400">
                <a:solidFill>
                  <a:schemeClr val="tx1"/>
                </a:solidFill>
                <a:latin typeface="Times" panose="02020603050405020304" pitchFamily="18" charset="0"/>
              </a:defRPr>
            </a:lvl8pPr>
            <a:lvl9pPr marL="3703638" defTabSz="938213" eaLnBrk="0" fontAlgn="base" hangingPunct="0">
              <a:spcBef>
                <a:spcPct val="0"/>
              </a:spcBef>
              <a:spcAft>
                <a:spcPct val="0"/>
              </a:spcAft>
              <a:defRPr sz="2400">
                <a:solidFill>
                  <a:schemeClr val="tx1"/>
                </a:solidFill>
                <a:latin typeface="Times" panose="02020603050405020304" pitchFamily="18" charset="0"/>
              </a:defRPr>
            </a:lvl9pPr>
          </a:lstStyle>
          <a:p>
            <a:pPr algn="r"/>
            <a:r>
              <a:rPr lang="en-US" sz="1000" i="1" dirty="0">
                <a:solidFill>
                  <a:prstClr val="black"/>
                </a:solidFill>
                <a:latin typeface="Times New Roman" panose="02020603050405020304" pitchFamily="18" charset="0"/>
              </a:rPr>
              <a:t>30</a:t>
            </a:r>
          </a:p>
        </p:txBody>
      </p:sp>
      <p:sp>
        <p:nvSpPr>
          <p:cNvPr id="48132" name="Rectangle 4"/>
          <p:cNvSpPr>
            <a:spLocks noChangeArrowheads="1"/>
          </p:cNvSpPr>
          <p:nvPr/>
        </p:nvSpPr>
        <p:spPr bwMode="auto">
          <a:xfrm>
            <a:off x="0" y="8807000"/>
            <a:ext cx="2983949" cy="4635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23" tIns="45011" rIns="90023" bIns="45011" anchor="ctr"/>
          <a:lstStyle/>
          <a:p>
            <a:endParaRPr lang="en-US" dirty="0">
              <a:solidFill>
                <a:prstClr val="black"/>
              </a:solidFill>
            </a:endParaRPr>
          </a:p>
        </p:txBody>
      </p:sp>
      <p:sp>
        <p:nvSpPr>
          <p:cNvPr id="48133" name="Rectangle 5"/>
          <p:cNvSpPr>
            <a:spLocks noChangeArrowheads="1"/>
          </p:cNvSpPr>
          <p:nvPr/>
        </p:nvSpPr>
        <p:spPr bwMode="auto">
          <a:xfrm>
            <a:off x="0" y="0"/>
            <a:ext cx="2983949" cy="4635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23" tIns="45011" rIns="90023" bIns="45011" anchor="ctr"/>
          <a:lstStyle/>
          <a:p>
            <a:endParaRPr lang="en-US" dirty="0">
              <a:solidFill>
                <a:prstClr val="black"/>
              </a:solidFill>
            </a:endParaRPr>
          </a:p>
        </p:txBody>
      </p:sp>
      <p:sp>
        <p:nvSpPr>
          <p:cNvPr id="48134" name="Rectangle 6"/>
          <p:cNvSpPr>
            <a:spLocks noGrp="1" noRot="1" noChangeAspect="1" noChangeArrowheads="1" noTextEdit="1"/>
          </p:cNvSpPr>
          <p:nvPr>
            <p:ph type="sldImg"/>
          </p:nvPr>
        </p:nvSpPr>
        <p:spPr>
          <a:xfrm>
            <a:off x="1133475" y="701675"/>
            <a:ext cx="4618038" cy="3463925"/>
          </a:xfrm>
          <a:ln w="12700" cap="flat">
            <a:solidFill>
              <a:schemeClr val="tx1"/>
            </a:solidFill>
          </a:ln>
          <a:extLst>
            <a:ext uri="{909E8E84-426E-40dd-AFC4-6F175D3DCCD1}">
              <a14:hiddenFill xmlns:a14="http://schemas.microsoft.com/office/drawing/2010/main" xmlns="">
                <a:noFill/>
              </a14:hiddenFill>
            </a:ext>
          </a:extLst>
        </p:spPr>
      </p:sp>
      <p:sp>
        <p:nvSpPr>
          <p:cNvPr id="48135" name="Rectangle 7"/>
          <p:cNvSpPr>
            <a:spLocks noGrp="1" noChangeArrowheads="1"/>
          </p:cNvSpPr>
          <p:nvPr>
            <p:ph type="body" idx="1"/>
          </p:nvPr>
        </p:nvSpPr>
        <p:spPr>
          <a:xfrm>
            <a:off x="918259" y="4403500"/>
            <a:ext cx="5048080" cy="4171737"/>
          </a:xfrm>
          <a:noFill/>
          <a:ln/>
          <a:extLst>
            <a:ext uri="{91240B29-F687-4f45-9708-019B960494DF}">
              <a14:hiddenLine xmlns:a14="http://schemas.microsoft.com/office/drawing/2010/main" xmlns="" w="12700">
                <a:solidFill>
                  <a:schemeClr val="tx1"/>
                </a:solidFill>
                <a:miter lim="800000"/>
                <a:headEnd/>
                <a:tailEnd/>
              </a14:hiddenLine>
            </a:ext>
          </a:extLst>
        </p:spPr>
        <p:txBody>
          <a:bodyPr lIns="91339" tIns="44869" rIns="91339" bIns="44869"/>
          <a:lstStyle/>
          <a:p>
            <a:r>
              <a:rPr lang="en-US" dirty="0">
                <a:latin typeface="Times New Roman" panose="02020603050405020304" pitchFamily="18" charset="0"/>
              </a:rPr>
              <a:t>In this transaction, the company purchases supplies seventy one hundred dollars on credit. We do not pay cash, but agree to pay off the account at some point in the future. The asset account, supplies increases by seventy one hundred dollars</a:t>
            </a:r>
            <a:r>
              <a:rPr lang="en-US" baseline="0" dirty="0">
                <a:latin typeface="Times New Roman" panose="02020603050405020304" pitchFamily="18" charset="0"/>
              </a:rPr>
              <a:t> and </a:t>
            </a:r>
            <a:r>
              <a:rPr lang="en-US" dirty="0">
                <a:latin typeface="Times New Roman" panose="02020603050405020304" pitchFamily="18" charset="0"/>
              </a:rPr>
              <a:t>the liability account, accounts payable, increases by seventy one hundred dollars as</a:t>
            </a:r>
            <a:r>
              <a:rPr lang="en-US" baseline="0" dirty="0">
                <a:latin typeface="Times New Roman" panose="02020603050405020304" pitchFamily="18" charset="0"/>
              </a:rPr>
              <a:t> well</a:t>
            </a:r>
            <a:r>
              <a:rPr lang="en-US" dirty="0">
                <a:latin typeface="Times New Roman" panose="02020603050405020304" pitchFamily="18" charset="0"/>
              </a:rPr>
              <a:t>. Let’s see what our books look like now.</a:t>
            </a:r>
          </a:p>
        </p:txBody>
      </p:sp>
    </p:spTree>
    <p:extLst>
      <p:ext uri="{BB962C8B-B14F-4D97-AF65-F5344CB8AC3E}">
        <p14:creationId xmlns:p14="http://schemas.microsoft.com/office/powerpoint/2010/main" val="21997309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7"/>
          <p:cNvSpPr>
            <a:spLocks noGrp="1" noChangeArrowheads="1"/>
          </p:cNvSpPr>
          <p:nvPr>
            <p:ph type="sldNum" sz="quarter" idx="5"/>
          </p:nvPr>
        </p:nvSpPr>
        <p:spPr>
          <a:xfrm>
            <a:off x="3899090" y="8805435"/>
            <a:ext cx="2983949" cy="463526"/>
          </a:xfrm>
          <a:prstGeom prst="rect">
            <a:avLst/>
          </a:prstGeom>
          <a:ln/>
        </p:spPr>
        <p:txBody>
          <a:bodyPr lIns="90023" tIns="45011" rIns="90023" bIns="45011"/>
          <a:lstStyle/>
          <a:p>
            <a:fld id="{AFCCF0AF-1267-4501-BE63-272FB6969487}" type="slidenum">
              <a:rPr lang="en-US">
                <a:solidFill>
                  <a:prstClr val="black"/>
                </a:solidFill>
              </a:rPr>
              <a:pPr/>
              <a:t>9</a:t>
            </a:fld>
            <a:endParaRPr lang="en-US" dirty="0">
              <a:solidFill>
                <a:prstClr val="black"/>
              </a:solidFill>
            </a:endParaRPr>
          </a:p>
        </p:txBody>
      </p:sp>
      <p:sp>
        <p:nvSpPr>
          <p:cNvPr id="50178" name="Rectangle 2"/>
          <p:cNvSpPr>
            <a:spLocks noChangeArrowheads="1"/>
          </p:cNvSpPr>
          <p:nvPr/>
        </p:nvSpPr>
        <p:spPr bwMode="auto">
          <a:xfrm>
            <a:off x="3900648" y="0"/>
            <a:ext cx="2983949" cy="4635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23" tIns="45011" rIns="90023" bIns="45011" anchor="ctr"/>
          <a:lstStyle/>
          <a:p>
            <a:endParaRPr lang="en-US" dirty="0">
              <a:solidFill>
                <a:prstClr val="black"/>
              </a:solidFill>
            </a:endParaRPr>
          </a:p>
        </p:txBody>
      </p:sp>
      <p:sp>
        <p:nvSpPr>
          <p:cNvPr id="50179" name="Rectangle 3"/>
          <p:cNvSpPr>
            <a:spLocks noChangeArrowheads="1"/>
          </p:cNvSpPr>
          <p:nvPr/>
        </p:nvSpPr>
        <p:spPr bwMode="auto">
          <a:xfrm>
            <a:off x="3900648" y="8807000"/>
            <a:ext cx="2983949" cy="4635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19229" tIns="0" rIns="19229" bIns="0" anchor="b"/>
          <a:lstStyle>
            <a:lvl1pPr defTabSz="938213">
              <a:defRPr sz="2400">
                <a:solidFill>
                  <a:schemeClr val="tx1"/>
                </a:solidFill>
                <a:latin typeface="Times" panose="02020603050405020304" pitchFamily="18" charset="0"/>
              </a:defRPr>
            </a:lvl1pPr>
            <a:lvl2pPr marL="468313" defTabSz="938213">
              <a:defRPr sz="2400">
                <a:solidFill>
                  <a:schemeClr val="tx1"/>
                </a:solidFill>
                <a:latin typeface="Times" panose="02020603050405020304" pitchFamily="18" charset="0"/>
              </a:defRPr>
            </a:lvl2pPr>
            <a:lvl3pPr marL="938213" defTabSz="938213">
              <a:defRPr sz="2400">
                <a:solidFill>
                  <a:schemeClr val="tx1"/>
                </a:solidFill>
                <a:latin typeface="Times" panose="02020603050405020304" pitchFamily="18" charset="0"/>
              </a:defRPr>
            </a:lvl3pPr>
            <a:lvl4pPr marL="1406525" defTabSz="938213">
              <a:defRPr sz="2400">
                <a:solidFill>
                  <a:schemeClr val="tx1"/>
                </a:solidFill>
                <a:latin typeface="Times" panose="02020603050405020304" pitchFamily="18" charset="0"/>
              </a:defRPr>
            </a:lvl4pPr>
            <a:lvl5pPr marL="1874838" defTabSz="938213">
              <a:defRPr sz="2400">
                <a:solidFill>
                  <a:schemeClr val="tx1"/>
                </a:solidFill>
                <a:latin typeface="Times" panose="02020603050405020304" pitchFamily="18" charset="0"/>
              </a:defRPr>
            </a:lvl5pPr>
            <a:lvl6pPr marL="2332038" defTabSz="938213" eaLnBrk="0" fontAlgn="base" hangingPunct="0">
              <a:spcBef>
                <a:spcPct val="0"/>
              </a:spcBef>
              <a:spcAft>
                <a:spcPct val="0"/>
              </a:spcAft>
              <a:defRPr sz="2400">
                <a:solidFill>
                  <a:schemeClr val="tx1"/>
                </a:solidFill>
                <a:latin typeface="Times" panose="02020603050405020304" pitchFamily="18" charset="0"/>
              </a:defRPr>
            </a:lvl6pPr>
            <a:lvl7pPr marL="2789238" defTabSz="938213" eaLnBrk="0" fontAlgn="base" hangingPunct="0">
              <a:spcBef>
                <a:spcPct val="0"/>
              </a:spcBef>
              <a:spcAft>
                <a:spcPct val="0"/>
              </a:spcAft>
              <a:defRPr sz="2400">
                <a:solidFill>
                  <a:schemeClr val="tx1"/>
                </a:solidFill>
                <a:latin typeface="Times" panose="02020603050405020304" pitchFamily="18" charset="0"/>
              </a:defRPr>
            </a:lvl7pPr>
            <a:lvl8pPr marL="3246438" defTabSz="938213" eaLnBrk="0" fontAlgn="base" hangingPunct="0">
              <a:spcBef>
                <a:spcPct val="0"/>
              </a:spcBef>
              <a:spcAft>
                <a:spcPct val="0"/>
              </a:spcAft>
              <a:defRPr sz="2400">
                <a:solidFill>
                  <a:schemeClr val="tx1"/>
                </a:solidFill>
                <a:latin typeface="Times" panose="02020603050405020304" pitchFamily="18" charset="0"/>
              </a:defRPr>
            </a:lvl8pPr>
            <a:lvl9pPr marL="3703638" defTabSz="938213" eaLnBrk="0" fontAlgn="base" hangingPunct="0">
              <a:spcBef>
                <a:spcPct val="0"/>
              </a:spcBef>
              <a:spcAft>
                <a:spcPct val="0"/>
              </a:spcAft>
              <a:defRPr sz="2400">
                <a:solidFill>
                  <a:schemeClr val="tx1"/>
                </a:solidFill>
                <a:latin typeface="Times" panose="02020603050405020304" pitchFamily="18" charset="0"/>
              </a:defRPr>
            </a:lvl9pPr>
          </a:lstStyle>
          <a:p>
            <a:pPr algn="r"/>
            <a:r>
              <a:rPr lang="en-US" sz="1000" i="1" dirty="0">
                <a:solidFill>
                  <a:prstClr val="black"/>
                </a:solidFill>
                <a:latin typeface="Times New Roman" panose="02020603050405020304" pitchFamily="18" charset="0"/>
              </a:rPr>
              <a:t>30</a:t>
            </a:r>
          </a:p>
        </p:txBody>
      </p:sp>
      <p:sp>
        <p:nvSpPr>
          <p:cNvPr id="50180" name="Rectangle 4"/>
          <p:cNvSpPr>
            <a:spLocks noChangeArrowheads="1"/>
          </p:cNvSpPr>
          <p:nvPr/>
        </p:nvSpPr>
        <p:spPr bwMode="auto">
          <a:xfrm>
            <a:off x="0" y="8807000"/>
            <a:ext cx="2983949" cy="4635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23" tIns="45011" rIns="90023" bIns="45011" anchor="ctr"/>
          <a:lstStyle/>
          <a:p>
            <a:endParaRPr lang="en-US" dirty="0">
              <a:solidFill>
                <a:prstClr val="black"/>
              </a:solidFill>
            </a:endParaRPr>
          </a:p>
        </p:txBody>
      </p:sp>
      <p:sp>
        <p:nvSpPr>
          <p:cNvPr id="50181" name="Rectangle 5"/>
          <p:cNvSpPr>
            <a:spLocks noChangeArrowheads="1"/>
          </p:cNvSpPr>
          <p:nvPr/>
        </p:nvSpPr>
        <p:spPr bwMode="auto">
          <a:xfrm>
            <a:off x="0" y="0"/>
            <a:ext cx="2983949" cy="4635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23" tIns="45011" rIns="90023" bIns="45011" anchor="ctr"/>
          <a:lstStyle/>
          <a:p>
            <a:endParaRPr lang="en-US" dirty="0">
              <a:solidFill>
                <a:prstClr val="black"/>
              </a:solidFill>
            </a:endParaRPr>
          </a:p>
        </p:txBody>
      </p:sp>
      <p:sp>
        <p:nvSpPr>
          <p:cNvPr id="50182" name="Rectangle 6"/>
          <p:cNvSpPr>
            <a:spLocks noGrp="1" noRot="1" noChangeAspect="1" noChangeArrowheads="1" noTextEdit="1"/>
          </p:cNvSpPr>
          <p:nvPr>
            <p:ph type="sldImg"/>
          </p:nvPr>
        </p:nvSpPr>
        <p:spPr>
          <a:xfrm>
            <a:off x="1133475" y="701675"/>
            <a:ext cx="4618038" cy="3463925"/>
          </a:xfrm>
          <a:ln w="12700" cap="flat">
            <a:solidFill>
              <a:schemeClr val="tx1"/>
            </a:solidFill>
          </a:ln>
          <a:extLst>
            <a:ext uri="{909E8E84-426E-40dd-AFC4-6F175D3DCCD1}">
              <a14:hiddenFill xmlns:a14="http://schemas.microsoft.com/office/drawing/2010/main" xmlns="">
                <a:noFill/>
              </a14:hiddenFill>
            </a:ext>
          </a:extLst>
        </p:spPr>
      </p:sp>
      <p:sp>
        <p:nvSpPr>
          <p:cNvPr id="50183" name="Rectangle 7"/>
          <p:cNvSpPr>
            <a:spLocks noGrp="1" noChangeArrowheads="1"/>
          </p:cNvSpPr>
          <p:nvPr>
            <p:ph type="body" idx="1"/>
          </p:nvPr>
        </p:nvSpPr>
        <p:spPr>
          <a:xfrm>
            <a:off x="918259" y="4403500"/>
            <a:ext cx="5048080" cy="4171737"/>
          </a:xfrm>
          <a:noFill/>
          <a:ln/>
          <a:extLst>
            <a:ext uri="{91240B29-F687-4f45-9708-019B960494DF}">
              <a14:hiddenLine xmlns:a14="http://schemas.microsoft.com/office/drawing/2010/main" xmlns="" w="12700">
                <a:solidFill>
                  <a:schemeClr val="tx1"/>
                </a:solidFill>
                <a:miter lim="800000"/>
                <a:headEnd/>
                <a:tailEnd/>
              </a14:hiddenLine>
            </a:ext>
          </a:extLst>
        </p:spPr>
        <p:txBody>
          <a:bodyPr lIns="91339" tIns="44869" rIns="91339" bIns="44869"/>
          <a:lstStyle/>
          <a:p>
            <a:r>
              <a:rPr lang="en-US" dirty="0">
                <a:latin typeface="Times New Roman" panose="02020603050405020304" pitchFamily="18" charset="0"/>
              </a:rPr>
              <a:t>You can see the balance in the cash, supplies and equipment accounts. The total on the asset side of the equation is thirty seven thousand, one hundred dollars. We acquired the assets without paying cash. If you use a credit card to purchase gas for your car, you receive an asset, gas, and incur an account payable to the credit card company. The balance in the liabilities accounts is now seventy one hundred dollars, and the common stock account balance is still thirty thousand dollars.</a:t>
            </a:r>
          </a:p>
        </p:txBody>
      </p:sp>
    </p:spTree>
    <p:extLst>
      <p:ext uri="{BB962C8B-B14F-4D97-AF65-F5344CB8AC3E}">
        <p14:creationId xmlns:p14="http://schemas.microsoft.com/office/powerpoint/2010/main" val="36254116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7"/>
          <p:cNvSpPr>
            <a:spLocks noGrp="1" noChangeArrowheads="1"/>
          </p:cNvSpPr>
          <p:nvPr>
            <p:ph type="sldNum" sz="quarter" idx="5"/>
          </p:nvPr>
        </p:nvSpPr>
        <p:spPr>
          <a:xfrm>
            <a:off x="3899090" y="8805435"/>
            <a:ext cx="2983949" cy="463526"/>
          </a:xfrm>
          <a:prstGeom prst="rect">
            <a:avLst/>
          </a:prstGeom>
          <a:ln/>
        </p:spPr>
        <p:txBody>
          <a:bodyPr lIns="90023" tIns="45011" rIns="90023" bIns="45011"/>
          <a:lstStyle/>
          <a:p>
            <a:fld id="{0EE8AE1B-67E7-4C7C-BEBE-72B00207484B}" type="slidenum">
              <a:rPr lang="en-US">
                <a:solidFill>
                  <a:prstClr val="black"/>
                </a:solidFill>
              </a:rPr>
              <a:pPr/>
              <a:t>10</a:t>
            </a:fld>
            <a:endParaRPr lang="en-US" dirty="0">
              <a:solidFill>
                <a:prstClr val="black"/>
              </a:solidFill>
            </a:endParaRPr>
          </a:p>
        </p:txBody>
      </p:sp>
      <p:sp>
        <p:nvSpPr>
          <p:cNvPr id="56322" name="Rectangle 2"/>
          <p:cNvSpPr>
            <a:spLocks noChangeArrowheads="1"/>
          </p:cNvSpPr>
          <p:nvPr/>
        </p:nvSpPr>
        <p:spPr bwMode="auto">
          <a:xfrm>
            <a:off x="3900648" y="0"/>
            <a:ext cx="2983949" cy="4635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23" tIns="45011" rIns="90023" bIns="45011" anchor="ctr"/>
          <a:lstStyle/>
          <a:p>
            <a:endParaRPr lang="en-US" dirty="0">
              <a:solidFill>
                <a:prstClr val="black"/>
              </a:solidFill>
            </a:endParaRPr>
          </a:p>
        </p:txBody>
      </p:sp>
      <p:sp>
        <p:nvSpPr>
          <p:cNvPr id="56323" name="Rectangle 3"/>
          <p:cNvSpPr>
            <a:spLocks noChangeArrowheads="1"/>
          </p:cNvSpPr>
          <p:nvPr/>
        </p:nvSpPr>
        <p:spPr bwMode="auto">
          <a:xfrm>
            <a:off x="3900648" y="8807000"/>
            <a:ext cx="2983949" cy="4635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19229" tIns="0" rIns="19229" bIns="0" anchor="b"/>
          <a:lstStyle>
            <a:lvl1pPr defTabSz="938213">
              <a:defRPr sz="2400">
                <a:solidFill>
                  <a:schemeClr val="tx1"/>
                </a:solidFill>
                <a:latin typeface="Times" panose="02020603050405020304" pitchFamily="18" charset="0"/>
              </a:defRPr>
            </a:lvl1pPr>
            <a:lvl2pPr marL="468313" defTabSz="938213">
              <a:defRPr sz="2400">
                <a:solidFill>
                  <a:schemeClr val="tx1"/>
                </a:solidFill>
                <a:latin typeface="Times" panose="02020603050405020304" pitchFamily="18" charset="0"/>
              </a:defRPr>
            </a:lvl2pPr>
            <a:lvl3pPr marL="938213" defTabSz="938213">
              <a:defRPr sz="2400">
                <a:solidFill>
                  <a:schemeClr val="tx1"/>
                </a:solidFill>
                <a:latin typeface="Times" panose="02020603050405020304" pitchFamily="18" charset="0"/>
              </a:defRPr>
            </a:lvl3pPr>
            <a:lvl4pPr marL="1406525" defTabSz="938213">
              <a:defRPr sz="2400">
                <a:solidFill>
                  <a:schemeClr val="tx1"/>
                </a:solidFill>
                <a:latin typeface="Times" panose="02020603050405020304" pitchFamily="18" charset="0"/>
              </a:defRPr>
            </a:lvl4pPr>
            <a:lvl5pPr marL="1874838" defTabSz="938213">
              <a:defRPr sz="2400">
                <a:solidFill>
                  <a:schemeClr val="tx1"/>
                </a:solidFill>
                <a:latin typeface="Times" panose="02020603050405020304" pitchFamily="18" charset="0"/>
              </a:defRPr>
            </a:lvl5pPr>
            <a:lvl6pPr marL="2332038" defTabSz="938213" eaLnBrk="0" fontAlgn="base" hangingPunct="0">
              <a:spcBef>
                <a:spcPct val="0"/>
              </a:spcBef>
              <a:spcAft>
                <a:spcPct val="0"/>
              </a:spcAft>
              <a:defRPr sz="2400">
                <a:solidFill>
                  <a:schemeClr val="tx1"/>
                </a:solidFill>
                <a:latin typeface="Times" panose="02020603050405020304" pitchFamily="18" charset="0"/>
              </a:defRPr>
            </a:lvl6pPr>
            <a:lvl7pPr marL="2789238" defTabSz="938213" eaLnBrk="0" fontAlgn="base" hangingPunct="0">
              <a:spcBef>
                <a:spcPct val="0"/>
              </a:spcBef>
              <a:spcAft>
                <a:spcPct val="0"/>
              </a:spcAft>
              <a:defRPr sz="2400">
                <a:solidFill>
                  <a:schemeClr val="tx1"/>
                </a:solidFill>
                <a:latin typeface="Times" panose="02020603050405020304" pitchFamily="18" charset="0"/>
              </a:defRPr>
            </a:lvl7pPr>
            <a:lvl8pPr marL="3246438" defTabSz="938213" eaLnBrk="0" fontAlgn="base" hangingPunct="0">
              <a:spcBef>
                <a:spcPct val="0"/>
              </a:spcBef>
              <a:spcAft>
                <a:spcPct val="0"/>
              </a:spcAft>
              <a:defRPr sz="2400">
                <a:solidFill>
                  <a:schemeClr val="tx1"/>
                </a:solidFill>
                <a:latin typeface="Times" panose="02020603050405020304" pitchFamily="18" charset="0"/>
              </a:defRPr>
            </a:lvl8pPr>
            <a:lvl9pPr marL="3703638" defTabSz="938213" eaLnBrk="0" fontAlgn="base" hangingPunct="0">
              <a:spcBef>
                <a:spcPct val="0"/>
              </a:spcBef>
              <a:spcAft>
                <a:spcPct val="0"/>
              </a:spcAft>
              <a:defRPr sz="2400">
                <a:solidFill>
                  <a:schemeClr val="tx1"/>
                </a:solidFill>
                <a:latin typeface="Times" panose="02020603050405020304" pitchFamily="18" charset="0"/>
              </a:defRPr>
            </a:lvl9pPr>
          </a:lstStyle>
          <a:p>
            <a:pPr algn="r"/>
            <a:r>
              <a:rPr lang="en-US" sz="1000" i="1" dirty="0">
                <a:solidFill>
                  <a:prstClr val="black"/>
                </a:solidFill>
                <a:latin typeface="Times New Roman" panose="02020603050405020304" pitchFamily="18" charset="0"/>
              </a:rPr>
              <a:t>32</a:t>
            </a:r>
          </a:p>
        </p:txBody>
      </p:sp>
      <p:sp>
        <p:nvSpPr>
          <p:cNvPr id="56324" name="Rectangle 4"/>
          <p:cNvSpPr>
            <a:spLocks noChangeArrowheads="1"/>
          </p:cNvSpPr>
          <p:nvPr/>
        </p:nvSpPr>
        <p:spPr bwMode="auto">
          <a:xfrm>
            <a:off x="0" y="8807000"/>
            <a:ext cx="2983949" cy="4635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23" tIns="45011" rIns="90023" bIns="45011" anchor="ctr"/>
          <a:lstStyle/>
          <a:p>
            <a:endParaRPr lang="en-US" dirty="0">
              <a:solidFill>
                <a:prstClr val="black"/>
              </a:solidFill>
            </a:endParaRPr>
          </a:p>
        </p:txBody>
      </p:sp>
      <p:sp>
        <p:nvSpPr>
          <p:cNvPr id="56325" name="Rectangle 5"/>
          <p:cNvSpPr>
            <a:spLocks noChangeArrowheads="1"/>
          </p:cNvSpPr>
          <p:nvPr/>
        </p:nvSpPr>
        <p:spPr bwMode="auto">
          <a:xfrm>
            <a:off x="0" y="0"/>
            <a:ext cx="2983949" cy="4635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23" tIns="45011" rIns="90023" bIns="45011" anchor="ctr"/>
          <a:lstStyle/>
          <a:p>
            <a:endParaRPr lang="en-US" dirty="0">
              <a:solidFill>
                <a:prstClr val="black"/>
              </a:solidFill>
            </a:endParaRPr>
          </a:p>
        </p:txBody>
      </p:sp>
      <p:sp>
        <p:nvSpPr>
          <p:cNvPr id="56326" name="Rectangle 6"/>
          <p:cNvSpPr>
            <a:spLocks noGrp="1" noRot="1" noChangeAspect="1" noChangeArrowheads="1" noTextEdit="1"/>
          </p:cNvSpPr>
          <p:nvPr>
            <p:ph type="sldImg"/>
          </p:nvPr>
        </p:nvSpPr>
        <p:spPr>
          <a:xfrm>
            <a:off x="1133475" y="701675"/>
            <a:ext cx="4618038" cy="3463925"/>
          </a:xfrm>
          <a:ln w="12700" cap="flat">
            <a:solidFill>
              <a:schemeClr val="tx1"/>
            </a:solidFill>
          </a:ln>
          <a:extLst>
            <a:ext uri="{909E8E84-426E-40dd-AFC4-6F175D3DCCD1}">
              <a14:hiddenFill xmlns:a14="http://schemas.microsoft.com/office/drawing/2010/main" xmlns="">
                <a:noFill/>
              </a14:hiddenFill>
            </a:ext>
          </a:extLst>
        </p:spPr>
      </p:sp>
      <p:sp>
        <p:nvSpPr>
          <p:cNvPr id="56327" name="Rectangle 7"/>
          <p:cNvSpPr>
            <a:spLocks noGrp="1" noChangeArrowheads="1"/>
          </p:cNvSpPr>
          <p:nvPr>
            <p:ph type="body" idx="1"/>
          </p:nvPr>
        </p:nvSpPr>
        <p:spPr>
          <a:xfrm>
            <a:off x="918259" y="4403500"/>
            <a:ext cx="5048080" cy="4171737"/>
          </a:xfrm>
          <a:noFill/>
          <a:ln/>
          <a:extLst>
            <a:ext uri="{91240B29-F687-4f45-9708-019B960494DF}">
              <a14:hiddenLine xmlns:a14="http://schemas.microsoft.com/office/drawing/2010/main" xmlns="" w="12700">
                <a:solidFill>
                  <a:schemeClr val="tx1"/>
                </a:solidFill>
                <a:miter lim="800000"/>
                <a:headEnd/>
                <a:tailEnd/>
              </a14:hiddenLine>
            </a:ext>
          </a:extLst>
        </p:spPr>
        <p:txBody>
          <a:bodyPr lIns="91339" tIns="44869" rIns="91339" bIns="44869"/>
          <a:lstStyle/>
          <a:p>
            <a:r>
              <a:rPr lang="en-US" dirty="0">
                <a:latin typeface="Times New Roman" panose="02020603050405020304" pitchFamily="18" charset="0"/>
              </a:rPr>
              <a:t>The company rendered consulting services to a customer receiving forty two hundred dollars cash in full payment. The asset account, cash, will increase by forty two hundred dollars. The equity account, revenues, will also increase by the same amount. Let’s look at our expanded book balances.</a:t>
            </a:r>
          </a:p>
        </p:txBody>
      </p:sp>
    </p:spTree>
    <p:extLst>
      <p:ext uri="{BB962C8B-B14F-4D97-AF65-F5344CB8AC3E}">
        <p14:creationId xmlns:p14="http://schemas.microsoft.com/office/powerpoint/2010/main" val="21668300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7"/>
          <p:cNvSpPr>
            <a:spLocks noGrp="1" noChangeArrowheads="1"/>
          </p:cNvSpPr>
          <p:nvPr>
            <p:ph type="sldNum" sz="quarter" idx="5"/>
          </p:nvPr>
        </p:nvSpPr>
        <p:spPr>
          <a:xfrm>
            <a:off x="3899090" y="8805435"/>
            <a:ext cx="2983949" cy="463526"/>
          </a:xfrm>
          <a:prstGeom prst="rect">
            <a:avLst/>
          </a:prstGeom>
          <a:ln/>
        </p:spPr>
        <p:txBody>
          <a:bodyPr lIns="90023" tIns="45011" rIns="90023" bIns="45011"/>
          <a:lstStyle/>
          <a:p>
            <a:fld id="{DEBE4679-75A6-4450-8488-9B541106F82C}" type="slidenum">
              <a:rPr lang="en-US">
                <a:solidFill>
                  <a:prstClr val="black"/>
                </a:solidFill>
              </a:rPr>
              <a:pPr/>
              <a:t>11</a:t>
            </a:fld>
            <a:endParaRPr lang="en-US" dirty="0">
              <a:solidFill>
                <a:prstClr val="black"/>
              </a:solidFill>
            </a:endParaRPr>
          </a:p>
        </p:txBody>
      </p:sp>
      <p:sp>
        <p:nvSpPr>
          <p:cNvPr id="58370" name="Rectangle 2"/>
          <p:cNvSpPr>
            <a:spLocks noChangeArrowheads="1"/>
          </p:cNvSpPr>
          <p:nvPr/>
        </p:nvSpPr>
        <p:spPr bwMode="auto">
          <a:xfrm>
            <a:off x="3900648" y="0"/>
            <a:ext cx="2983949" cy="4635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23" tIns="45011" rIns="90023" bIns="45011" anchor="ctr"/>
          <a:lstStyle/>
          <a:p>
            <a:endParaRPr lang="en-US" dirty="0">
              <a:solidFill>
                <a:prstClr val="black"/>
              </a:solidFill>
            </a:endParaRPr>
          </a:p>
        </p:txBody>
      </p:sp>
      <p:sp>
        <p:nvSpPr>
          <p:cNvPr id="58371" name="Rectangle 3"/>
          <p:cNvSpPr>
            <a:spLocks noChangeArrowheads="1"/>
          </p:cNvSpPr>
          <p:nvPr/>
        </p:nvSpPr>
        <p:spPr bwMode="auto">
          <a:xfrm>
            <a:off x="3900648" y="8807000"/>
            <a:ext cx="2983949" cy="4635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19229" tIns="0" rIns="19229" bIns="0" anchor="b"/>
          <a:lstStyle>
            <a:lvl1pPr defTabSz="938213">
              <a:defRPr sz="2400">
                <a:solidFill>
                  <a:schemeClr val="tx1"/>
                </a:solidFill>
                <a:latin typeface="Times" panose="02020603050405020304" pitchFamily="18" charset="0"/>
              </a:defRPr>
            </a:lvl1pPr>
            <a:lvl2pPr marL="468313" defTabSz="938213">
              <a:defRPr sz="2400">
                <a:solidFill>
                  <a:schemeClr val="tx1"/>
                </a:solidFill>
                <a:latin typeface="Times" panose="02020603050405020304" pitchFamily="18" charset="0"/>
              </a:defRPr>
            </a:lvl2pPr>
            <a:lvl3pPr marL="938213" defTabSz="938213">
              <a:defRPr sz="2400">
                <a:solidFill>
                  <a:schemeClr val="tx1"/>
                </a:solidFill>
                <a:latin typeface="Times" panose="02020603050405020304" pitchFamily="18" charset="0"/>
              </a:defRPr>
            </a:lvl3pPr>
            <a:lvl4pPr marL="1406525" defTabSz="938213">
              <a:defRPr sz="2400">
                <a:solidFill>
                  <a:schemeClr val="tx1"/>
                </a:solidFill>
                <a:latin typeface="Times" panose="02020603050405020304" pitchFamily="18" charset="0"/>
              </a:defRPr>
            </a:lvl4pPr>
            <a:lvl5pPr marL="1874838" defTabSz="938213">
              <a:defRPr sz="2400">
                <a:solidFill>
                  <a:schemeClr val="tx1"/>
                </a:solidFill>
                <a:latin typeface="Times" panose="02020603050405020304" pitchFamily="18" charset="0"/>
              </a:defRPr>
            </a:lvl5pPr>
            <a:lvl6pPr marL="2332038" defTabSz="938213" eaLnBrk="0" fontAlgn="base" hangingPunct="0">
              <a:spcBef>
                <a:spcPct val="0"/>
              </a:spcBef>
              <a:spcAft>
                <a:spcPct val="0"/>
              </a:spcAft>
              <a:defRPr sz="2400">
                <a:solidFill>
                  <a:schemeClr val="tx1"/>
                </a:solidFill>
                <a:latin typeface="Times" panose="02020603050405020304" pitchFamily="18" charset="0"/>
              </a:defRPr>
            </a:lvl6pPr>
            <a:lvl7pPr marL="2789238" defTabSz="938213" eaLnBrk="0" fontAlgn="base" hangingPunct="0">
              <a:spcBef>
                <a:spcPct val="0"/>
              </a:spcBef>
              <a:spcAft>
                <a:spcPct val="0"/>
              </a:spcAft>
              <a:defRPr sz="2400">
                <a:solidFill>
                  <a:schemeClr val="tx1"/>
                </a:solidFill>
                <a:latin typeface="Times" panose="02020603050405020304" pitchFamily="18" charset="0"/>
              </a:defRPr>
            </a:lvl7pPr>
            <a:lvl8pPr marL="3246438" defTabSz="938213" eaLnBrk="0" fontAlgn="base" hangingPunct="0">
              <a:spcBef>
                <a:spcPct val="0"/>
              </a:spcBef>
              <a:spcAft>
                <a:spcPct val="0"/>
              </a:spcAft>
              <a:defRPr sz="2400">
                <a:solidFill>
                  <a:schemeClr val="tx1"/>
                </a:solidFill>
                <a:latin typeface="Times" panose="02020603050405020304" pitchFamily="18" charset="0"/>
              </a:defRPr>
            </a:lvl8pPr>
            <a:lvl9pPr marL="3703638" defTabSz="938213" eaLnBrk="0" fontAlgn="base" hangingPunct="0">
              <a:spcBef>
                <a:spcPct val="0"/>
              </a:spcBef>
              <a:spcAft>
                <a:spcPct val="0"/>
              </a:spcAft>
              <a:defRPr sz="2400">
                <a:solidFill>
                  <a:schemeClr val="tx1"/>
                </a:solidFill>
                <a:latin typeface="Times" panose="02020603050405020304" pitchFamily="18" charset="0"/>
              </a:defRPr>
            </a:lvl9pPr>
          </a:lstStyle>
          <a:p>
            <a:pPr algn="r"/>
            <a:r>
              <a:rPr lang="en-US" sz="1000" i="1" dirty="0">
                <a:solidFill>
                  <a:prstClr val="black"/>
                </a:solidFill>
                <a:latin typeface="Times New Roman" panose="02020603050405020304" pitchFamily="18" charset="0"/>
              </a:rPr>
              <a:t>32</a:t>
            </a:r>
          </a:p>
        </p:txBody>
      </p:sp>
      <p:sp>
        <p:nvSpPr>
          <p:cNvPr id="58372" name="Rectangle 4"/>
          <p:cNvSpPr>
            <a:spLocks noChangeArrowheads="1"/>
          </p:cNvSpPr>
          <p:nvPr/>
        </p:nvSpPr>
        <p:spPr bwMode="auto">
          <a:xfrm>
            <a:off x="0" y="8807000"/>
            <a:ext cx="2983949" cy="4635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23" tIns="45011" rIns="90023" bIns="45011" anchor="ctr"/>
          <a:lstStyle/>
          <a:p>
            <a:endParaRPr lang="en-US" dirty="0">
              <a:solidFill>
                <a:prstClr val="black"/>
              </a:solidFill>
            </a:endParaRPr>
          </a:p>
        </p:txBody>
      </p:sp>
      <p:sp>
        <p:nvSpPr>
          <p:cNvPr id="58373" name="Rectangle 5"/>
          <p:cNvSpPr>
            <a:spLocks noChangeArrowheads="1"/>
          </p:cNvSpPr>
          <p:nvPr/>
        </p:nvSpPr>
        <p:spPr bwMode="auto">
          <a:xfrm>
            <a:off x="0" y="0"/>
            <a:ext cx="2983949" cy="4635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23" tIns="45011" rIns="90023" bIns="45011" anchor="ctr"/>
          <a:lstStyle/>
          <a:p>
            <a:endParaRPr lang="en-US" dirty="0">
              <a:solidFill>
                <a:prstClr val="black"/>
              </a:solidFill>
            </a:endParaRPr>
          </a:p>
        </p:txBody>
      </p:sp>
      <p:sp>
        <p:nvSpPr>
          <p:cNvPr id="58374" name="Rectangle 6"/>
          <p:cNvSpPr>
            <a:spLocks noGrp="1" noRot="1" noChangeAspect="1" noChangeArrowheads="1" noTextEdit="1"/>
          </p:cNvSpPr>
          <p:nvPr>
            <p:ph type="sldImg"/>
          </p:nvPr>
        </p:nvSpPr>
        <p:spPr>
          <a:xfrm>
            <a:off x="1133475" y="701675"/>
            <a:ext cx="4618038" cy="3463925"/>
          </a:xfrm>
          <a:ln w="12700" cap="flat">
            <a:solidFill>
              <a:schemeClr val="tx1"/>
            </a:solidFill>
          </a:ln>
          <a:extLst>
            <a:ext uri="{909E8E84-426E-40dd-AFC4-6F175D3DCCD1}">
              <a14:hiddenFill xmlns:a14="http://schemas.microsoft.com/office/drawing/2010/main" xmlns="">
                <a:noFill/>
              </a14:hiddenFill>
            </a:ext>
          </a:extLst>
        </p:spPr>
      </p:sp>
      <p:sp>
        <p:nvSpPr>
          <p:cNvPr id="58375" name="Rectangle 7"/>
          <p:cNvSpPr>
            <a:spLocks noGrp="1" noChangeArrowheads="1"/>
          </p:cNvSpPr>
          <p:nvPr>
            <p:ph type="body" idx="1"/>
          </p:nvPr>
        </p:nvSpPr>
        <p:spPr>
          <a:xfrm>
            <a:off x="918259" y="4403500"/>
            <a:ext cx="5048080" cy="4171737"/>
          </a:xfrm>
          <a:noFill/>
          <a:ln/>
          <a:extLst>
            <a:ext uri="{91240B29-F687-4f45-9708-019B960494DF}">
              <a14:hiddenLine xmlns:a14="http://schemas.microsoft.com/office/drawing/2010/main" xmlns="" w="12700">
                <a:solidFill>
                  <a:schemeClr val="tx1"/>
                </a:solidFill>
                <a:miter lim="800000"/>
                <a:headEnd/>
                <a:tailEnd/>
              </a14:hiddenLine>
            </a:ext>
          </a:extLst>
        </p:spPr>
        <p:txBody>
          <a:bodyPr lIns="91339" tIns="44869" rIns="91339" bIns="44869"/>
          <a:lstStyle/>
          <a:p>
            <a:r>
              <a:rPr lang="en-US" dirty="0">
                <a:latin typeface="Times New Roman" panose="02020603050405020304" pitchFamily="18" charset="0"/>
              </a:rPr>
              <a:t>You see that our cash account increases by forty two hundred dollars, to a current balance of five thousand seven hundred dollars. Total assets amount to forty one thousand, three hundred dollars. The revenue account also increased by forty</a:t>
            </a:r>
            <a:r>
              <a:rPr lang="en-US" baseline="0" dirty="0">
                <a:latin typeface="Times New Roman" panose="02020603050405020304" pitchFamily="18" charset="0"/>
              </a:rPr>
              <a:t> two hundred </a:t>
            </a:r>
            <a:r>
              <a:rPr lang="en-US" dirty="0">
                <a:latin typeface="Times New Roman" panose="02020603050405020304" pitchFamily="18" charset="0"/>
              </a:rPr>
              <a:t>dollars. Recall that from our expanded accounting equation that revenues increase equity and expenses decrease equity. The total of our liabilities plus equity is now forty one thousand, three hundred dollars.</a:t>
            </a:r>
          </a:p>
        </p:txBody>
      </p:sp>
    </p:spTree>
    <p:extLst>
      <p:ext uri="{BB962C8B-B14F-4D97-AF65-F5344CB8AC3E}">
        <p14:creationId xmlns:p14="http://schemas.microsoft.com/office/powerpoint/2010/main" val="38860843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99090" y="8805435"/>
            <a:ext cx="2983949" cy="463526"/>
          </a:xfrm>
          <a:prstGeom prst="rect">
            <a:avLst/>
          </a:prstGeom>
          <a:ln/>
        </p:spPr>
        <p:txBody>
          <a:bodyPr lIns="90023" tIns="45011" rIns="90023" bIns="45011"/>
          <a:lstStyle/>
          <a:p>
            <a:fld id="{DBF7B6AA-1142-4EC3-BE71-8540D1721B1B}" type="slidenum">
              <a:rPr lang="en-US">
                <a:solidFill>
                  <a:prstClr val="black"/>
                </a:solidFill>
              </a:rPr>
              <a:pPr/>
              <a:t>12</a:t>
            </a:fld>
            <a:endParaRPr lang="en-US" dirty="0">
              <a:solidFill>
                <a:prstClr val="black"/>
              </a:solidFill>
            </a:endParaRPr>
          </a:p>
        </p:txBody>
      </p:sp>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p:txBody>
          <a:bodyPr/>
          <a:lstStyle/>
          <a:p>
            <a:r>
              <a:rPr lang="en-US" dirty="0">
                <a:latin typeface="Times New Roman" panose="02020603050405020304" pitchFamily="18" charset="0"/>
              </a:rPr>
              <a:t>The company paid cash rent</a:t>
            </a:r>
            <a:r>
              <a:rPr lang="en-US" baseline="0" dirty="0">
                <a:latin typeface="Times New Roman" panose="02020603050405020304" pitchFamily="18" charset="0"/>
              </a:rPr>
              <a:t> of $1,000 and cash </a:t>
            </a:r>
            <a:r>
              <a:rPr lang="en-US" dirty="0">
                <a:latin typeface="Times New Roman" panose="02020603050405020304" pitchFamily="18" charset="0"/>
              </a:rPr>
              <a:t>salaries of $700 to employees. The asset account, cash, decreases by one thousand seven hundred dollars. The equity account, rent expense increases by $1,000 and salaries expense increases by $700. Remember, an increase in an expense account will </a:t>
            </a:r>
            <a:r>
              <a:rPr lang="en-US" u="sng" dirty="0">
                <a:latin typeface="Times New Roman" panose="02020603050405020304" pitchFamily="18" charset="0"/>
              </a:rPr>
              <a:t>decrease</a:t>
            </a:r>
            <a:r>
              <a:rPr lang="en-US" dirty="0">
                <a:latin typeface="Times New Roman" panose="02020603050405020304" pitchFamily="18" charset="0"/>
              </a:rPr>
              <a:t> total equity. Do you think you can get this transaction recorded properly in our books?</a:t>
            </a:r>
          </a:p>
        </p:txBody>
      </p:sp>
    </p:spTree>
    <p:extLst>
      <p:ext uri="{BB962C8B-B14F-4D97-AF65-F5344CB8AC3E}">
        <p14:creationId xmlns:p14="http://schemas.microsoft.com/office/powerpoint/2010/main" val="34878806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99090" y="8805435"/>
            <a:ext cx="2983949" cy="463526"/>
          </a:xfrm>
          <a:prstGeom prst="rect">
            <a:avLst/>
          </a:prstGeom>
          <a:ln/>
        </p:spPr>
        <p:txBody>
          <a:bodyPr lIns="90023" tIns="45011" rIns="90023" bIns="45011"/>
          <a:lstStyle/>
          <a:p>
            <a:fld id="{630935A1-E054-4F86-85A4-5F295583C696}" type="slidenum">
              <a:rPr lang="en-US">
                <a:solidFill>
                  <a:prstClr val="black"/>
                </a:solidFill>
              </a:rPr>
              <a:pPr/>
              <a:t>13</a:t>
            </a:fld>
            <a:endParaRPr lang="en-US" dirty="0">
              <a:solidFill>
                <a:prstClr val="black"/>
              </a:solidFill>
            </a:endParaRPr>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p:txBody>
          <a:bodyPr/>
          <a:lstStyle/>
          <a:p>
            <a:r>
              <a:rPr lang="en-US" dirty="0">
                <a:latin typeface="Times New Roman" panose="02020603050405020304" pitchFamily="18" charset="0"/>
              </a:rPr>
              <a:t>How did you do? You got the decrease in the cash account, but did you remember to show the increase in expenses as a decrease in total equity. Our expanded equation is getting to look more and more complicated. Don’t worry, practice will help you fully understand the recording of these and similar transactions. Our books are still in balance.</a:t>
            </a:r>
          </a:p>
        </p:txBody>
      </p:sp>
    </p:spTree>
    <p:extLst>
      <p:ext uri="{BB962C8B-B14F-4D97-AF65-F5344CB8AC3E}">
        <p14:creationId xmlns:p14="http://schemas.microsoft.com/office/powerpoint/2010/main" val="28750329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7"/>
          <p:cNvSpPr>
            <a:spLocks noGrp="1" noChangeArrowheads="1"/>
          </p:cNvSpPr>
          <p:nvPr>
            <p:ph type="sldNum" sz="quarter" idx="5"/>
          </p:nvPr>
        </p:nvSpPr>
        <p:spPr>
          <a:xfrm>
            <a:off x="3899090" y="8805435"/>
            <a:ext cx="2983949" cy="463526"/>
          </a:xfrm>
          <a:prstGeom prst="rect">
            <a:avLst/>
          </a:prstGeom>
          <a:ln/>
        </p:spPr>
        <p:txBody>
          <a:bodyPr lIns="90023" tIns="45011" rIns="90023" bIns="45011"/>
          <a:lstStyle/>
          <a:p>
            <a:fld id="{0EE8AE1B-67E7-4C7C-BEBE-72B00207484B}" type="slidenum">
              <a:rPr lang="en-US">
                <a:solidFill>
                  <a:prstClr val="black"/>
                </a:solidFill>
              </a:rPr>
              <a:pPr/>
              <a:t>14</a:t>
            </a:fld>
            <a:endParaRPr lang="en-US" dirty="0">
              <a:solidFill>
                <a:prstClr val="black"/>
              </a:solidFill>
            </a:endParaRPr>
          </a:p>
        </p:txBody>
      </p:sp>
      <p:sp>
        <p:nvSpPr>
          <p:cNvPr id="56322" name="Rectangle 2"/>
          <p:cNvSpPr>
            <a:spLocks noChangeArrowheads="1"/>
          </p:cNvSpPr>
          <p:nvPr/>
        </p:nvSpPr>
        <p:spPr bwMode="auto">
          <a:xfrm>
            <a:off x="3900648" y="0"/>
            <a:ext cx="2983949" cy="4635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23" tIns="45011" rIns="90023" bIns="45011" anchor="ctr"/>
          <a:lstStyle/>
          <a:p>
            <a:endParaRPr lang="en-US" dirty="0">
              <a:solidFill>
                <a:prstClr val="black"/>
              </a:solidFill>
            </a:endParaRPr>
          </a:p>
        </p:txBody>
      </p:sp>
      <p:sp>
        <p:nvSpPr>
          <p:cNvPr id="56323" name="Rectangle 3"/>
          <p:cNvSpPr>
            <a:spLocks noChangeArrowheads="1"/>
          </p:cNvSpPr>
          <p:nvPr/>
        </p:nvSpPr>
        <p:spPr bwMode="auto">
          <a:xfrm>
            <a:off x="3900648" y="8807000"/>
            <a:ext cx="2983949" cy="4635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19229" tIns="0" rIns="19229" bIns="0" anchor="b"/>
          <a:lstStyle>
            <a:lvl1pPr defTabSz="938213">
              <a:defRPr sz="2400">
                <a:solidFill>
                  <a:schemeClr val="tx1"/>
                </a:solidFill>
                <a:latin typeface="Times" panose="02020603050405020304" pitchFamily="18" charset="0"/>
              </a:defRPr>
            </a:lvl1pPr>
            <a:lvl2pPr marL="468313" defTabSz="938213">
              <a:defRPr sz="2400">
                <a:solidFill>
                  <a:schemeClr val="tx1"/>
                </a:solidFill>
                <a:latin typeface="Times" panose="02020603050405020304" pitchFamily="18" charset="0"/>
              </a:defRPr>
            </a:lvl2pPr>
            <a:lvl3pPr marL="938213" defTabSz="938213">
              <a:defRPr sz="2400">
                <a:solidFill>
                  <a:schemeClr val="tx1"/>
                </a:solidFill>
                <a:latin typeface="Times" panose="02020603050405020304" pitchFamily="18" charset="0"/>
              </a:defRPr>
            </a:lvl3pPr>
            <a:lvl4pPr marL="1406525" defTabSz="938213">
              <a:defRPr sz="2400">
                <a:solidFill>
                  <a:schemeClr val="tx1"/>
                </a:solidFill>
                <a:latin typeface="Times" panose="02020603050405020304" pitchFamily="18" charset="0"/>
              </a:defRPr>
            </a:lvl4pPr>
            <a:lvl5pPr marL="1874838" defTabSz="938213">
              <a:defRPr sz="2400">
                <a:solidFill>
                  <a:schemeClr val="tx1"/>
                </a:solidFill>
                <a:latin typeface="Times" panose="02020603050405020304" pitchFamily="18" charset="0"/>
              </a:defRPr>
            </a:lvl5pPr>
            <a:lvl6pPr marL="2332038" defTabSz="938213" eaLnBrk="0" fontAlgn="base" hangingPunct="0">
              <a:spcBef>
                <a:spcPct val="0"/>
              </a:spcBef>
              <a:spcAft>
                <a:spcPct val="0"/>
              </a:spcAft>
              <a:defRPr sz="2400">
                <a:solidFill>
                  <a:schemeClr val="tx1"/>
                </a:solidFill>
                <a:latin typeface="Times" panose="02020603050405020304" pitchFamily="18" charset="0"/>
              </a:defRPr>
            </a:lvl6pPr>
            <a:lvl7pPr marL="2789238" defTabSz="938213" eaLnBrk="0" fontAlgn="base" hangingPunct="0">
              <a:spcBef>
                <a:spcPct val="0"/>
              </a:spcBef>
              <a:spcAft>
                <a:spcPct val="0"/>
              </a:spcAft>
              <a:defRPr sz="2400">
                <a:solidFill>
                  <a:schemeClr val="tx1"/>
                </a:solidFill>
                <a:latin typeface="Times" panose="02020603050405020304" pitchFamily="18" charset="0"/>
              </a:defRPr>
            </a:lvl7pPr>
            <a:lvl8pPr marL="3246438" defTabSz="938213" eaLnBrk="0" fontAlgn="base" hangingPunct="0">
              <a:spcBef>
                <a:spcPct val="0"/>
              </a:spcBef>
              <a:spcAft>
                <a:spcPct val="0"/>
              </a:spcAft>
              <a:defRPr sz="2400">
                <a:solidFill>
                  <a:schemeClr val="tx1"/>
                </a:solidFill>
                <a:latin typeface="Times" panose="02020603050405020304" pitchFamily="18" charset="0"/>
              </a:defRPr>
            </a:lvl8pPr>
            <a:lvl9pPr marL="3703638" defTabSz="938213" eaLnBrk="0" fontAlgn="base" hangingPunct="0">
              <a:spcBef>
                <a:spcPct val="0"/>
              </a:spcBef>
              <a:spcAft>
                <a:spcPct val="0"/>
              </a:spcAft>
              <a:defRPr sz="2400">
                <a:solidFill>
                  <a:schemeClr val="tx1"/>
                </a:solidFill>
                <a:latin typeface="Times" panose="02020603050405020304" pitchFamily="18" charset="0"/>
              </a:defRPr>
            </a:lvl9pPr>
          </a:lstStyle>
          <a:p>
            <a:pPr algn="r"/>
            <a:r>
              <a:rPr lang="en-US" sz="1000" i="1" dirty="0">
                <a:solidFill>
                  <a:prstClr val="black"/>
                </a:solidFill>
                <a:latin typeface="Times New Roman" panose="02020603050405020304" pitchFamily="18" charset="0"/>
              </a:rPr>
              <a:t>32</a:t>
            </a:r>
          </a:p>
        </p:txBody>
      </p:sp>
      <p:sp>
        <p:nvSpPr>
          <p:cNvPr id="56324" name="Rectangle 4"/>
          <p:cNvSpPr>
            <a:spLocks noChangeArrowheads="1"/>
          </p:cNvSpPr>
          <p:nvPr/>
        </p:nvSpPr>
        <p:spPr bwMode="auto">
          <a:xfrm>
            <a:off x="0" y="8807000"/>
            <a:ext cx="2983949" cy="4635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23" tIns="45011" rIns="90023" bIns="45011" anchor="ctr"/>
          <a:lstStyle/>
          <a:p>
            <a:endParaRPr lang="en-US" dirty="0">
              <a:solidFill>
                <a:prstClr val="black"/>
              </a:solidFill>
            </a:endParaRPr>
          </a:p>
        </p:txBody>
      </p:sp>
      <p:sp>
        <p:nvSpPr>
          <p:cNvPr id="56325" name="Rectangle 5"/>
          <p:cNvSpPr>
            <a:spLocks noChangeArrowheads="1"/>
          </p:cNvSpPr>
          <p:nvPr/>
        </p:nvSpPr>
        <p:spPr bwMode="auto">
          <a:xfrm>
            <a:off x="0" y="0"/>
            <a:ext cx="2983949" cy="4635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23" tIns="45011" rIns="90023" bIns="45011" anchor="ctr"/>
          <a:lstStyle/>
          <a:p>
            <a:endParaRPr lang="en-US" dirty="0">
              <a:solidFill>
                <a:prstClr val="black"/>
              </a:solidFill>
            </a:endParaRPr>
          </a:p>
        </p:txBody>
      </p:sp>
      <p:sp>
        <p:nvSpPr>
          <p:cNvPr id="56326" name="Rectangle 6"/>
          <p:cNvSpPr>
            <a:spLocks noGrp="1" noRot="1" noChangeAspect="1" noChangeArrowheads="1" noTextEdit="1"/>
          </p:cNvSpPr>
          <p:nvPr>
            <p:ph type="sldImg"/>
          </p:nvPr>
        </p:nvSpPr>
        <p:spPr>
          <a:xfrm>
            <a:off x="1133475" y="701675"/>
            <a:ext cx="4618038" cy="3463925"/>
          </a:xfrm>
          <a:ln w="12700" cap="flat">
            <a:solidFill>
              <a:schemeClr val="tx1"/>
            </a:solidFill>
          </a:ln>
          <a:extLst>
            <a:ext uri="{909E8E84-426E-40dd-AFC4-6F175D3DCCD1}">
              <a14:hiddenFill xmlns:a14="http://schemas.microsoft.com/office/drawing/2010/main" xmlns="">
                <a:noFill/>
              </a14:hiddenFill>
            </a:ext>
          </a:extLst>
        </p:spPr>
      </p:sp>
      <p:sp>
        <p:nvSpPr>
          <p:cNvPr id="56327" name="Rectangle 7"/>
          <p:cNvSpPr>
            <a:spLocks noGrp="1" noChangeArrowheads="1"/>
          </p:cNvSpPr>
          <p:nvPr>
            <p:ph type="body" idx="1"/>
          </p:nvPr>
        </p:nvSpPr>
        <p:spPr>
          <a:xfrm>
            <a:off x="918259" y="4403500"/>
            <a:ext cx="5048080" cy="4171737"/>
          </a:xfrm>
          <a:noFill/>
          <a:ln/>
          <a:extLst>
            <a:ext uri="{91240B29-F687-4f45-9708-019B960494DF}">
              <a14:hiddenLine xmlns:a14="http://schemas.microsoft.com/office/drawing/2010/main" xmlns="" w="12700">
                <a:solidFill>
                  <a:schemeClr val="tx1"/>
                </a:solidFill>
                <a:miter lim="800000"/>
                <a:headEnd/>
                <a:tailEnd/>
              </a14:hiddenLine>
            </a:ext>
          </a:extLst>
        </p:spPr>
        <p:txBody>
          <a:bodyPr lIns="91339" tIns="44869" rIns="91339" bIns="44869"/>
          <a:lstStyle/>
          <a:p>
            <a:r>
              <a:rPr lang="en-US" dirty="0">
                <a:latin typeface="Times New Roman" panose="02020603050405020304" pitchFamily="18" charset="0"/>
              </a:rPr>
              <a:t>The company provided consulting services of $1,600 and rented its</a:t>
            </a:r>
            <a:r>
              <a:rPr lang="en-US" baseline="0" dirty="0">
                <a:latin typeface="Times New Roman" panose="02020603050405020304" pitchFamily="18" charset="0"/>
              </a:rPr>
              <a:t> test facilities for $300 </a:t>
            </a:r>
            <a:r>
              <a:rPr lang="en-US" dirty="0">
                <a:latin typeface="Times New Roman" panose="02020603050405020304" pitchFamily="18" charset="0"/>
              </a:rPr>
              <a:t>to a customer. The asset account, Accounts receivable, will increase by $1,900. The equity account, Consulting revenue will increase by $1,600</a:t>
            </a:r>
            <a:r>
              <a:rPr lang="en-US" baseline="0" dirty="0">
                <a:latin typeface="Times New Roman" panose="02020603050405020304" pitchFamily="18" charset="0"/>
              </a:rPr>
              <a:t> and the equity account Rental Revenue</a:t>
            </a:r>
            <a:r>
              <a:rPr lang="en-US" dirty="0">
                <a:latin typeface="Times New Roman" panose="02020603050405020304" pitchFamily="18" charset="0"/>
              </a:rPr>
              <a:t>, will also increase by the $300. Let’s look at our expanded book balances.</a:t>
            </a:r>
          </a:p>
        </p:txBody>
      </p:sp>
    </p:spTree>
    <p:extLst>
      <p:ext uri="{BB962C8B-B14F-4D97-AF65-F5344CB8AC3E}">
        <p14:creationId xmlns:p14="http://schemas.microsoft.com/office/powerpoint/2010/main" val="40142914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99090" y="8805435"/>
            <a:ext cx="2983949" cy="463526"/>
          </a:xfrm>
          <a:prstGeom prst="rect">
            <a:avLst/>
          </a:prstGeom>
          <a:ln/>
        </p:spPr>
        <p:txBody>
          <a:bodyPr lIns="90023" tIns="45011" rIns="90023" bIns="45011"/>
          <a:lstStyle/>
          <a:p>
            <a:fld id="{630935A1-E054-4F86-85A4-5F295583C696}" type="slidenum">
              <a:rPr lang="en-US">
                <a:solidFill>
                  <a:prstClr val="black"/>
                </a:solidFill>
              </a:rPr>
              <a:pPr/>
              <a:t>15</a:t>
            </a:fld>
            <a:endParaRPr lang="en-US" dirty="0">
              <a:solidFill>
                <a:prstClr val="black"/>
              </a:solidFill>
            </a:endParaRPr>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p:txBody>
          <a:bodyPr/>
          <a:lstStyle/>
          <a:p>
            <a:r>
              <a:rPr lang="en-US" dirty="0">
                <a:latin typeface="Times New Roman" panose="02020603050405020304" pitchFamily="18" charset="0"/>
              </a:rPr>
              <a:t>Our expanded equation is getting to look more and more complicated. Don’t worry, practice will help you fully understand the recording of these and similar transactions. Our books are still in balance.</a:t>
            </a:r>
          </a:p>
        </p:txBody>
      </p:sp>
    </p:spTree>
    <p:extLst>
      <p:ext uri="{BB962C8B-B14F-4D97-AF65-F5344CB8AC3E}">
        <p14:creationId xmlns:p14="http://schemas.microsoft.com/office/powerpoint/2010/main" val="24910857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7"/>
          <p:cNvSpPr>
            <a:spLocks noGrp="1" noChangeArrowheads="1"/>
          </p:cNvSpPr>
          <p:nvPr>
            <p:ph type="sldNum" sz="quarter" idx="5"/>
          </p:nvPr>
        </p:nvSpPr>
        <p:spPr>
          <a:xfrm>
            <a:off x="3899090" y="8805435"/>
            <a:ext cx="2983949" cy="463526"/>
          </a:xfrm>
          <a:prstGeom prst="rect">
            <a:avLst/>
          </a:prstGeom>
          <a:ln/>
        </p:spPr>
        <p:txBody>
          <a:bodyPr lIns="90023" tIns="45011" rIns="90023" bIns="45011"/>
          <a:lstStyle/>
          <a:p>
            <a:fld id="{0EE8AE1B-67E7-4C7C-BEBE-72B00207484B}" type="slidenum">
              <a:rPr lang="en-US">
                <a:solidFill>
                  <a:prstClr val="black"/>
                </a:solidFill>
              </a:rPr>
              <a:pPr/>
              <a:t>16</a:t>
            </a:fld>
            <a:endParaRPr lang="en-US" dirty="0">
              <a:solidFill>
                <a:prstClr val="black"/>
              </a:solidFill>
            </a:endParaRPr>
          </a:p>
        </p:txBody>
      </p:sp>
      <p:sp>
        <p:nvSpPr>
          <p:cNvPr id="56322" name="Rectangle 2"/>
          <p:cNvSpPr>
            <a:spLocks noChangeArrowheads="1"/>
          </p:cNvSpPr>
          <p:nvPr/>
        </p:nvSpPr>
        <p:spPr bwMode="auto">
          <a:xfrm>
            <a:off x="3900648" y="0"/>
            <a:ext cx="2983949" cy="4635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23" tIns="45011" rIns="90023" bIns="45011" anchor="ctr"/>
          <a:lstStyle/>
          <a:p>
            <a:endParaRPr lang="en-US" dirty="0">
              <a:solidFill>
                <a:prstClr val="black"/>
              </a:solidFill>
            </a:endParaRPr>
          </a:p>
        </p:txBody>
      </p:sp>
      <p:sp>
        <p:nvSpPr>
          <p:cNvPr id="56323" name="Rectangle 3"/>
          <p:cNvSpPr>
            <a:spLocks noChangeArrowheads="1"/>
          </p:cNvSpPr>
          <p:nvPr/>
        </p:nvSpPr>
        <p:spPr bwMode="auto">
          <a:xfrm>
            <a:off x="3900648" y="8807000"/>
            <a:ext cx="2983949" cy="4635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19229" tIns="0" rIns="19229" bIns="0" anchor="b"/>
          <a:lstStyle>
            <a:lvl1pPr defTabSz="938213">
              <a:defRPr sz="2400">
                <a:solidFill>
                  <a:schemeClr val="tx1"/>
                </a:solidFill>
                <a:latin typeface="Times" panose="02020603050405020304" pitchFamily="18" charset="0"/>
              </a:defRPr>
            </a:lvl1pPr>
            <a:lvl2pPr marL="468313" defTabSz="938213">
              <a:defRPr sz="2400">
                <a:solidFill>
                  <a:schemeClr val="tx1"/>
                </a:solidFill>
                <a:latin typeface="Times" panose="02020603050405020304" pitchFamily="18" charset="0"/>
              </a:defRPr>
            </a:lvl2pPr>
            <a:lvl3pPr marL="938213" defTabSz="938213">
              <a:defRPr sz="2400">
                <a:solidFill>
                  <a:schemeClr val="tx1"/>
                </a:solidFill>
                <a:latin typeface="Times" panose="02020603050405020304" pitchFamily="18" charset="0"/>
              </a:defRPr>
            </a:lvl3pPr>
            <a:lvl4pPr marL="1406525" defTabSz="938213">
              <a:defRPr sz="2400">
                <a:solidFill>
                  <a:schemeClr val="tx1"/>
                </a:solidFill>
                <a:latin typeface="Times" panose="02020603050405020304" pitchFamily="18" charset="0"/>
              </a:defRPr>
            </a:lvl4pPr>
            <a:lvl5pPr marL="1874838" defTabSz="938213">
              <a:defRPr sz="2400">
                <a:solidFill>
                  <a:schemeClr val="tx1"/>
                </a:solidFill>
                <a:latin typeface="Times" panose="02020603050405020304" pitchFamily="18" charset="0"/>
              </a:defRPr>
            </a:lvl5pPr>
            <a:lvl6pPr marL="2332038" defTabSz="938213" eaLnBrk="0" fontAlgn="base" hangingPunct="0">
              <a:spcBef>
                <a:spcPct val="0"/>
              </a:spcBef>
              <a:spcAft>
                <a:spcPct val="0"/>
              </a:spcAft>
              <a:defRPr sz="2400">
                <a:solidFill>
                  <a:schemeClr val="tx1"/>
                </a:solidFill>
                <a:latin typeface="Times" panose="02020603050405020304" pitchFamily="18" charset="0"/>
              </a:defRPr>
            </a:lvl6pPr>
            <a:lvl7pPr marL="2789238" defTabSz="938213" eaLnBrk="0" fontAlgn="base" hangingPunct="0">
              <a:spcBef>
                <a:spcPct val="0"/>
              </a:spcBef>
              <a:spcAft>
                <a:spcPct val="0"/>
              </a:spcAft>
              <a:defRPr sz="2400">
                <a:solidFill>
                  <a:schemeClr val="tx1"/>
                </a:solidFill>
                <a:latin typeface="Times" panose="02020603050405020304" pitchFamily="18" charset="0"/>
              </a:defRPr>
            </a:lvl7pPr>
            <a:lvl8pPr marL="3246438" defTabSz="938213" eaLnBrk="0" fontAlgn="base" hangingPunct="0">
              <a:spcBef>
                <a:spcPct val="0"/>
              </a:spcBef>
              <a:spcAft>
                <a:spcPct val="0"/>
              </a:spcAft>
              <a:defRPr sz="2400">
                <a:solidFill>
                  <a:schemeClr val="tx1"/>
                </a:solidFill>
                <a:latin typeface="Times" panose="02020603050405020304" pitchFamily="18" charset="0"/>
              </a:defRPr>
            </a:lvl8pPr>
            <a:lvl9pPr marL="3703638" defTabSz="938213" eaLnBrk="0" fontAlgn="base" hangingPunct="0">
              <a:spcBef>
                <a:spcPct val="0"/>
              </a:spcBef>
              <a:spcAft>
                <a:spcPct val="0"/>
              </a:spcAft>
              <a:defRPr sz="2400">
                <a:solidFill>
                  <a:schemeClr val="tx1"/>
                </a:solidFill>
                <a:latin typeface="Times" panose="02020603050405020304" pitchFamily="18" charset="0"/>
              </a:defRPr>
            </a:lvl9pPr>
          </a:lstStyle>
          <a:p>
            <a:pPr algn="r"/>
            <a:r>
              <a:rPr lang="en-US" sz="1000" i="1" dirty="0">
                <a:solidFill>
                  <a:prstClr val="black"/>
                </a:solidFill>
                <a:latin typeface="Times New Roman" panose="02020603050405020304" pitchFamily="18" charset="0"/>
              </a:rPr>
              <a:t>32</a:t>
            </a:r>
          </a:p>
        </p:txBody>
      </p:sp>
      <p:sp>
        <p:nvSpPr>
          <p:cNvPr id="56324" name="Rectangle 4"/>
          <p:cNvSpPr>
            <a:spLocks noChangeArrowheads="1"/>
          </p:cNvSpPr>
          <p:nvPr/>
        </p:nvSpPr>
        <p:spPr bwMode="auto">
          <a:xfrm>
            <a:off x="0" y="8807000"/>
            <a:ext cx="2983949" cy="4635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23" tIns="45011" rIns="90023" bIns="45011" anchor="ctr"/>
          <a:lstStyle/>
          <a:p>
            <a:endParaRPr lang="en-US" dirty="0">
              <a:solidFill>
                <a:prstClr val="black"/>
              </a:solidFill>
            </a:endParaRPr>
          </a:p>
        </p:txBody>
      </p:sp>
      <p:sp>
        <p:nvSpPr>
          <p:cNvPr id="56325" name="Rectangle 5"/>
          <p:cNvSpPr>
            <a:spLocks noChangeArrowheads="1"/>
          </p:cNvSpPr>
          <p:nvPr/>
        </p:nvSpPr>
        <p:spPr bwMode="auto">
          <a:xfrm>
            <a:off x="0" y="0"/>
            <a:ext cx="2983949" cy="4635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23" tIns="45011" rIns="90023" bIns="45011" anchor="ctr"/>
          <a:lstStyle/>
          <a:p>
            <a:endParaRPr lang="en-US" dirty="0">
              <a:solidFill>
                <a:prstClr val="black"/>
              </a:solidFill>
            </a:endParaRPr>
          </a:p>
        </p:txBody>
      </p:sp>
      <p:sp>
        <p:nvSpPr>
          <p:cNvPr id="56326" name="Rectangle 6"/>
          <p:cNvSpPr>
            <a:spLocks noGrp="1" noRot="1" noChangeAspect="1" noChangeArrowheads="1" noTextEdit="1"/>
          </p:cNvSpPr>
          <p:nvPr>
            <p:ph type="sldImg"/>
          </p:nvPr>
        </p:nvSpPr>
        <p:spPr>
          <a:xfrm>
            <a:off x="1133475" y="701675"/>
            <a:ext cx="4618038" cy="3463925"/>
          </a:xfrm>
          <a:ln w="12700" cap="flat">
            <a:solidFill>
              <a:schemeClr val="tx1"/>
            </a:solidFill>
          </a:ln>
          <a:extLst>
            <a:ext uri="{909E8E84-426E-40dd-AFC4-6F175D3DCCD1}">
              <a14:hiddenFill xmlns:a14="http://schemas.microsoft.com/office/drawing/2010/main" xmlns="">
                <a:noFill/>
              </a14:hiddenFill>
            </a:ext>
          </a:extLst>
        </p:spPr>
      </p:sp>
      <p:sp>
        <p:nvSpPr>
          <p:cNvPr id="56327" name="Rectangle 7"/>
          <p:cNvSpPr>
            <a:spLocks noGrp="1" noChangeArrowheads="1"/>
          </p:cNvSpPr>
          <p:nvPr>
            <p:ph type="body" idx="1"/>
          </p:nvPr>
        </p:nvSpPr>
        <p:spPr>
          <a:xfrm>
            <a:off x="918259" y="4403500"/>
            <a:ext cx="5048080" cy="4171737"/>
          </a:xfrm>
          <a:noFill/>
          <a:ln/>
          <a:extLst>
            <a:ext uri="{91240B29-F687-4f45-9708-019B960494DF}">
              <a14:hiddenLine xmlns:a14="http://schemas.microsoft.com/office/drawing/2010/main" xmlns="" w="12700">
                <a:solidFill>
                  <a:schemeClr val="tx1"/>
                </a:solidFill>
                <a:miter lim="800000"/>
                <a:headEnd/>
                <a:tailEnd/>
              </a14:hiddenLine>
            </a:ext>
          </a:extLst>
        </p:spPr>
        <p:txBody>
          <a:bodyPr lIns="91339" tIns="44869" rIns="91339" bIns="44869"/>
          <a:lstStyle/>
          <a:p>
            <a:r>
              <a:rPr lang="en-US" dirty="0">
                <a:latin typeface="Times New Roman" panose="02020603050405020304" pitchFamily="18" charset="0"/>
              </a:rPr>
              <a:t>The client in transaction 8 pays $1,900 10 days after it is billed for consulting services. </a:t>
            </a:r>
          </a:p>
        </p:txBody>
      </p:sp>
    </p:spTree>
    <p:extLst>
      <p:ext uri="{BB962C8B-B14F-4D97-AF65-F5344CB8AC3E}">
        <p14:creationId xmlns:p14="http://schemas.microsoft.com/office/powerpoint/2010/main" val="36325095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99090" y="8805435"/>
            <a:ext cx="2983949" cy="463526"/>
          </a:xfrm>
          <a:prstGeom prst="rect">
            <a:avLst/>
          </a:prstGeom>
          <a:ln/>
        </p:spPr>
        <p:txBody>
          <a:bodyPr lIns="90023" tIns="45011" rIns="90023" bIns="45011"/>
          <a:lstStyle/>
          <a:p>
            <a:fld id="{630935A1-E054-4F86-85A4-5F295583C696}" type="slidenum">
              <a:rPr lang="en-US">
                <a:solidFill>
                  <a:prstClr val="black"/>
                </a:solidFill>
              </a:rPr>
              <a:pPr/>
              <a:t>17</a:t>
            </a:fld>
            <a:endParaRPr lang="en-US" dirty="0">
              <a:solidFill>
                <a:prstClr val="black"/>
              </a:solidFill>
            </a:endParaRPr>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p:txBody>
          <a:bodyPr/>
          <a:lstStyle/>
          <a:p>
            <a:r>
              <a:rPr lang="en-US" dirty="0">
                <a:latin typeface="Times New Roman" panose="02020603050405020304" pitchFamily="18" charset="0"/>
              </a:rPr>
              <a:t>The client in transaction 8 pays $1,900 10 days after it is billed for consulting services. The total amount of assets remains</a:t>
            </a:r>
            <a:r>
              <a:rPr lang="en-US" baseline="0" dirty="0">
                <a:latin typeface="Times New Roman" panose="02020603050405020304" pitchFamily="18" charset="0"/>
              </a:rPr>
              <a:t> the same, and liabilities and equity remain the same as well.</a:t>
            </a:r>
            <a:endParaRPr lang="en-US" dirty="0">
              <a:latin typeface="Times New Roman" panose="02020603050405020304" pitchFamily="18" charset="0"/>
            </a:endParaRPr>
          </a:p>
        </p:txBody>
      </p:sp>
    </p:spTree>
    <p:extLst>
      <p:ext uri="{BB962C8B-B14F-4D97-AF65-F5344CB8AC3E}">
        <p14:creationId xmlns:p14="http://schemas.microsoft.com/office/powerpoint/2010/main" val="34649834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7"/>
          <p:cNvSpPr>
            <a:spLocks noGrp="1" noChangeArrowheads="1"/>
          </p:cNvSpPr>
          <p:nvPr>
            <p:ph type="sldNum" sz="quarter" idx="5"/>
          </p:nvPr>
        </p:nvSpPr>
        <p:spPr>
          <a:xfrm>
            <a:off x="3899090" y="8805435"/>
            <a:ext cx="2983949" cy="463526"/>
          </a:xfrm>
          <a:prstGeom prst="rect">
            <a:avLst/>
          </a:prstGeom>
          <a:ln/>
        </p:spPr>
        <p:txBody>
          <a:bodyPr lIns="90023" tIns="45011" rIns="90023" bIns="45011"/>
          <a:lstStyle/>
          <a:p>
            <a:fld id="{0EE8AE1B-67E7-4C7C-BEBE-72B00207484B}" type="slidenum">
              <a:rPr lang="en-US">
                <a:solidFill>
                  <a:prstClr val="black"/>
                </a:solidFill>
              </a:rPr>
              <a:pPr/>
              <a:t>18</a:t>
            </a:fld>
            <a:endParaRPr lang="en-US" dirty="0">
              <a:solidFill>
                <a:prstClr val="black"/>
              </a:solidFill>
            </a:endParaRPr>
          </a:p>
        </p:txBody>
      </p:sp>
      <p:sp>
        <p:nvSpPr>
          <p:cNvPr id="56322" name="Rectangle 2"/>
          <p:cNvSpPr>
            <a:spLocks noChangeArrowheads="1"/>
          </p:cNvSpPr>
          <p:nvPr/>
        </p:nvSpPr>
        <p:spPr bwMode="auto">
          <a:xfrm>
            <a:off x="3900648" y="0"/>
            <a:ext cx="2983949" cy="4635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23" tIns="45011" rIns="90023" bIns="45011" anchor="ctr"/>
          <a:lstStyle/>
          <a:p>
            <a:endParaRPr lang="en-US" dirty="0">
              <a:solidFill>
                <a:prstClr val="black"/>
              </a:solidFill>
            </a:endParaRPr>
          </a:p>
        </p:txBody>
      </p:sp>
      <p:sp>
        <p:nvSpPr>
          <p:cNvPr id="56323" name="Rectangle 3"/>
          <p:cNvSpPr>
            <a:spLocks noChangeArrowheads="1"/>
          </p:cNvSpPr>
          <p:nvPr/>
        </p:nvSpPr>
        <p:spPr bwMode="auto">
          <a:xfrm>
            <a:off x="3900648" y="8807000"/>
            <a:ext cx="2983949" cy="4635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19229" tIns="0" rIns="19229" bIns="0" anchor="b"/>
          <a:lstStyle>
            <a:lvl1pPr defTabSz="938213">
              <a:defRPr sz="2400">
                <a:solidFill>
                  <a:schemeClr val="tx1"/>
                </a:solidFill>
                <a:latin typeface="Times" panose="02020603050405020304" pitchFamily="18" charset="0"/>
              </a:defRPr>
            </a:lvl1pPr>
            <a:lvl2pPr marL="468313" defTabSz="938213">
              <a:defRPr sz="2400">
                <a:solidFill>
                  <a:schemeClr val="tx1"/>
                </a:solidFill>
                <a:latin typeface="Times" panose="02020603050405020304" pitchFamily="18" charset="0"/>
              </a:defRPr>
            </a:lvl2pPr>
            <a:lvl3pPr marL="938213" defTabSz="938213">
              <a:defRPr sz="2400">
                <a:solidFill>
                  <a:schemeClr val="tx1"/>
                </a:solidFill>
                <a:latin typeface="Times" panose="02020603050405020304" pitchFamily="18" charset="0"/>
              </a:defRPr>
            </a:lvl3pPr>
            <a:lvl4pPr marL="1406525" defTabSz="938213">
              <a:defRPr sz="2400">
                <a:solidFill>
                  <a:schemeClr val="tx1"/>
                </a:solidFill>
                <a:latin typeface="Times" panose="02020603050405020304" pitchFamily="18" charset="0"/>
              </a:defRPr>
            </a:lvl4pPr>
            <a:lvl5pPr marL="1874838" defTabSz="938213">
              <a:defRPr sz="2400">
                <a:solidFill>
                  <a:schemeClr val="tx1"/>
                </a:solidFill>
                <a:latin typeface="Times" panose="02020603050405020304" pitchFamily="18" charset="0"/>
              </a:defRPr>
            </a:lvl5pPr>
            <a:lvl6pPr marL="2332038" defTabSz="938213" eaLnBrk="0" fontAlgn="base" hangingPunct="0">
              <a:spcBef>
                <a:spcPct val="0"/>
              </a:spcBef>
              <a:spcAft>
                <a:spcPct val="0"/>
              </a:spcAft>
              <a:defRPr sz="2400">
                <a:solidFill>
                  <a:schemeClr val="tx1"/>
                </a:solidFill>
                <a:latin typeface="Times" panose="02020603050405020304" pitchFamily="18" charset="0"/>
              </a:defRPr>
            </a:lvl6pPr>
            <a:lvl7pPr marL="2789238" defTabSz="938213" eaLnBrk="0" fontAlgn="base" hangingPunct="0">
              <a:spcBef>
                <a:spcPct val="0"/>
              </a:spcBef>
              <a:spcAft>
                <a:spcPct val="0"/>
              </a:spcAft>
              <a:defRPr sz="2400">
                <a:solidFill>
                  <a:schemeClr val="tx1"/>
                </a:solidFill>
                <a:latin typeface="Times" panose="02020603050405020304" pitchFamily="18" charset="0"/>
              </a:defRPr>
            </a:lvl7pPr>
            <a:lvl8pPr marL="3246438" defTabSz="938213" eaLnBrk="0" fontAlgn="base" hangingPunct="0">
              <a:spcBef>
                <a:spcPct val="0"/>
              </a:spcBef>
              <a:spcAft>
                <a:spcPct val="0"/>
              </a:spcAft>
              <a:defRPr sz="2400">
                <a:solidFill>
                  <a:schemeClr val="tx1"/>
                </a:solidFill>
                <a:latin typeface="Times" panose="02020603050405020304" pitchFamily="18" charset="0"/>
              </a:defRPr>
            </a:lvl8pPr>
            <a:lvl9pPr marL="3703638" defTabSz="938213" eaLnBrk="0" fontAlgn="base" hangingPunct="0">
              <a:spcBef>
                <a:spcPct val="0"/>
              </a:spcBef>
              <a:spcAft>
                <a:spcPct val="0"/>
              </a:spcAft>
              <a:defRPr sz="2400">
                <a:solidFill>
                  <a:schemeClr val="tx1"/>
                </a:solidFill>
                <a:latin typeface="Times" panose="02020603050405020304" pitchFamily="18" charset="0"/>
              </a:defRPr>
            </a:lvl9pPr>
          </a:lstStyle>
          <a:p>
            <a:pPr algn="r"/>
            <a:r>
              <a:rPr lang="en-US" sz="1000" i="1" dirty="0">
                <a:solidFill>
                  <a:prstClr val="black"/>
                </a:solidFill>
                <a:latin typeface="Times New Roman" panose="02020603050405020304" pitchFamily="18" charset="0"/>
              </a:rPr>
              <a:t>32</a:t>
            </a:r>
          </a:p>
        </p:txBody>
      </p:sp>
      <p:sp>
        <p:nvSpPr>
          <p:cNvPr id="56324" name="Rectangle 4"/>
          <p:cNvSpPr>
            <a:spLocks noChangeArrowheads="1"/>
          </p:cNvSpPr>
          <p:nvPr/>
        </p:nvSpPr>
        <p:spPr bwMode="auto">
          <a:xfrm>
            <a:off x="0" y="8807000"/>
            <a:ext cx="2983949" cy="4635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23" tIns="45011" rIns="90023" bIns="45011" anchor="ctr"/>
          <a:lstStyle/>
          <a:p>
            <a:endParaRPr lang="en-US" dirty="0">
              <a:solidFill>
                <a:prstClr val="black"/>
              </a:solidFill>
            </a:endParaRPr>
          </a:p>
        </p:txBody>
      </p:sp>
      <p:sp>
        <p:nvSpPr>
          <p:cNvPr id="56325" name="Rectangle 5"/>
          <p:cNvSpPr>
            <a:spLocks noChangeArrowheads="1"/>
          </p:cNvSpPr>
          <p:nvPr/>
        </p:nvSpPr>
        <p:spPr bwMode="auto">
          <a:xfrm>
            <a:off x="0" y="0"/>
            <a:ext cx="2983949" cy="4635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23" tIns="45011" rIns="90023" bIns="45011" anchor="ctr"/>
          <a:lstStyle/>
          <a:p>
            <a:endParaRPr lang="en-US" dirty="0">
              <a:solidFill>
                <a:prstClr val="black"/>
              </a:solidFill>
            </a:endParaRPr>
          </a:p>
        </p:txBody>
      </p:sp>
      <p:sp>
        <p:nvSpPr>
          <p:cNvPr id="56326" name="Rectangle 6"/>
          <p:cNvSpPr>
            <a:spLocks noGrp="1" noRot="1" noChangeAspect="1" noChangeArrowheads="1" noTextEdit="1"/>
          </p:cNvSpPr>
          <p:nvPr>
            <p:ph type="sldImg"/>
          </p:nvPr>
        </p:nvSpPr>
        <p:spPr>
          <a:xfrm>
            <a:off x="1133475" y="701675"/>
            <a:ext cx="4618038" cy="3463925"/>
          </a:xfrm>
          <a:ln w="12700" cap="flat">
            <a:solidFill>
              <a:schemeClr val="tx1"/>
            </a:solidFill>
          </a:ln>
          <a:extLst>
            <a:ext uri="{909E8E84-426E-40dd-AFC4-6F175D3DCCD1}">
              <a14:hiddenFill xmlns:a14="http://schemas.microsoft.com/office/drawing/2010/main" xmlns="">
                <a:noFill/>
              </a14:hiddenFill>
            </a:ext>
          </a:extLst>
        </p:spPr>
      </p:sp>
      <p:sp>
        <p:nvSpPr>
          <p:cNvPr id="56327" name="Rectangle 7"/>
          <p:cNvSpPr>
            <a:spLocks noGrp="1" noChangeArrowheads="1"/>
          </p:cNvSpPr>
          <p:nvPr>
            <p:ph type="body" idx="1"/>
          </p:nvPr>
        </p:nvSpPr>
        <p:spPr>
          <a:xfrm>
            <a:off x="918259" y="4403500"/>
            <a:ext cx="5048080" cy="4171737"/>
          </a:xfrm>
          <a:noFill/>
          <a:ln/>
          <a:extLst>
            <a:ext uri="{91240B29-F687-4f45-9708-019B960494DF}">
              <a14:hiddenLine xmlns:a14="http://schemas.microsoft.com/office/drawing/2010/main" xmlns="" w="12700">
                <a:solidFill>
                  <a:schemeClr val="tx1"/>
                </a:solidFill>
                <a:miter lim="800000"/>
                <a:headEnd/>
                <a:tailEnd/>
              </a14:hiddenLine>
            </a:ext>
          </a:extLst>
        </p:spPr>
        <p:txBody>
          <a:bodyPr lIns="91339" tIns="44869" rIns="91339" bIns="44869"/>
          <a:lstStyle/>
          <a:p>
            <a:pPr algn="l"/>
            <a:r>
              <a:rPr lang="en-US" dirty="0">
                <a:latin typeface="Arial" panose="020B0604020202020204" pitchFamily="34" charset="0"/>
              </a:rPr>
              <a:t>FastForward pays $900 as partial payment for its earlier purchase of supplies purchased in transaction 4 leaving $6,200 balance unpaid.</a:t>
            </a:r>
          </a:p>
        </p:txBody>
      </p:sp>
    </p:spTree>
    <p:extLst>
      <p:ext uri="{BB962C8B-B14F-4D97-AF65-F5344CB8AC3E}">
        <p14:creationId xmlns:p14="http://schemas.microsoft.com/office/powerpoint/2010/main" val="38734228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99090" y="8805435"/>
            <a:ext cx="2983949" cy="463526"/>
          </a:xfrm>
          <a:prstGeom prst="rect">
            <a:avLst/>
          </a:prstGeom>
          <a:ln/>
        </p:spPr>
        <p:txBody>
          <a:bodyPr lIns="90023" tIns="45011" rIns="90023" bIns="45011"/>
          <a:lstStyle/>
          <a:p>
            <a:fld id="{630935A1-E054-4F86-85A4-5F295583C696}" type="slidenum">
              <a:rPr lang="en-US">
                <a:solidFill>
                  <a:prstClr val="black"/>
                </a:solidFill>
              </a:rPr>
              <a:pPr/>
              <a:t>19</a:t>
            </a:fld>
            <a:endParaRPr lang="en-US" dirty="0">
              <a:solidFill>
                <a:prstClr val="black"/>
              </a:solidFill>
            </a:endParaRPr>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p:txBody>
          <a:bodyPr/>
          <a:lstStyle/>
          <a:p>
            <a:pPr algn="l"/>
            <a:r>
              <a:rPr lang="en-US" dirty="0">
                <a:latin typeface="Arial" panose="020B0604020202020204" pitchFamily="34" charset="0"/>
              </a:rPr>
              <a:t>FastForward pays $900 as partial payment for its earlier purchase of supplies purchased in transaction 4 leaving $6,200 balance unpaid in its Accounts payable account.</a:t>
            </a:r>
          </a:p>
        </p:txBody>
      </p:sp>
    </p:spTree>
    <p:extLst>
      <p:ext uri="{BB962C8B-B14F-4D97-AF65-F5344CB8AC3E}">
        <p14:creationId xmlns:p14="http://schemas.microsoft.com/office/powerpoint/2010/main" val="36129807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99090" y="8805435"/>
            <a:ext cx="2983949" cy="463526"/>
          </a:xfrm>
          <a:prstGeom prst="rect">
            <a:avLst/>
          </a:prstGeom>
          <a:ln/>
        </p:spPr>
        <p:txBody>
          <a:bodyPr lIns="90023" tIns="45011" rIns="90023" bIns="45011"/>
          <a:lstStyle/>
          <a:p>
            <a:fld id="{F6A1F5AB-8272-437C-BDF9-09F79DBCF5EF}" type="slidenum">
              <a:rPr lang="en-US">
                <a:solidFill>
                  <a:prstClr val="black"/>
                </a:solidFill>
              </a:rPr>
              <a:pPr/>
              <a:t>20</a:t>
            </a:fld>
            <a:endParaRPr lang="en-US" dirty="0">
              <a:solidFill>
                <a:prstClr val="black"/>
              </a:solidFill>
            </a:endParaRPr>
          </a:p>
        </p:txBody>
      </p:sp>
      <p:sp>
        <p:nvSpPr>
          <p:cNvPr id="94210" name="Rectangle 2"/>
          <p:cNvSpPr>
            <a:spLocks noGrp="1" noRot="1" noChangeAspect="1" noChangeArrowheads="1" noTextEdit="1"/>
          </p:cNvSpPr>
          <p:nvPr>
            <p:ph type="sldImg"/>
          </p:nvPr>
        </p:nvSpPr>
        <p:spPr>
          <a:ln/>
        </p:spPr>
      </p:sp>
      <p:sp>
        <p:nvSpPr>
          <p:cNvPr id="94211" name="Rectangle 3"/>
          <p:cNvSpPr>
            <a:spLocks noGrp="1" noChangeArrowheads="1"/>
          </p:cNvSpPr>
          <p:nvPr>
            <p:ph type="body" idx="1"/>
          </p:nvPr>
        </p:nvSpPr>
        <p:spPr/>
        <p:txBody>
          <a:bodyPr/>
          <a:lstStyle/>
          <a:p>
            <a:r>
              <a:rPr lang="en-US" dirty="0">
                <a:latin typeface="Times New Roman" panose="02020603050405020304" pitchFamily="18" charset="0"/>
              </a:rPr>
              <a:t>FastForward pays a $200 cash dividend to its owner (the sole shareholder). The company’s cash account decreased by $200. The equity account, Dividends, increased by $200. Once again, refer back to the expanded accounting equation and you will see that dividends decrease total equity.</a:t>
            </a:r>
          </a:p>
        </p:txBody>
      </p:sp>
    </p:spTree>
    <p:extLst>
      <p:ext uri="{BB962C8B-B14F-4D97-AF65-F5344CB8AC3E}">
        <p14:creationId xmlns:p14="http://schemas.microsoft.com/office/powerpoint/2010/main" val="18336368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99090" y="8805435"/>
            <a:ext cx="2983949" cy="463526"/>
          </a:xfrm>
          <a:prstGeom prst="rect">
            <a:avLst/>
          </a:prstGeom>
          <a:ln/>
        </p:spPr>
        <p:txBody>
          <a:bodyPr lIns="90023" tIns="45011" rIns="90023" bIns="45011"/>
          <a:lstStyle/>
          <a:p>
            <a:fld id="{630935A1-E054-4F86-85A4-5F295583C696}" type="slidenum">
              <a:rPr lang="en-US">
                <a:solidFill>
                  <a:prstClr val="black"/>
                </a:solidFill>
              </a:rPr>
              <a:pPr/>
              <a:t>21</a:t>
            </a:fld>
            <a:endParaRPr lang="en-US" dirty="0">
              <a:solidFill>
                <a:prstClr val="black"/>
              </a:solidFill>
            </a:endParaRPr>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p:txBody>
          <a:bodyPr/>
          <a:lstStyle/>
          <a:p>
            <a:r>
              <a:rPr lang="en-US" dirty="0">
                <a:latin typeface="Times New Roman" panose="02020603050405020304" pitchFamily="18" charset="0"/>
              </a:rPr>
              <a:t>The company’s cash account decreased by $200. The equity account, Dividends, increased by $200. </a:t>
            </a:r>
          </a:p>
        </p:txBody>
      </p:sp>
    </p:spTree>
    <p:extLst>
      <p:ext uri="{BB962C8B-B14F-4D97-AF65-F5344CB8AC3E}">
        <p14:creationId xmlns:p14="http://schemas.microsoft.com/office/powerpoint/2010/main" val="10894337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Exhibit 1.9 shows the effects of all 11 transactions using the accounting equation.</a:t>
            </a:r>
          </a:p>
        </p:txBody>
      </p:sp>
    </p:spTree>
    <p:extLst>
      <p:ext uri="{BB962C8B-B14F-4D97-AF65-F5344CB8AC3E}">
        <p14:creationId xmlns:p14="http://schemas.microsoft.com/office/powerpoint/2010/main" val="16441899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9663C7FB-FA20-4017-8236-F9F086AA8182}" type="datetime1">
              <a:rPr lang="en-US" smtClean="0"/>
              <a:pPr>
                <a:defRPr/>
              </a:pPr>
              <a:t>7/16/2024</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dirty="0"/>
              <a:t>Copyright © 2015 McGraw-Hill Education</a:t>
            </a:r>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8A5055FF-5B03-475F-AD5F-A22A5CED187A}" type="slidenum">
              <a:rPr lang="en-US"/>
              <a:pPr>
                <a:defRPr/>
              </a:pPr>
              <a:t>‹#›</a:t>
            </a:fld>
            <a:endParaRPr lang="en-US" dirty="0"/>
          </a:p>
        </p:txBody>
      </p:sp>
    </p:spTree>
    <p:extLst>
      <p:ext uri="{BB962C8B-B14F-4D97-AF65-F5344CB8AC3E}">
        <p14:creationId xmlns:p14="http://schemas.microsoft.com/office/powerpoint/2010/main" val="2124679839"/>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732900E8-10B7-46D1-9753-FE920EBE5ADE}" type="datetime1">
              <a:rPr lang="en-US" smtClean="0"/>
              <a:pPr>
                <a:defRPr/>
              </a:pPr>
              <a:t>7/16/2024</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dirty="0"/>
              <a:t>Copyright © 2015 McGraw-Hill Education</a:t>
            </a:r>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BDB4CFAF-A178-4AAE-89B4-C3C269C99C30}" type="slidenum">
              <a:rPr lang="en-US"/>
              <a:pPr>
                <a:defRPr/>
              </a:pPr>
              <a:t>‹#›</a:t>
            </a:fld>
            <a:endParaRPr lang="en-US" dirty="0"/>
          </a:p>
        </p:txBody>
      </p:sp>
    </p:spTree>
    <p:extLst>
      <p:ext uri="{BB962C8B-B14F-4D97-AF65-F5344CB8AC3E}">
        <p14:creationId xmlns:p14="http://schemas.microsoft.com/office/powerpoint/2010/main" val="1835752444"/>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83CEB739-DCF7-4A42-9F26-6CF629555772}" type="datetime1">
              <a:rPr lang="en-US" smtClean="0"/>
              <a:pPr>
                <a:defRPr/>
              </a:pPr>
              <a:t>7/16/2024</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dirty="0"/>
              <a:t>Copyright © 2015 McGraw-Hill Education</a:t>
            </a:r>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C6E232F8-FC18-4DBF-B02E-76B60F11BBFE}" type="slidenum">
              <a:rPr lang="en-US"/>
              <a:pPr>
                <a:defRPr/>
              </a:pPr>
              <a:t>‹#›</a:t>
            </a:fld>
            <a:endParaRPr lang="en-US" dirty="0"/>
          </a:p>
        </p:txBody>
      </p:sp>
    </p:spTree>
    <p:extLst>
      <p:ext uri="{BB962C8B-B14F-4D97-AF65-F5344CB8AC3E}">
        <p14:creationId xmlns:p14="http://schemas.microsoft.com/office/powerpoint/2010/main" val="3608919323"/>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9C6EEFDB-E8CD-4FD8-AF70-39445BF9C007}" type="datetime1">
              <a:rPr lang="en-US" smtClean="0"/>
              <a:pPr>
                <a:defRPr/>
              </a:pPr>
              <a:t>7/16/2024</a:t>
            </a:fld>
            <a:endParaRPr lang="en-US" dirty="0"/>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dirty="0"/>
              <a:t>Copyright © 2015 McGraw-Hill Education</a:t>
            </a:r>
          </a:p>
        </p:txBody>
      </p:sp>
      <p:sp>
        <p:nvSpPr>
          <p:cNvPr id="7" name="Slide Number Placeholder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E490BB04-126C-4407-87B7-064E47936ECC}" type="slidenum">
              <a:rPr lang="en-US"/>
              <a:pPr>
                <a:defRPr/>
              </a:pPr>
              <a:t>‹#›</a:t>
            </a:fld>
            <a:endParaRPr lang="en-US" dirty="0"/>
          </a:p>
        </p:txBody>
      </p:sp>
    </p:spTree>
    <p:extLst>
      <p:ext uri="{BB962C8B-B14F-4D97-AF65-F5344CB8AC3E}">
        <p14:creationId xmlns:p14="http://schemas.microsoft.com/office/powerpoint/2010/main" val="2361803687"/>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0CAEB22E-677F-4F3C-AAEC-AFBFBB88F5CC}" type="datetime1">
              <a:rPr lang="en-US" smtClean="0"/>
              <a:pPr>
                <a:defRPr/>
              </a:pPr>
              <a:t>7/16/2024</a:t>
            </a:fld>
            <a:endParaRPr lang="en-US" dirty="0"/>
          </a:p>
        </p:txBody>
      </p:sp>
      <p:sp>
        <p:nvSpPr>
          <p:cNvPr id="8" name="Footer Placeholder 7"/>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dirty="0"/>
              <a:t>Copyright © 2015 McGraw-Hill Education</a:t>
            </a:r>
          </a:p>
        </p:txBody>
      </p:sp>
      <p:sp>
        <p:nvSpPr>
          <p:cNvPr id="9" name="Slide Number Placeholder 8"/>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92C62A08-4D61-4E8A-A8EE-E72530B83B69}" type="slidenum">
              <a:rPr lang="en-US"/>
              <a:pPr>
                <a:defRPr/>
              </a:pPr>
              <a:t>‹#›</a:t>
            </a:fld>
            <a:endParaRPr lang="en-US" dirty="0"/>
          </a:p>
        </p:txBody>
      </p:sp>
    </p:spTree>
    <p:extLst>
      <p:ext uri="{BB962C8B-B14F-4D97-AF65-F5344CB8AC3E}">
        <p14:creationId xmlns:p14="http://schemas.microsoft.com/office/powerpoint/2010/main" val="3422372681"/>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711EC8DC-4DFB-4A47-8D74-CCD546CFFAE1}" type="datetime1">
              <a:rPr lang="en-US" smtClean="0"/>
              <a:pPr>
                <a:defRPr/>
              </a:pPr>
              <a:t>7/16/2024</a:t>
            </a:fld>
            <a:endParaRPr lang="en-US" dirty="0"/>
          </a:p>
        </p:txBody>
      </p:sp>
      <p:sp>
        <p:nvSpPr>
          <p:cNvPr id="4" name="Footer Placeholder 3"/>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dirty="0"/>
              <a:t>Copyright © 2015 McGraw-Hill Education</a:t>
            </a:r>
          </a:p>
        </p:txBody>
      </p:sp>
      <p:sp>
        <p:nvSpPr>
          <p:cNvPr id="5" name="Slide Number Placeholder 4"/>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D2754C70-1ECB-4CAC-9E5A-46C63657E1E9}" type="slidenum">
              <a:rPr lang="en-US"/>
              <a:pPr>
                <a:defRPr/>
              </a:pPr>
              <a:t>‹#›</a:t>
            </a:fld>
            <a:endParaRPr lang="en-US" dirty="0"/>
          </a:p>
        </p:txBody>
      </p:sp>
    </p:spTree>
    <p:extLst>
      <p:ext uri="{BB962C8B-B14F-4D97-AF65-F5344CB8AC3E}">
        <p14:creationId xmlns:p14="http://schemas.microsoft.com/office/powerpoint/2010/main" val="3952722969"/>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A5E3FD55-C841-4CA7-9CD9-8E140ED6D60F}" type="datetime1">
              <a:rPr lang="en-US" smtClean="0"/>
              <a:pPr>
                <a:defRPr/>
              </a:pPr>
              <a:t>7/16/2024</a:t>
            </a:fld>
            <a:endParaRPr lang="en-US" dirty="0"/>
          </a:p>
        </p:txBody>
      </p:sp>
      <p:sp>
        <p:nvSpPr>
          <p:cNvPr id="3" name="Footer Placeholder 2"/>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dirty="0"/>
              <a:t>Copyright © 2015 McGraw-Hill Education</a:t>
            </a:r>
          </a:p>
        </p:txBody>
      </p:sp>
      <p:sp>
        <p:nvSpPr>
          <p:cNvPr id="4" name="Slide Number Placeholder 3"/>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8FD8C5A0-EEBA-4F5B-B13D-F504B5AEFC33}" type="slidenum">
              <a:rPr lang="en-US"/>
              <a:pPr>
                <a:defRPr/>
              </a:pPr>
              <a:t>‹#›</a:t>
            </a:fld>
            <a:endParaRPr lang="en-US" dirty="0"/>
          </a:p>
        </p:txBody>
      </p:sp>
    </p:spTree>
    <p:extLst>
      <p:ext uri="{BB962C8B-B14F-4D97-AF65-F5344CB8AC3E}">
        <p14:creationId xmlns:p14="http://schemas.microsoft.com/office/powerpoint/2010/main" val="205460788"/>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F15EF368-0F3D-4595-A929-177E11293E6D}" type="datetime1">
              <a:rPr lang="en-US" smtClean="0"/>
              <a:pPr>
                <a:defRPr/>
              </a:pPr>
              <a:t>7/16/2024</a:t>
            </a:fld>
            <a:endParaRPr lang="en-US" dirty="0"/>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dirty="0"/>
              <a:t>Copyright © 2015 McGraw-Hill Education</a:t>
            </a:r>
          </a:p>
        </p:txBody>
      </p:sp>
      <p:sp>
        <p:nvSpPr>
          <p:cNvPr id="7" name="Slide Number Placeholder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F6D221F0-D3B5-47A6-B15A-20289A98BDFA}" type="slidenum">
              <a:rPr lang="en-US"/>
              <a:pPr>
                <a:defRPr/>
              </a:pPr>
              <a:t>‹#›</a:t>
            </a:fld>
            <a:endParaRPr lang="en-US" dirty="0"/>
          </a:p>
        </p:txBody>
      </p:sp>
    </p:spTree>
    <p:extLst>
      <p:ext uri="{BB962C8B-B14F-4D97-AF65-F5344CB8AC3E}">
        <p14:creationId xmlns:p14="http://schemas.microsoft.com/office/powerpoint/2010/main" val="3710598988"/>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BF51105E-740E-44C6-85FB-C32DB43FCFE9}" type="datetime1">
              <a:rPr lang="en-US" smtClean="0"/>
              <a:pPr>
                <a:defRPr/>
              </a:pPr>
              <a:t>7/16/2024</a:t>
            </a:fld>
            <a:endParaRPr lang="en-US" dirty="0"/>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dirty="0"/>
              <a:t>Copyright © 2015 McGraw-Hill Education</a:t>
            </a:r>
          </a:p>
        </p:txBody>
      </p:sp>
      <p:sp>
        <p:nvSpPr>
          <p:cNvPr id="7" name="Slide Number Placeholder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003DD34D-E3E4-42F9-86AE-FB6A52F1F4BF}" type="slidenum">
              <a:rPr lang="en-US"/>
              <a:pPr>
                <a:defRPr/>
              </a:pPr>
              <a:t>‹#›</a:t>
            </a:fld>
            <a:endParaRPr lang="en-US" dirty="0"/>
          </a:p>
        </p:txBody>
      </p:sp>
    </p:spTree>
    <p:extLst>
      <p:ext uri="{BB962C8B-B14F-4D97-AF65-F5344CB8AC3E}">
        <p14:creationId xmlns:p14="http://schemas.microsoft.com/office/powerpoint/2010/main" val="559446156"/>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6EB8B23D-D8DD-4F74-AF83-67D621B50494}" type="datetime1">
              <a:rPr lang="en-US" smtClean="0"/>
              <a:pPr>
                <a:defRPr/>
              </a:pPr>
              <a:t>7/16/2024</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dirty="0"/>
              <a:t>Copyright © 2015 McGraw-Hill Education</a:t>
            </a:r>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46B6CAA3-55A2-4C02-9108-77CE271CE776}" type="slidenum">
              <a:rPr lang="en-US"/>
              <a:pPr>
                <a:defRPr/>
              </a:pPr>
              <a:t>‹#›</a:t>
            </a:fld>
            <a:endParaRPr lang="en-US" dirty="0"/>
          </a:p>
        </p:txBody>
      </p:sp>
    </p:spTree>
    <p:extLst>
      <p:ext uri="{BB962C8B-B14F-4D97-AF65-F5344CB8AC3E}">
        <p14:creationId xmlns:p14="http://schemas.microsoft.com/office/powerpoint/2010/main" val="3111723525"/>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20908FDB-B645-4133-AB2A-1BABF33E4DAB}" type="datetime1">
              <a:rPr lang="en-US" smtClean="0"/>
              <a:pPr>
                <a:defRPr/>
              </a:pPr>
              <a:t>7/16/2024</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dirty="0"/>
              <a:t>Copyright © 2015 McGraw-Hill Education</a:t>
            </a:r>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0C27B15F-BA5D-409E-9120-1791B4EF0461}" type="slidenum">
              <a:rPr lang="en-US"/>
              <a:pPr>
                <a:defRPr/>
              </a:pPr>
              <a:t>‹#›</a:t>
            </a:fld>
            <a:endParaRPr lang="en-US" dirty="0"/>
          </a:p>
        </p:txBody>
      </p:sp>
    </p:spTree>
    <p:extLst>
      <p:ext uri="{BB962C8B-B14F-4D97-AF65-F5344CB8AC3E}">
        <p14:creationId xmlns:p14="http://schemas.microsoft.com/office/powerpoint/2010/main" val="89969251"/>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8B0B5EE6-4659-4F7F-B8C3-A2376F6D22C4}" type="datetime1">
              <a:rPr lang="en-US" smtClean="0"/>
              <a:pPr>
                <a:defRPr/>
              </a:pPr>
              <a:t>7/16/2024</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dirty="0"/>
              <a:t>Copyright © 2015 McGraw-Hill Education</a:t>
            </a:r>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F595C8B3-3AB0-4535-9C99-A51CEA283CD5}" type="slidenum">
              <a:rPr lang="en-US"/>
              <a:pPr>
                <a:defRPr/>
              </a:pPr>
              <a:t>‹#›</a:t>
            </a:fld>
            <a:endParaRPr lang="en-US" dirty="0"/>
          </a:p>
        </p:txBody>
      </p:sp>
    </p:spTree>
    <p:extLst>
      <p:ext uri="{BB962C8B-B14F-4D97-AF65-F5344CB8AC3E}">
        <p14:creationId xmlns:p14="http://schemas.microsoft.com/office/powerpoint/2010/main" val="3077632895"/>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7000794D-A906-45CA-99DC-C8144D8D84CE}" type="datetime1">
              <a:rPr lang="en-US" smtClean="0"/>
              <a:pPr>
                <a:defRPr/>
              </a:pPr>
              <a:t>7/16/2024</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dirty="0"/>
              <a:t>Copyright © 2015 McGraw-Hill Education</a:t>
            </a:r>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610AC371-75AB-46A7-AAA9-8E00A91651AF}" type="slidenum">
              <a:rPr lang="en-US"/>
              <a:pPr>
                <a:defRPr/>
              </a:pPr>
              <a:t>‹#›</a:t>
            </a:fld>
            <a:endParaRPr lang="en-US" dirty="0"/>
          </a:p>
        </p:txBody>
      </p:sp>
    </p:spTree>
    <p:extLst>
      <p:ext uri="{BB962C8B-B14F-4D97-AF65-F5344CB8AC3E}">
        <p14:creationId xmlns:p14="http://schemas.microsoft.com/office/powerpoint/2010/main" val="3816606990"/>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00640576-C276-4969-A21E-CDB67BFB63C5}" type="datetime1">
              <a:rPr lang="en-US" smtClean="0"/>
              <a:pPr>
                <a:defRPr/>
              </a:pPr>
              <a:t>7/16/2024</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dirty="0"/>
              <a:t>Copyright © 2015 McGraw-Hill Education</a:t>
            </a:r>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D9B3DD81-5D62-4863-A0B3-ED174235AEB2}" type="slidenum">
              <a:rPr lang="en-US"/>
              <a:pPr>
                <a:defRPr/>
              </a:pPr>
              <a:t>‹#›</a:t>
            </a:fld>
            <a:endParaRPr lang="en-US" dirty="0"/>
          </a:p>
        </p:txBody>
      </p:sp>
    </p:spTree>
    <p:extLst>
      <p:ext uri="{BB962C8B-B14F-4D97-AF65-F5344CB8AC3E}">
        <p14:creationId xmlns:p14="http://schemas.microsoft.com/office/powerpoint/2010/main" val="3336547312"/>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0F0BA2DA-7C8B-4112-954C-7C8AA67FC5C7}" type="datetime1">
              <a:rPr lang="en-US" smtClean="0"/>
              <a:pPr>
                <a:defRPr/>
              </a:pPr>
              <a:t>7/16/2024</a:t>
            </a:fld>
            <a:endParaRPr lang="en-US" dirty="0"/>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dirty="0"/>
              <a:t>Copyright © 2015 McGraw-Hill Education</a:t>
            </a:r>
          </a:p>
        </p:txBody>
      </p:sp>
      <p:sp>
        <p:nvSpPr>
          <p:cNvPr id="7" name="Slide Number Placeholder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EA01A316-B21D-415F-A899-D8FB2E8A8DBF}" type="slidenum">
              <a:rPr lang="en-US"/>
              <a:pPr>
                <a:defRPr/>
              </a:pPr>
              <a:t>‹#›</a:t>
            </a:fld>
            <a:endParaRPr lang="en-US" dirty="0"/>
          </a:p>
        </p:txBody>
      </p:sp>
    </p:spTree>
    <p:extLst>
      <p:ext uri="{BB962C8B-B14F-4D97-AF65-F5344CB8AC3E}">
        <p14:creationId xmlns:p14="http://schemas.microsoft.com/office/powerpoint/2010/main" val="273977472"/>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A0C133C6-D9D2-445E-859A-BDDCF874E5CB}" type="datetime1">
              <a:rPr lang="en-US" smtClean="0"/>
              <a:pPr>
                <a:defRPr/>
              </a:pPr>
              <a:t>7/16/2024</a:t>
            </a:fld>
            <a:endParaRPr lang="en-US" dirty="0"/>
          </a:p>
        </p:txBody>
      </p:sp>
      <p:sp>
        <p:nvSpPr>
          <p:cNvPr id="8" name="Footer Placeholder 7"/>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dirty="0"/>
              <a:t>Copyright © 2015 McGraw-Hill Education</a:t>
            </a:r>
          </a:p>
        </p:txBody>
      </p:sp>
      <p:sp>
        <p:nvSpPr>
          <p:cNvPr id="9" name="Slide Number Placeholder 8"/>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794372E6-BA5D-428C-8D3B-40E63350F42C}" type="slidenum">
              <a:rPr lang="en-US"/>
              <a:pPr>
                <a:defRPr/>
              </a:pPr>
              <a:t>‹#›</a:t>
            </a:fld>
            <a:endParaRPr lang="en-US" dirty="0"/>
          </a:p>
        </p:txBody>
      </p:sp>
    </p:spTree>
    <p:extLst>
      <p:ext uri="{BB962C8B-B14F-4D97-AF65-F5344CB8AC3E}">
        <p14:creationId xmlns:p14="http://schemas.microsoft.com/office/powerpoint/2010/main" val="781179663"/>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3414" y="609600"/>
            <a:ext cx="8229600" cy="1143000"/>
          </a:xfrm>
        </p:spPr>
        <p:txBody>
          <a:bodyPr/>
          <a:lstStyle/>
          <a:p>
            <a:r>
              <a:rPr lang="en-US"/>
              <a:t>Click to edit Master title style</a:t>
            </a:r>
          </a:p>
        </p:txBody>
      </p:sp>
      <p:sp>
        <p:nvSpPr>
          <p:cNvPr id="3" name="Date Placeholder 2"/>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1FFC314D-52F1-4139-8D36-6282DAFF68D5}" type="datetime1">
              <a:rPr lang="en-US" smtClean="0"/>
              <a:pPr>
                <a:defRPr/>
              </a:pPr>
              <a:t>7/16/2024</a:t>
            </a:fld>
            <a:endParaRPr lang="en-US" dirty="0"/>
          </a:p>
        </p:txBody>
      </p:sp>
      <p:sp>
        <p:nvSpPr>
          <p:cNvPr id="4" name="Footer Placeholder 3"/>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dirty="0"/>
              <a:t>Copyright © 2015 McGraw-Hill Education</a:t>
            </a:r>
          </a:p>
        </p:txBody>
      </p:sp>
      <p:sp>
        <p:nvSpPr>
          <p:cNvPr id="5" name="Slide Number Placeholder 4"/>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1A502F59-C9C5-4CFC-ACAE-314DC3CCBC8D}" type="slidenum">
              <a:rPr lang="en-US"/>
              <a:pPr>
                <a:defRPr/>
              </a:pPr>
              <a:t>‹#›</a:t>
            </a:fld>
            <a:endParaRPr lang="en-US" dirty="0"/>
          </a:p>
        </p:txBody>
      </p:sp>
    </p:spTree>
    <p:extLst>
      <p:ext uri="{BB962C8B-B14F-4D97-AF65-F5344CB8AC3E}">
        <p14:creationId xmlns:p14="http://schemas.microsoft.com/office/powerpoint/2010/main" val="2032981820"/>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C0430762-19BD-47C4-8BCF-030544E92DE1}" type="datetime1">
              <a:rPr lang="en-US" smtClean="0"/>
              <a:pPr>
                <a:defRPr/>
              </a:pPr>
              <a:t>7/16/2024</a:t>
            </a:fld>
            <a:endParaRPr lang="en-US" dirty="0"/>
          </a:p>
        </p:txBody>
      </p:sp>
      <p:sp>
        <p:nvSpPr>
          <p:cNvPr id="3" name="Footer Placeholder 2"/>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dirty="0"/>
              <a:t>Copyright © 2015 McGraw-Hill Education</a:t>
            </a:r>
          </a:p>
        </p:txBody>
      </p:sp>
      <p:sp>
        <p:nvSpPr>
          <p:cNvPr id="4" name="Slide Number Placeholder 3"/>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B013F062-0DF7-4378-8C5C-624AE4CB2844}" type="slidenum">
              <a:rPr lang="en-US"/>
              <a:pPr>
                <a:defRPr/>
              </a:pPr>
              <a:t>‹#›</a:t>
            </a:fld>
            <a:endParaRPr lang="en-US" dirty="0"/>
          </a:p>
        </p:txBody>
      </p:sp>
    </p:spTree>
    <p:extLst>
      <p:ext uri="{BB962C8B-B14F-4D97-AF65-F5344CB8AC3E}">
        <p14:creationId xmlns:p14="http://schemas.microsoft.com/office/powerpoint/2010/main" val="4110500893"/>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9F934F64-72FE-4546-8208-AA8B8FDA4957}" type="datetime1">
              <a:rPr lang="en-US" smtClean="0"/>
              <a:pPr>
                <a:defRPr/>
              </a:pPr>
              <a:t>7/16/2024</a:t>
            </a:fld>
            <a:endParaRPr lang="en-US" dirty="0"/>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dirty="0"/>
              <a:t>Copyright © 2015 McGraw-Hill Education</a:t>
            </a:r>
          </a:p>
        </p:txBody>
      </p:sp>
      <p:sp>
        <p:nvSpPr>
          <p:cNvPr id="7" name="Slide Number Placeholder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B0CBD8B5-B812-407C-846B-2B139F85C7C5}" type="slidenum">
              <a:rPr lang="en-US"/>
              <a:pPr>
                <a:defRPr/>
              </a:pPr>
              <a:t>‹#›</a:t>
            </a:fld>
            <a:endParaRPr lang="en-US" dirty="0"/>
          </a:p>
        </p:txBody>
      </p:sp>
    </p:spTree>
    <p:extLst>
      <p:ext uri="{BB962C8B-B14F-4D97-AF65-F5344CB8AC3E}">
        <p14:creationId xmlns:p14="http://schemas.microsoft.com/office/powerpoint/2010/main" val="4037639503"/>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72FF0574-D381-48AA-9903-598BD8A5A7BA}" type="datetime1">
              <a:rPr lang="en-US" smtClean="0"/>
              <a:pPr>
                <a:defRPr/>
              </a:pPr>
              <a:t>7/16/2024</a:t>
            </a:fld>
            <a:endParaRPr lang="en-US" dirty="0"/>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dirty="0"/>
              <a:t>Copyright © 2015 McGraw-Hill Education</a:t>
            </a:r>
          </a:p>
        </p:txBody>
      </p:sp>
      <p:sp>
        <p:nvSpPr>
          <p:cNvPr id="7" name="Slide Number Placeholder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B6B1E708-7CE1-445D-8B06-C34A93056C9D}" type="slidenum">
              <a:rPr lang="en-US"/>
              <a:pPr>
                <a:defRPr/>
              </a:pPr>
              <a:t>‹#›</a:t>
            </a:fld>
            <a:endParaRPr lang="en-US" dirty="0"/>
          </a:p>
        </p:txBody>
      </p:sp>
    </p:spTree>
    <p:extLst>
      <p:ext uri="{BB962C8B-B14F-4D97-AF65-F5344CB8AC3E}">
        <p14:creationId xmlns:p14="http://schemas.microsoft.com/office/powerpoint/2010/main" val="307974237"/>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D4AC5618-D27A-42C0-B770-D0F974222802}" type="datetime1">
              <a:rPr lang="en-US" smtClean="0"/>
              <a:pPr>
                <a:defRPr/>
              </a:pPr>
              <a:t>7/16/2024</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dirty="0"/>
              <a:t>Copyright © 2015 McGraw-Hill Education</a:t>
            </a:r>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ABC30DE1-9BA2-41B8-A292-E7FE6CA52711}" type="slidenum">
              <a:rPr lang="en-US"/>
              <a:pPr>
                <a:defRPr/>
              </a:pPr>
              <a:t>‹#›</a:t>
            </a:fld>
            <a:endParaRPr lang="en-US" dirty="0"/>
          </a:p>
        </p:txBody>
      </p:sp>
    </p:spTree>
    <p:extLst>
      <p:ext uri="{BB962C8B-B14F-4D97-AF65-F5344CB8AC3E}">
        <p14:creationId xmlns:p14="http://schemas.microsoft.com/office/powerpoint/2010/main" val="2772635282"/>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30CFACA2-4559-4A62-95F4-0EBC7D9C5BA8}" type="datetime1">
              <a:rPr lang="en-US" smtClean="0"/>
              <a:pPr>
                <a:defRPr/>
              </a:pPr>
              <a:t>7/16/2024</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dirty="0"/>
              <a:t>Copyright © 2015 McGraw-Hill Education</a:t>
            </a:r>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96C995DE-0FFE-45F3-B537-69A0AC7916DF}" type="slidenum">
              <a:rPr lang="en-US"/>
              <a:pPr>
                <a:defRPr/>
              </a:pPr>
              <a:t>‹#›</a:t>
            </a:fld>
            <a:endParaRPr lang="en-US" dirty="0"/>
          </a:p>
        </p:txBody>
      </p:sp>
    </p:spTree>
    <p:extLst>
      <p:ext uri="{BB962C8B-B14F-4D97-AF65-F5344CB8AC3E}">
        <p14:creationId xmlns:p14="http://schemas.microsoft.com/office/powerpoint/2010/main" val="4094904047"/>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7170"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7171"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cs typeface="+mn-cs"/>
              </a:defRPr>
            </a:lvl1pPr>
          </a:lstStyle>
          <a:p>
            <a:pPr>
              <a:defRPr/>
            </a:pPr>
            <a:fld id="{EDE6E308-82E2-4031-9570-B6D11A62FDC7}" type="datetime1">
              <a:rPr lang="en-US" smtClean="0"/>
              <a:pPr>
                <a:defRPr/>
              </a:pPr>
              <a:t>7/16/2024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cs typeface="+mn-cs"/>
              </a:defRPr>
            </a:lvl1pPr>
          </a:lstStyle>
          <a:p>
            <a:pPr>
              <a:defRPr/>
            </a:pPr>
            <a:r>
              <a:rPr lang="en-US" dirty="0"/>
              <a:t>Copyright © 2015 McGraw-Hill Education</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Calibri"/>
                <a:cs typeface="+mn-cs"/>
              </a:defRPr>
            </a:lvl1pPr>
          </a:lstStyle>
          <a:p>
            <a:pPr>
              <a:defRPr/>
            </a:pPr>
            <a:fld id="{0127486D-E2AC-4473-8D94-734531B4F2ED}" type="slidenum">
              <a:rPr lang="en-US"/>
              <a:pPr>
                <a:defRPr/>
              </a:pPr>
              <a:t>‹#›</a:t>
            </a:fld>
            <a:endParaRPr lang="en-US" dirty="0"/>
          </a:p>
        </p:txBody>
      </p:sp>
      <p:sp>
        <p:nvSpPr>
          <p:cNvPr id="8" name="Rectangle 7"/>
          <p:cNvSpPr/>
          <p:nvPr userDrawn="1"/>
        </p:nvSpPr>
        <p:spPr>
          <a:xfrm>
            <a:off x="0" y="0"/>
            <a:ext cx="9144000" cy="274638"/>
          </a:xfrm>
          <a:prstGeom prst="rect">
            <a:avLst/>
          </a:prstGeom>
          <a:solidFill>
            <a:srgbClr val="006991"/>
          </a:solidFill>
          <a:ln w="28575" cap="flat" cmpd="sng" algn="ctr">
            <a:solidFill>
              <a:srgbClr val="6076B4">
                <a:shade val="50000"/>
              </a:srgbClr>
            </a:solidFill>
            <a:prstDash val="solid"/>
          </a:ln>
          <a:effectLst/>
        </p:spPr>
        <p:txBody>
          <a:bodyPr anchor="ctr"/>
          <a:lstStyle/>
          <a:p>
            <a:pPr algn="ctr" fontAlgn="auto">
              <a:spcBef>
                <a:spcPts val="0"/>
              </a:spcBef>
              <a:spcAft>
                <a:spcPts val="0"/>
              </a:spcAft>
              <a:defRPr/>
            </a:pPr>
            <a:endParaRPr lang="en-US" kern="0" dirty="0">
              <a:solidFill>
                <a:srgbClr val="FFFF00"/>
              </a:solidFill>
              <a:latin typeface="Palatino Linotype"/>
            </a:endParaRPr>
          </a:p>
        </p:txBody>
      </p:sp>
    </p:spTree>
    <p:extLst>
      <p:ext uri="{BB962C8B-B14F-4D97-AF65-F5344CB8AC3E}">
        <p14:creationId xmlns:p14="http://schemas.microsoft.com/office/powerpoint/2010/main" val="2452047334"/>
      </p:ext>
    </p:extLst>
  </p:cSld>
  <p:clrMap bg1="lt1" tx1="dk1" bg2="lt2" tx2="dk2" accent1="accent1" accent2="accent2" accent3="accent3" accent4="accent4" accent5="accent5" accent6="accent6" hlink="hlink" folHlink="folHlink"/>
  <p:sldLayoutIdLst>
    <p:sldLayoutId id="2147485031" r:id="rId1"/>
    <p:sldLayoutId id="2147485032" r:id="rId2"/>
    <p:sldLayoutId id="2147485033" r:id="rId3"/>
    <p:sldLayoutId id="2147485034" r:id="rId4"/>
    <p:sldLayoutId id="2147485035" r:id="rId5"/>
    <p:sldLayoutId id="2147485036" r:id="rId6"/>
    <p:sldLayoutId id="2147485037" r:id="rId7"/>
    <p:sldLayoutId id="2147485038" r:id="rId8"/>
    <p:sldLayoutId id="2147485039" r:id="rId9"/>
    <p:sldLayoutId id="2147485040" r:id="rId10"/>
    <p:sldLayoutId id="2147485041" r:id="rId11"/>
  </p:sldLayoutIdLst>
  <p:transition>
    <p:fade/>
  </p:transition>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107" charset="0"/>
        </a:defRPr>
      </a:lvl2pPr>
      <a:lvl3pPr algn="ctr" rtl="0" eaLnBrk="0" fontAlgn="base" hangingPunct="0">
        <a:spcBef>
          <a:spcPct val="0"/>
        </a:spcBef>
        <a:spcAft>
          <a:spcPct val="0"/>
        </a:spcAft>
        <a:defRPr sz="4400">
          <a:solidFill>
            <a:schemeClr val="tx1"/>
          </a:solidFill>
          <a:latin typeface="Calibri" pitchFamily="-107" charset="0"/>
        </a:defRPr>
      </a:lvl3pPr>
      <a:lvl4pPr algn="ctr" rtl="0" eaLnBrk="0" fontAlgn="base" hangingPunct="0">
        <a:spcBef>
          <a:spcPct val="0"/>
        </a:spcBef>
        <a:spcAft>
          <a:spcPct val="0"/>
        </a:spcAft>
        <a:defRPr sz="4400">
          <a:solidFill>
            <a:schemeClr val="tx1"/>
          </a:solidFill>
          <a:latin typeface="Calibri" pitchFamily="-107" charset="0"/>
        </a:defRPr>
      </a:lvl4pPr>
      <a:lvl5pPr algn="ctr" rtl="0" eaLnBrk="0" fontAlgn="base" hangingPunct="0">
        <a:spcBef>
          <a:spcPct val="0"/>
        </a:spcBef>
        <a:spcAft>
          <a:spcPct val="0"/>
        </a:spcAft>
        <a:defRPr sz="4400">
          <a:solidFill>
            <a:schemeClr val="tx1"/>
          </a:solidFill>
          <a:latin typeface="Calibri" pitchFamily="-107" charset="0"/>
        </a:defRPr>
      </a:lvl5pPr>
      <a:lvl6pPr marL="457200" algn="ctr" rtl="0" fontAlgn="base">
        <a:spcBef>
          <a:spcPct val="0"/>
        </a:spcBef>
        <a:spcAft>
          <a:spcPct val="0"/>
        </a:spcAft>
        <a:defRPr sz="4400">
          <a:solidFill>
            <a:schemeClr val="tx1"/>
          </a:solidFill>
          <a:latin typeface="Calibri" pitchFamily="-107" charset="0"/>
        </a:defRPr>
      </a:lvl6pPr>
      <a:lvl7pPr marL="914400" algn="ctr" rtl="0" fontAlgn="base">
        <a:spcBef>
          <a:spcPct val="0"/>
        </a:spcBef>
        <a:spcAft>
          <a:spcPct val="0"/>
        </a:spcAft>
        <a:defRPr sz="4400">
          <a:solidFill>
            <a:schemeClr val="tx1"/>
          </a:solidFill>
          <a:latin typeface="Calibri" pitchFamily="-107" charset="0"/>
        </a:defRPr>
      </a:lvl7pPr>
      <a:lvl8pPr marL="1371600" algn="ctr" rtl="0" fontAlgn="base">
        <a:spcBef>
          <a:spcPct val="0"/>
        </a:spcBef>
        <a:spcAft>
          <a:spcPct val="0"/>
        </a:spcAft>
        <a:defRPr sz="4400">
          <a:solidFill>
            <a:schemeClr val="tx1"/>
          </a:solidFill>
          <a:latin typeface="Calibri" pitchFamily="-107" charset="0"/>
        </a:defRPr>
      </a:lvl8pPr>
      <a:lvl9pPr marL="1828800" algn="ctr" rtl="0" fontAlgn="base">
        <a:spcBef>
          <a:spcPct val="0"/>
        </a:spcBef>
        <a:spcAft>
          <a:spcPct val="0"/>
        </a:spcAft>
        <a:defRPr sz="4400">
          <a:solidFill>
            <a:schemeClr val="tx1"/>
          </a:solidFill>
          <a:latin typeface="Calibri" pitchFamily="-107"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9218"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9219"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cs typeface="+mn-cs"/>
              </a:defRPr>
            </a:lvl1pPr>
          </a:lstStyle>
          <a:p>
            <a:pPr>
              <a:defRPr/>
            </a:pPr>
            <a:fld id="{752CFB26-7DC9-46FC-91BD-E018898529E1}" type="datetime1">
              <a:rPr lang="en-US" smtClean="0"/>
              <a:pPr>
                <a:defRPr/>
              </a:pPr>
              <a:t>7/16/2024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cs typeface="+mn-cs"/>
              </a:defRPr>
            </a:lvl1pPr>
          </a:lstStyle>
          <a:p>
            <a:pPr>
              <a:defRPr/>
            </a:pPr>
            <a:r>
              <a:rPr lang="en-US" dirty="0"/>
              <a:t>Copyright © 2015 McGraw-Hill Education</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Calibri"/>
                <a:cs typeface="+mn-cs"/>
              </a:defRPr>
            </a:lvl1pPr>
          </a:lstStyle>
          <a:p>
            <a:pPr>
              <a:defRPr/>
            </a:pPr>
            <a:fld id="{D66A26EC-47DD-4371-85BD-A1AB986CCADE}" type="slidenum">
              <a:rPr lang="en-US"/>
              <a:pPr>
                <a:defRPr/>
              </a:pPr>
              <a:t>‹#›</a:t>
            </a:fld>
            <a:endParaRPr lang="en-US" dirty="0"/>
          </a:p>
        </p:txBody>
      </p:sp>
      <p:sp>
        <p:nvSpPr>
          <p:cNvPr id="8" name="Rectangle 7"/>
          <p:cNvSpPr/>
          <p:nvPr userDrawn="1"/>
        </p:nvSpPr>
        <p:spPr>
          <a:xfrm>
            <a:off x="0" y="0"/>
            <a:ext cx="9144000" cy="274638"/>
          </a:xfrm>
          <a:prstGeom prst="rect">
            <a:avLst/>
          </a:prstGeom>
          <a:solidFill>
            <a:srgbClr val="006991"/>
          </a:solidFill>
          <a:ln w="28575" cap="flat" cmpd="sng" algn="ctr">
            <a:solidFill>
              <a:srgbClr val="6076B4">
                <a:shade val="50000"/>
              </a:srgbClr>
            </a:solidFill>
            <a:prstDash val="solid"/>
          </a:ln>
          <a:effectLst/>
        </p:spPr>
        <p:txBody>
          <a:bodyPr anchor="ctr"/>
          <a:lstStyle/>
          <a:p>
            <a:pPr algn="ctr" fontAlgn="auto">
              <a:spcBef>
                <a:spcPts val="0"/>
              </a:spcBef>
              <a:spcAft>
                <a:spcPts val="0"/>
              </a:spcAft>
              <a:defRPr/>
            </a:pPr>
            <a:endParaRPr lang="en-US" kern="0" dirty="0">
              <a:solidFill>
                <a:srgbClr val="FFFF00"/>
              </a:solidFill>
              <a:latin typeface="Palatino Linotype"/>
            </a:endParaRPr>
          </a:p>
        </p:txBody>
      </p:sp>
    </p:spTree>
    <p:extLst>
      <p:ext uri="{BB962C8B-B14F-4D97-AF65-F5344CB8AC3E}">
        <p14:creationId xmlns:p14="http://schemas.microsoft.com/office/powerpoint/2010/main" val="3232397631"/>
      </p:ext>
    </p:extLst>
  </p:cSld>
  <p:clrMap bg1="lt1" tx1="dk1" bg2="lt2" tx2="dk2" accent1="accent1" accent2="accent2" accent3="accent3" accent4="accent4" accent5="accent5" accent6="accent6" hlink="hlink" folHlink="folHlink"/>
  <p:sldLayoutIdLst>
    <p:sldLayoutId id="2147485057" r:id="rId1"/>
    <p:sldLayoutId id="2147485058" r:id="rId2"/>
    <p:sldLayoutId id="2147485059" r:id="rId3"/>
    <p:sldLayoutId id="2147485060" r:id="rId4"/>
    <p:sldLayoutId id="2147485061" r:id="rId5"/>
    <p:sldLayoutId id="2147485062" r:id="rId6"/>
    <p:sldLayoutId id="2147485063" r:id="rId7"/>
    <p:sldLayoutId id="2147485064" r:id="rId8"/>
    <p:sldLayoutId id="2147485065" r:id="rId9"/>
    <p:sldLayoutId id="2147485066" r:id="rId10"/>
    <p:sldLayoutId id="2147485067" r:id="rId11"/>
  </p:sldLayoutIdLst>
  <p:transition>
    <p:fade/>
  </p:transition>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107" charset="0"/>
        </a:defRPr>
      </a:lvl2pPr>
      <a:lvl3pPr algn="ctr" rtl="0" eaLnBrk="0" fontAlgn="base" hangingPunct="0">
        <a:spcBef>
          <a:spcPct val="0"/>
        </a:spcBef>
        <a:spcAft>
          <a:spcPct val="0"/>
        </a:spcAft>
        <a:defRPr sz="4400">
          <a:solidFill>
            <a:schemeClr val="tx1"/>
          </a:solidFill>
          <a:latin typeface="Calibri" pitchFamily="-107" charset="0"/>
        </a:defRPr>
      </a:lvl3pPr>
      <a:lvl4pPr algn="ctr" rtl="0" eaLnBrk="0" fontAlgn="base" hangingPunct="0">
        <a:spcBef>
          <a:spcPct val="0"/>
        </a:spcBef>
        <a:spcAft>
          <a:spcPct val="0"/>
        </a:spcAft>
        <a:defRPr sz="4400">
          <a:solidFill>
            <a:schemeClr val="tx1"/>
          </a:solidFill>
          <a:latin typeface="Calibri" pitchFamily="-107" charset="0"/>
        </a:defRPr>
      </a:lvl4pPr>
      <a:lvl5pPr algn="ctr" rtl="0" eaLnBrk="0" fontAlgn="base" hangingPunct="0">
        <a:spcBef>
          <a:spcPct val="0"/>
        </a:spcBef>
        <a:spcAft>
          <a:spcPct val="0"/>
        </a:spcAft>
        <a:defRPr sz="4400">
          <a:solidFill>
            <a:schemeClr val="tx1"/>
          </a:solidFill>
          <a:latin typeface="Calibri" pitchFamily="-107" charset="0"/>
        </a:defRPr>
      </a:lvl5pPr>
      <a:lvl6pPr marL="457200" algn="ctr" rtl="0" fontAlgn="base">
        <a:spcBef>
          <a:spcPct val="0"/>
        </a:spcBef>
        <a:spcAft>
          <a:spcPct val="0"/>
        </a:spcAft>
        <a:defRPr sz="4400">
          <a:solidFill>
            <a:schemeClr val="tx1"/>
          </a:solidFill>
          <a:latin typeface="Calibri" pitchFamily="-107" charset="0"/>
        </a:defRPr>
      </a:lvl6pPr>
      <a:lvl7pPr marL="914400" algn="ctr" rtl="0" fontAlgn="base">
        <a:spcBef>
          <a:spcPct val="0"/>
        </a:spcBef>
        <a:spcAft>
          <a:spcPct val="0"/>
        </a:spcAft>
        <a:defRPr sz="4400">
          <a:solidFill>
            <a:schemeClr val="tx1"/>
          </a:solidFill>
          <a:latin typeface="Calibri" pitchFamily="-107" charset="0"/>
        </a:defRPr>
      </a:lvl7pPr>
      <a:lvl8pPr marL="1371600" algn="ctr" rtl="0" fontAlgn="base">
        <a:spcBef>
          <a:spcPct val="0"/>
        </a:spcBef>
        <a:spcAft>
          <a:spcPct val="0"/>
        </a:spcAft>
        <a:defRPr sz="4400">
          <a:solidFill>
            <a:schemeClr val="tx1"/>
          </a:solidFill>
          <a:latin typeface="Calibri" pitchFamily="-107" charset="0"/>
        </a:defRPr>
      </a:lvl8pPr>
      <a:lvl9pPr marL="1828800" algn="ctr" rtl="0" fontAlgn="base">
        <a:spcBef>
          <a:spcPct val="0"/>
        </a:spcBef>
        <a:spcAft>
          <a:spcPct val="0"/>
        </a:spcAft>
        <a:defRPr sz="4400">
          <a:solidFill>
            <a:schemeClr val="tx1"/>
          </a:solidFill>
          <a:latin typeface="Calibri" pitchFamily="-107"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1.png"/><Relationship Id="rId4" Type="http://schemas.openxmlformats.org/officeDocument/2006/relationships/image" Target="../media/image3.emf"/></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4.xml"/><Relationship Id="rId1" Type="http://schemas.openxmlformats.org/officeDocument/2006/relationships/slideLayout" Target="../slideLayouts/slideLayout17.xml"/><Relationship Id="rId5" Type="http://schemas.openxmlformats.org/officeDocument/2006/relationships/image" Target="../media/image1.png"/><Relationship Id="rId4" Type="http://schemas.openxmlformats.org/officeDocument/2006/relationships/image" Target="../media/image4.emf"/></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6.xml"/><Relationship Id="rId1" Type="http://schemas.openxmlformats.org/officeDocument/2006/relationships/slideLayout" Target="../slideLayouts/slideLayout17.xml"/><Relationship Id="rId5" Type="http://schemas.openxmlformats.org/officeDocument/2006/relationships/image" Target="../media/image1.png"/><Relationship Id="rId4" Type="http://schemas.openxmlformats.org/officeDocument/2006/relationships/image" Target="../media/image5.emf"/></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notesSlide" Target="../notesSlides/notesSlide8.xml"/><Relationship Id="rId1" Type="http://schemas.openxmlformats.org/officeDocument/2006/relationships/slideLayout" Target="../slideLayouts/slideLayout17.xml"/><Relationship Id="rId5" Type="http://schemas.openxmlformats.org/officeDocument/2006/relationships/image" Target="../media/image1.png"/><Relationship Id="rId4" Type="http://schemas.openxmlformats.org/officeDocument/2006/relationships/image" Target="../media/image6.emf"/></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notesSlide" Target="../notesSlides/notesSlide10.xml"/><Relationship Id="rId1" Type="http://schemas.openxmlformats.org/officeDocument/2006/relationships/slideLayout" Target="../slideLayouts/slideLayout17.xml"/><Relationship Id="rId5" Type="http://schemas.openxmlformats.org/officeDocument/2006/relationships/image" Target="../media/image1.png"/><Relationship Id="rId4" Type="http://schemas.openxmlformats.org/officeDocument/2006/relationships/image" Target="../media/image7.emf"/></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notesSlide" Target="../notesSlides/notesSlide12.xml"/><Relationship Id="rId1" Type="http://schemas.openxmlformats.org/officeDocument/2006/relationships/slideLayout" Target="../slideLayouts/slideLayout17.xml"/><Relationship Id="rId5" Type="http://schemas.openxmlformats.org/officeDocument/2006/relationships/image" Target="../media/image1.png"/><Relationship Id="rId4" Type="http://schemas.openxmlformats.org/officeDocument/2006/relationships/image" Target="../media/image8.emf"/></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notesSlide" Target="../notesSlides/notesSlide14.xml"/><Relationship Id="rId1" Type="http://schemas.openxmlformats.org/officeDocument/2006/relationships/slideLayout" Target="../slideLayouts/slideLayout17.xml"/><Relationship Id="rId5" Type="http://schemas.openxmlformats.org/officeDocument/2006/relationships/image" Target="../media/image1.png"/><Relationship Id="rId4" Type="http://schemas.openxmlformats.org/officeDocument/2006/relationships/image" Target="../media/image9.emf"/></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notesSlide" Target="../notesSlides/notesSlide16.xml"/><Relationship Id="rId1" Type="http://schemas.openxmlformats.org/officeDocument/2006/relationships/slideLayout" Target="../slideLayouts/slideLayout17.xml"/><Relationship Id="rId5" Type="http://schemas.openxmlformats.org/officeDocument/2006/relationships/image" Target="../media/image1.png"/><Relationship Id="rId4" Type="http://schemas.openxmlformats.org/officeDocument/2006/relationships/image" Target="../media/image10.emf"/></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notesSlide" Target="../notesSlides/notesSlide18.xml"/><Relationship Id="rId1" Type="http://schemas.openxmlformats.org/officeDocument/2006/relationships/slideLayout" Target="../slideLayouts/slideLayout17.xml"/><Relationship Id="rId5" Type="http://schemas.openxmlformats.org/officeDocument/2006/relationships/image" Target="../media/image1.png"/><Relationship Id="rId4" Type="http://schemas.openxmlformats.org/officeDocument/2006/relationships/image" Target="../media/image11.emf"/></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notesSlide" Target="../notesSlides/notesSlide20.xml"/><Relationship Id="rId1" Type="http://schemas.openxmlformats.org/officeDocument/2006/relationships/slideLayout" Target="../slideLayouts/slideLayout17.xml"/><Relationship Id="rId5" Type="http://schemas.openxmlformats.org/officeDocument/2006/relationships/image" Target="../media/image1.png"/><Relationship Id="rId4" Type="http://schemas.openxmlformats.org/officeDocument/2006/relationships/image" Target="../media/image12.emf"/></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7C768-7FC8-6C0E-9E97-A3FB20E360EE}"/>
              </a:ext>
            </a:extLst>
          </p:cNvPr>
          <p:cNvSpPr>
            <a:spLocks noGrp="1"/>
          </p:cNvSpPr>
          <p:nvPr>
            <p:ph type="title"/>
          </p:nvPr>
        </p:nvSpPr>
        <p:spPr>
          <a:xfrm>
            <a:off x="381000" y="-850"/>
            <a:ext cx="8229600" cy="1143000"/>
          </a:xfrm>
        </p:spPr>
        <p:txBody>
          <a:bodyPr/>
          <a:lstStyle/>
          <a:p>
            <a:r>
              <a:rPr lang="en-US" dirty="0"/>
              <a:t>3 Steps in Analyzing Transactions</a:t>
            </a:r>
          </a:p>
        </p:txBody>
      </p:sp>
      <p:sp>
        <p:nvSpPr>
          <p:cNvPr id="3" name="Content Placeholder 2">
            <a:extLst>
              <a:ext uri="{FF2B5EF4-FFF2-40B4-BE49-F238E27FC236}">
                <a16:creationId xmlns:a16="http://schemas.microsoft.com/office/drawing/2014/main" id="{04B8DB83-660A-D701-66A3-90AF4B7F02FD}"/>
              </a:ext>
            </a:extLst>
          </p:cNvPr>
          <p:cNvSpPr>
            <a:spLocks noGrp="1"/>
          </p:cNvSpPr>
          <p:nvPr>
            <p:ph idx="1"/>
          </p:nvPr>
        </p:nvSpPr>
        <p:spPr>
          <a:xfrm>
            <a:off x="103217" y="1189450"/>
            <a:ext cx="6096000" cy="4708525"/>
          </a:xfrm>
        </p:spPr>
        <p:txBody>
          <a:bodyPr/>
          <a:lstStyle/>
          <a:p>
            <a:pPr marL="0" indent="0">
              <a:buNone/>
            </a:pPr>
            <a:r>
              <a:rPr lang="en-US" sz="2600" dirty="0"/>
              <a:t>1) What happened?</a:t>
            </a:r>
          </a:p>
          <a:p>
            <a:pPr lvl="1"/>
            <a:r>
              <a:rPr lang="en-US" sz="2600" dirty="0"/>
              <a:t>Do you understand the nature of the transaction?</a:t>
            </a:r>
          </a:p>
          <a:p>
            <a:pPr marL="0" indent="0">
              <a:buNone/>
            </a:pPr>
            <a:r>
              <a:rPr lang="en-US" sz="2600" dirty="0"/>
              <a:t>2) Which accounts (at least two) are effected? And classify them</a:t>
            </a:r>
          </a:p>
          <a:p>
            <a:pPr lvl="1"/>
            <a:r>
              <a:rPr lang="en-US" sz="2600" dirty="0"/>
              <a:t>Look for the word cash, pay and receive.</a:t>
            </a:r>
          </a:p>
          <a:p>
            <a:pPr lvl="1"/>
            <a:r>
              <a:rPr lang="en-US" sz="2600" dirty="0"/>
              <a:t>Assets? Liability? Equity </a:t>
            </a:r>
            <a:r>
              <a:rPr lang="en-US" sz="2600" dirty="0">
                <a:sym typeface="Wingdings" panose="05000000000000000000" pitchFamily="2" charset="2"/>
              </a:rPr>
              <a:t> revenues, expenses, common stock or dividend?</a:t>
            </a:r>
            <a:endParaRPr lang="en-US" sz="2600" dirty="0"/>
          </a:p>
          <a:p>
            <a:pPr marL="0" indent="0">
              <a:buNone/>
            </a:pPr>
            <a:r>
              <a:rPr lang="en-US" sz="2600" dirty="0"/>
              <a:t>3) Determine the directional impact</a:t>
            </a:r>
            <a:br>
              <a:rPr lang="en-US" sz="2600" dirty="0"/>
            </a:br>
            <a:endParaRPr lang="en-US" sz="2600" dirty="0"/>
          </a:p>
        </p:txBody>
      </p:sp>
      <p:sp>
        <p:nvSpPr>
          <p:cNvPr id="4" name="Slide Number Placeholder 3">
            <a:extLst>
              <a:ext uri="{FF2B5EF4-FFF2-40B4-BE49-F238E27FC236}">
                <a16:creationId xmlns:a16="http://schemas.microsoft.com/office/drawing/2014/main" id="{5A6DEDFB-D1EE-0701-9BAD-4A2970C15682}"/>
              </a:ext>
            </a:extLst>
          </p:cNvPr>
          <p:cNvSpPr>
            <a:spLocks noGrp="1"/>
          </p:cNvSpPr>
          <p:nvPr>
            <p:ph type="sldNum" sz="quarter" idx="12"/>
          </p:nvPr>
        </p:nvSpPr>
        <p:spPr/>
        <p:txBody>
          <a:bodyPr/>
          <a:lstStyle/>
          <a:p>
            <a:pPr>
              <a:defRPr/>
            </a:pPr>
            <a:fld id="{BDB4CFAF-A178-4AAE-89B4-C3C269C99C30}" type="slidenum">
              <a:rPr lang="en-US" smtClean="0"/>
              <a:pPr>
                <a:defRPr/>
              </a:pPr>
              <a:t>1</a:t>
            </a:fld>
            <a:endParaRPr lang="en-US" dirty="0"/>
          </a:p>
        </p:txBody>
      </p:sp>
      <p:sp>
        <p:nvSpPr>
          <p:cNvPr id="5" name="TextBox 23">
            <a:extLst>
              <a:ext uri="{FF2B5EF4-FFF2-40B4-BE49-F238E27FC236}">
                <a16:creationId xmlns:a16="http://schemas.microsoft.com/office/drawing/2014/main" id="{D7BA617C-F72D-E94E-D14C-F2D0E731683A}"/>
              </a:ext>
            </a:extLst>
          </p:cNvPr>
          <p:cNvSpPr txBox="1">
            <a:spLocks noChangeArrowheads="1"/>
          </p:cNvSpPr>
          <p:nvPr/>
        </p:nvSpPr>
        <p:spPr bwMode="auto">
          <a:xfrm>
            <a:off x="2895600" y="6435730"/>
            <a:ext cx="63483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sz="1800"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sz="1800"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sz="1800"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6" name="Content Placeholder 5">
            <a:extLst>
              <a:ext uri="{FF2B5EF4-FFF2-40B4-BE49-F238E27FC236}">
                <a16:creationId xmlns:a16="http://schemas.microsoft.com/office/drawing/2014/main" id="{EEB5B9A7-E46E-E1CD-F1A2-50CA1E964F05}"/>
              </a:ext>
            </a:extLst>
          </p:cNvPr>
          <p:cNvPicPr>
            <a:picLocks noChangeAspect="1"/>
          </p:cNvPicPr>
          <p:nvPr/>
        </p:nvPicPr>
        <p:blipFill>
          <a:blip r:embed="rId2"/>
          <a:stretch>
            <a:fillRect/>
          </a:stretch>
        </p:blipFill>
        <p:spPr>
          <a:xfrm>
            <a:off x="152400" y="6375960"/>
            <a:ext cx="2998817" cy="482040"/>
          </a:xfrm>
          <a:prstGeom prst="rect">
            <a:avLst/>
          </a:prstGeom>
        </p:spPr>
      </p:pic>
      <p:sp>
        <p:nvSpPr>
          <p:cNvPr id="9" name="Arrow: Up 8">
            <a:extLst>
              <a:ext uri="{FF2B5EF4-FFF2-40B4-BE49-F238E27FC236}">
                <a16:creationId xmlns:a16="http://schemas.microsoft.com/office/drawing/2014/main" id="{2393C9D2-5ABC-D2F5-BEBD-83DCFCB9BC97}"/>
              </a:ext>
            </a:extLst>
          </p:cNvPr>
          <p:cNvSpPr/>
          <p:nvPr/>
        </p:nvSpPr>
        <p:spPr>
          <a:xfrm>
            <a:off x="5132416" y="5213018"/>
            <a:ext cx="533400" cy="533400"/>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Arrow: Up 9">
            <a:extLst>
              <a:ext uri="{FF2B5EF4-FFF2-40B4-BE49-F238E27FC236}">
                <a16:creationId xmlns:a16="http://schemas.microsoft.com/office/drawing/2014/main" id="{A26C43A8-B5B5-07E2-9F10-D7D51FDEB8FD}"/>
              </a:ext>
            </a:extLst>
          </p:cNvPr>
          <p:cNvSpPr/>
          <p:nvPr/>
        </p:nvSpPr>
        <p:spPr>
          <a:xfrm rot="10800000">
            <a:off x="5791200" y="5257800"/>
            <a:ext cx="533400" cy="533400"/>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a:extLst>
              <a:ext uri="{FF2B5EF4-FFF2-40B4-BE49-F238E27FC236}">
                <a16:creationId xmlns:a16="http://schemas.microsoft.com/office/drawing/2014/main" id="{9F3A94CA-E964-0D69-35BE-16FF1373FE54}"/>
              </a:ext>
            </a:extLst>
          </p:cNvPr>
          <p:cNvPicPr>
            <a:picLocks noChangeAspect="1"/>
          </p:cNvPicPr>
          <p:nvPr/>
        </p:nvPicPr>
        <p:blipFill>
          <a:blip r:embed="rId3"/>
          <a:stretch>
            <a:fillRect/>
          </a:stretch>
        </p:blipFill>
        <p:spPr>
          <a:xfrm>
            <a:off x="6324600" y="1593907"/>
            <a:ext cx="2308985" cy="3046578"/>
          </a:xfrm>
          <a:prstGeom prst="rect">
            <a:avLst/>
          </a:prstGeom>
        </p:spPr>
      </p:pic>
    </p:spTree>
    <p:extLst>
      <p:ext uri="{BB962C8B-B14F-4D97-AF65-F5344CB8AC3E}">
        <p14:creationId xmlns:p14="http://schemas.microsoft.com/office/powerpoint/2010/main" val="256290466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22" name="Rectangle 6"/>
          <p:cNvSpPr>
            <a:spLocks noGrp="1" noChangeArrowheads="1"/>
          </p:cNvSpPr>
          <p:nvPr>
            <p:ph type="title"/>
          </p:nvPr>
        </p:nvSpPr>
        <p:spPr>
          <a:xfrm>
            <a:off x="966848" y="422270"/>
            <a:ext cx="7158038" cy="1412875"/>
          </a:xfrm>
        </p:spPr>
        <p:txBody>
          <a:bodyPr/>
          <a:lstStyle/>
          <a:p>
            <a:pPr algn="ctr"/>
            <a:r>
              <a:rPr lang="en-US" b="1" dirty="0"/>
              <a:t>Transaction 1: </a:t>
            </a:r>
            <a:br>
              <a:rPr lang="en-US" b="1" dirty="0"/>
            </a:br>
            <a:r>
              <a:rPr lang="en-US" b="1" dirty="0"/>
              <a:t>Investment by Owner</a:t>
            </a:r>
          </a:p>
        </p:txBody>
      </p:sp>
      <p:sp>
        <p:nvSpPr>
          <p:cNvPr id="34818" name="Rectangle 2"/>
          <p:cNvSpPr>
            <a:spLocks noGrp="1" noChangeArrowheads="1"/>
          </p:cNvSpPr>
          <p:nvPr>
            <p:ph type="body" idx="4294967295"/>
          </p:nvPr>
        </p:nvSpPr>
        <p:spPr bwMode="auto">
          <a:xfrm>
            <a:off x="1143000" y="1981200"/>
            <a:ext cx="7161213" cy="1452563"/>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pPr algn="ctr">
              <a:buFont typeface="Wingdings" panose="05000000000000000000" pitchFamily="2" charset="2"/>
              <a:buNone/>
            </a:pPr>
            <a:endParaRPr lang="en-US" dirty="0"/>
          </a:p>
          <a:p>
            <a:pPr algn="ctr">
              <a:buFont typeface="Wingdings" panose="05000000000000000000" pitchFamily="2" charset="2"/>
              <a:buNone/>
            </a:pPr>
            <a:endParaRPr lang="en-US" dirty="0"/>
          </a:p>
          <a:p>
            <a:pPr algn="ctr">
              <a:buFont typeface="Wingdings" panose="05000000000000000000" pitchFamily="2" charset="2"/>
              <a:buNone/>
            </a:pPr>
            <a:r>
              <a:rPr lang="en-US" b="1" dirty="0">
                <a:solidFill>
                  <a:srgbClr val="800080"/>
                </a:solidFill>
              </a:rPr>
              <a:t>The accounts involved are:</a:t>
            </a:r>
          </a:p>
          <a:p>
            <a:pPr>
              <a:buFont typeface="Wingdings" panose="05000000000000000000" pitchFamily="2" charset="2"/>
              <a:buNone/>
            </a:pPr>
            <a:r>
              <a:rPr lang="en-US" b="1" dirty="0">
                <a:solidFill>
                  <a:schemeClr val="hlink"/>
                </a:solidFill>
              </a:rPr>
              <a:t>	</a:t>
            </a:r>
            <a:r>
              <a:rPr lang="en-US" b="1" dirty="0"/>
              <a:t>(1) Cash</a:t>
            </a:r>
            <a:r>
              <a:rPr lang="en-US" b="1" dirty="0">
                <a:solidFill>
                  <a:schemeClr val="hlink"/>
                </a:solidFill>
              </a:rPr>
              <a:t> </a:t>
            </a:r>
            <a:r>
              <a:rPr lang="en-US" b="1" dirty="0">
                <a:solidFill>
                  <a:srgbClr val="9A2F6F"/>
                </a:solidFill>
              </a:rPr>
              <a:t>(asset)</a:t>
            </a:r>
          </a:p>
          <a:p>
            <a:pPr>
              <a:buFont typeface="Wingdings" panose="05000000000000000000" pitchFamily="2" charset="2"/>
              <a:buNone/>
            </a:pPr>
            <a:r>
              <a:rPr lang="en-US" b="1" dirty="0">
                <a:solidFill>
                  <a:schemeClr val="hlink"/>
                </a:solidFill>
              </a:rPr>
              <a:t>	</a:t>
            </a:r>
            <a:r>
              <a:rPr lang="en-US" b="1" dirty="0"/>
              <a:t>(2) Common Stock </a:t>
            </a:r>
            <a:r>
              <a:rPr lang="en-US" b="1" dirty="0">
                <a:solidFill>
                  <a:srgbClr val="9A2F6F"/>
                </a:solidFill>
              </a:rPr>
              <a:t>(equity)</a:t>
            </a:r>
          </a:p>
        </p:txBody>
      </p:sp>
      <p:sp>
        <p:nvSpPr>
          <p:cNvPr id="34819" name="Rectangle 3"/>
          <p:cNvSpPr>
            <a:spLocks noChangeArrowheads="1"/>
          </p:cNvSpPr>
          <p:nvPr/>
        </p:nvSpPr>
        <p:spPr bwMode="auto">
          <a:xfrm>
            <a:off x="431067" y="1999899"/>
            <a:ext cx="8229600" cy="1160462"/>
          </a:xfrm>
          <a:prstGeom prst="rect">
            <a:avLst/>
          </a:prstGeom>
          <a:solidFill>
            <a:srgbClr val="FFFF99"/>
          </a:solidFill>
          <a:ln>
            <a:noFill/>
          </a:ln>
          <a:effectLst/>
        </p:spPr>
        <p:txBody>
          <a:bodyPr lIns="90488" tIns="44450" rIns="90488" bIns="44450"/>
          <a:lstStyle/>
          <a:p>
            <a:pPr algn="ctr">
              <a:spcBef>
                <a:spcPct val="20000"/>
              </a:spcBef>
            </a:pPr>
            <a:r>
              <a:rPr lang="en-US" sz="3200" b="1" dirty="0">
                <a:solidFill>
                  <a:prstClr val="black"/>
                </a:solidFill>
                <a:latin typeface="Arial" panose="020B0604020202020204" pitchFamily="34" charset="0"/>
              </a:rPr>
              <a:t> </a:t>
            </a:r>
            <a:r>
              <a:rPr lang="en-US" sz="3200" dirty="0"/>
              <a:t>Adam Farhat invests $40,000 cash to start a corporation named Farhat Lectures.</a:t>
            </a:r>
            <a:endParaRPr lang="en-US" sz="3200" b="1" dirty="0">
              <a:solidFill>
                <a:srgbClr val="9900CC"/>
              </a:solidFill>
              <a:latin typeface="Arial" panose="020B0604020202020204" pitchFamily="34" charset="0"/>
            </a:endParaRPr>
          </a:p>
        </p:txBody>
      </p:sp>
      <p:sp>
        <p:nvSpPr>
          <p:cNvPr id="34820" name="AutoShape 4"/>
          <p:cNvSpPr>
            <a:spLocks noChangeArrowheads="1"/>
          </p:cNvSpPr>
          <p:nvPr/>
        </p:nvSpPr>
        <p:spPr bwMode="auto">
          <a:xfrm rot="16200000">
            <a:off x="4543425" y="3823190"/>
            <a:ext cx="444500" cy="330200"/>
          </a:xfrm>
          <a:prstGeom prst="rightArrow">
            <a:avLst>
              <a:gd name="adj1" fmla="val 50000"/>
              <a:gd name="adj2" fmla="val 67314"/>
            </a:avLst>
          </a:prstGeom>
          <a:solidFill>
            <a:srgbClr val="00B050"/>
          </a:solidFill>
          <a:ln w="12700">
            <a:solidFill>
              <a:schemeClr val="tx1"/>
            </a:solidFill>
            <a:miter lim="800000"/>
            <a:headEnd/>
            <a:tailEnd/>
          </a:ln>
          <a:effectLst>
            <a:outerShdw dist="63500" dir="3187806" algn="ctr" rotWithShape="0">
              <a:schemeClr val="bg2"/>
            </a:outerShdw>
          </a:effectLst>
        </p:spPr>
        <p:txBody>
          <a:bodyPr wrap="none" anchor="ctr"/>
          <a:lstStyle/>
          <a:p>
            <a:endParaRPr lang="en-US" dirty="0">
              <a:solidFill>
                <a:prstClr val="black"/>
              </a:solidFill>
            </a:endParaRPr>
          </a:p>
        </p:txBody>
      </p:sp>
      <p:sp>
        <p:nvSpPr>
          <p:cNvPr id="34821" name="AutoShape 5"/>
          <p:cNvSpPr>
            <a:spLocks noChangeArrowheads="1"/>
          </p:cNvSpPr>
          <p:nvPr/>
        </p:nvSpPr>
        <p:spPr bwMode="auto">
          <a:xfrm rot="16200000">
            <a:off x="6191250" y="4399942"/>
            <a:ext cx="444500" cy="330200"/>
          </a:xfrm>
          <a:prstGeom prst="rightArrow">
            <a:avLst>
              <a:gd name="adj1" fmla="val 50000"/>
              <a:gd name="adj2" fmla="val 67314"/>
            </a:avLst>
          </a:prstGeom>
          <a:solidFill>
            <a:srgbClr val="00B050"/>
          </a:solidFill>
          <a:ln w="12700">
            <a:solidFill>
              <a:schemeClr val="tx1"/>
            </a:solidFill>
            <a:miter lim="800000"/>
            <a:headEnd/>
            <a:tailEnd/>
          </a:ln>
          <a:effectLst>
            <a:outerShdw dist="63500" dir="3187806" algn="ctr" rotWithShape="0">
              <a:schemeClr val="bg2"/>
            </a:outerShdw>
          </a:effectLst>
        </p:spPr>
        <p:txBody>
          <a:bodyPr wrap="none" anchor="ctr"/>
          <a:lstStyle/>
          <a:p>
            <a:endParaRPr lang="en-US" dirty="0">
              <a:solidFill>
                <a:prstClr val="black"/>
              </a:solidFill>
            </a:endParaRPr>
          </a:p>
        </p:txBody>
      </p:sp>
      <p:sp>
        <p:nvSpPr>
          <p:cNvPr id="2" name="TextBox 23">
            <a:extLst>
              <a:ext uri="{FF2B5EF4-FFF2-40B4-BE49-F238E27FC236}">
                <a16:creationId xmlns:a16="http://schemas.microsoft.com/office/drawing/2014/main" id="{61436067-F5AF-6D79-BD42-05CD83F890C2}"/>
              </a:ext>
            </a:extLst>
          </p:cNvPr>
          <p:cNvSpPr txBox="1">
            <a:spLocks noChangeArrowheads="1"/>
          </p:cNvSpPr>
          <p:nvPr/>
        </p:nvSpPr>
        <p:spPr bwMode="auto">
          <a:xfrm>
            <a:off x="2895600" y="6435730"/>
            <a:ext cx="63483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sz="1800"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sz="1800"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sz="1800"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3" name="Content Placeholder 5">
            <a:extLst>
              <a:ext uri="{FF2B5EF4-FFF2-40B4-BE49-F238E27FC236}">
                <a16:creationId xmlns:a16="http://schemas.microsoft.com/office/drawing/2014/main" id="{BDC9E841-3F76-10BB-CBAB-F14093EDBFE5}"/>
              </a:ext>
            </a:extLst>
          </p:cNvPr>
          <p:cNvPicPr>
            <a:picLocks noChangeAspect="1"/>
          </p:cNvPicPr>
          <p:nvPr/>
        </p:nvPicPr>
        <p:blipFill>
          <a:blip r:embed="rId3"/>
          <a:stretch>
            <a:fillRect/>
          </a:stretch>
        </p:blipFill>
        <p:spPr>
          <a:xfrm>
            <a:off x="152400" y="6375960"/>
            <a:ext cx="2998817" cy="482040"/>
          </a:xfrm>
          <a:prstGeom prst="rect">
            <a:avLst/>
          </a:prstGeom>
        </p:spPr>
      </p:pic>
    </p:spTree>
    <p:extLst>
      <p:ext uri="{BB962C8B-B14F-4D97-AF65-F5344CB8AC3E}">
        <p14:creationId xmlns:p14="http://schemas.microsoft.com/office/powerpoint/2010/main" val="416190083"/>
      </p:ext>
    </p:extLst>
  </p:cSld>
  <p:clrMapOvr>
    <a:masterClrMapping/>
  </p:clrMapOvr>
  <p:transition>
    <p:strips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4819"/>
                                        </p:tgtEl>
                                        <p:attrNameLst>
                                          <p:attrName>style.visibility</p:attrName>
                                        </p:attrNameLst>
                                      </p:cBhvr>
                                      <p:to>
                                        <p:strVal val="visible"/>
                                      </p:to>
                                    </p:set>
                                    <p:animEffect transition="in" filter="fade">
                                      <p:cBhvr>
                                        <p:cTn id="7" dur="1000"/>
                                        <p:tgtEl>
                                          <p:spTgt spid="34819"/>
                                        </p:tgtEl>
                                      </p:cBhvr>
                                    </p:animEffect>
                                    <p:anim calcmode="lin" valueType="num">
                                      <p:cBhvr>
                                        <p:cTn id="8" dur="1000" fill="hold"/>
                                        <p:tgtEl>
                                          <p:spTgt spid="34819"/>
                                        </p:tgtEl>
                                        <p:attrNameLst>
                                          <p:attrName>ppt_x</p:attrName>
                                        </p:attrNameLst>
                                      </p:cBhvr>
                                      <p:tavLst>
                                        <p:tav tm="0">
                                          <p:val>
                                            <p:strVal val="#ppt_x"/>
                                          </p:val>
                                        </p:tav>
                                        <p:tav tm="100000">
                                          <p:val>
                                            <p:strVal val="#ppt_x"/>
                                          </p:val>
                                        </p:tav>
                                      </p:tavLst>
                                    </p:anim>
                                    <p:anim calcmode="lin" valueType="num">
                                      <p:cBhvr>
                                        <p:cTn id="9" dur="1000" fill="hold"/>
                                        <p:tgtEl>
                                          <p:spTgt spid="348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9" presetClass="entr" presetSubtype="0" fill="hold" nodeType="afterEffect">
                                  <p:stCondLst>
                                    <p:cond delay="0"/>
                                  </p:stCondLst>
                                  <p:childTnLst>
                                    <p:set>
                                      <p:cBhvr>
                                        <p:cTn id="12" dur="1" fill="hold">
                                          <p:stCondLst>
                                            <p:cond delay="0"/>
                                          </p:stCondLst>
                                        </p:cTn>
                                        <p:tgtEl>
                                          <p:spTgt spid="34818">
                                            <p:txEl>
                                              <p:pRg st="2" end="2"/>
                                            </p:txEl>
                                          </p:spTgt>
                                        </p:tgtEl>
                                        <p:attrNameLst>
                                          <p:attrName>style.visibility</p:attrName>
                                        </p:attrNameLst>
                                      </p:cBhvr>
                                      <p:to>
                                        <p:strVal val="visible"/>
                                      </p:to>
                                    </p:set>
                                    <p:animEffect transition="in" filter="dissolve">
                                      <p:cBhvr>
                                        <p:cTn id="13" dur="500"/>
                                        <p:tgtEl>
                                          <p:spTgt spid="34818">
                                            <p:txEl>
                                              <p:pRg st="2" end="2"/>
                                            </p:txEl>
                                          </p:spTgt>
                                        </p:tgtEl>
                                      </p:cBhvr>
                                    </p:animEffect>
                                  </p:childTnLst>
                                </p:cTn>
                              </p:par>
                            </p:childTnLst>
                          </p:cTn>
                        </p:par>
                      </p:childTnLst>
                    </p:cTn>
                  </p:par>
                  <p:par>
                    <p:cTn id="14" fill="hold">
                      <p:stCondLst>
                        <p:cond delay="indefinite"/>
                      </p:stCondLst>
                      <p:childTnLst>
                        <p:par>
                          <p:cTn id="15" fill="hold" nodeType="afterGroup">
                            <p:stCondLst>
                              <p:cond delay="0"/>
                            </p:stCondLst>
                            <p:childTnLst>
                              <p:par>
                                <p:cTn id="16" presetID="9" presetClass="entr" presetSubtype="0" fill="hold" nodeType="clickEffect">
                                  <p:stCondLst>
                                    <p:cond delay="0"/>
                                  </p:stCondLst>
                                  <p:childTnLst>
                                    <p:set>
                                      <p:cBhvr>
                                        <p:cTn id="17" dur="1" fill="hold">
                                          <p:stCondLst>
                                            <p:cond delay="0"/>
                                          </p:stCondLst>
                                        </p:cTn>
                                        <p:tgtEl>
                                          <p:spTgt spid="34818">
                                            <p:txEl>
                                              <p:pRg st="3" end="3"/>
                                            </p:txEl>
                                          </p:spTgt>
                                        </p:tgtEl>
                                        <p:attrNameLst>
                                          <p:attrName>style.visibility</p:attrName>
                                        </p:attrNameLst>
                                      </p:cBhvr>
                                      <p:to>
                                        <p:strVal val="visible"/>
                                      </p:to>
                                    </p:set>
                                    <p:animEffect transition="in" filter="dissolve">
                                      <p:cBhvr>
                                        <p:cTn id="18" dur="1000"/>
                                        <p:tgtEl>
                                          <p:spTgt spid="34818">
                                            <p:txEl>
                                              <p:pRg st="3" end="3"/>
                                            </p:txEl>
                                          </p:spTgt>
                                        </p:tgtEl>
                                      </p:cBhvr>
                                    </p:animEffect>
                                  </p:childTnLst>
                                </p:cTn>
                              </p:par>
                            </p:childTnLst>
                          </p:cTn>
                        </p:par>
                        <p:par>
                          <p:cTn id="19" fill="hold" nodeType="afterGroup">
                            <p:stCondLst>
                              <p:cond delay="1000"/>
                            </p:stCondLst>
                            <p:childTnLst>
                              <p:par>
                                <p:cTn id="20" presetID="9" presetClass="entr" presetSubtype="0" fill="hold" nodeType="afterEffect">
                                  <p:stCondLst>
                                    <p:cond delay="0"/>
                                  </p:stCondLst>
                                  <p:childTnLst>
                                    <p:set>
                                      <p:cBhvr>
                                        <p:cTn id="21" dur="1" fill="hold">
                                          <p:stCondLst>
                                            <p:cond delay="0"/>
                                          </p:stCondLst>
                                        </p:cTn>
                                        <p:tgtEl>
                                          <p:spTgt spid="34818">
                                            <p:txEl>
                                              <p:pRg st="4" end="4"/>
                                            </p:txEl>
                                          </p:spTgt>
                                        </p:tgtEl>
                                        <p:attrNameLst>
                                          <p:attrName>style.visibility</p:attrName>
                                        </p:attrNameLst>
                                      </p:cBhvr>
                                      <p:to>
                                        <p:strVal val="visible"/>
                                      </p:to>
                                    </p:set>
                                    <p:animEffect transition="in" filter="dissolve">
                                      <p:cBhvr>
                                        <p:cTn id="22" dur="2000"/>
                                        <p:tgtEl>
                                          <p:spTgt spid="34818">
                                            <p:txEl>
                                              <p:pRg st="4" end="4"/>
                                            </p:txEl>
                                          </p:spTgt>
                                        </p:tgtEl>
                                      </p:cBhvr>
                                    </p:animEffect>
                                  </p:childTnLst>
                                </p:cTn>
                              </p:par>
                            </p:childTnLst>
                          </p:cTn>
                        </p:par>
                        <p:par>
                          <p:cTn id="23" fill="hold" nodeType="afterGroup">
                            <p:stCondLst>
                              <p:cond delay="3000"/>
                            </p:stCondLst>
                            <p:childTnLst>
                              <p:par>
                                <p:cTn id="24" presetID="29" presetClass="entr" presetSubtype="0" fill="hold" grpId="0" nodeType="afterEffect">
                                  <p:stCondLst>
                                    <p:cond delay="0"/>
                                  </p:stCondLst>
                                  <p:childTnLst>
                                    <p:set>
                                      <p:cBhvr>
                                        <p:cTn id="25" dur="1" fill="hold">
                                          <p:stCondLst>
                                            <p:cond delay="0"/>
                                          </p:stCondLst>
                                        </p:cTn>
                                        <p:tgtEl>
                                          <p:spTgt spid="34820"/>
                                        </p:tgtEl>
                                        <p:attrNameLst>
                                          <p:attrName>style.visibility</p:attrName>
                                        </p:attrNameLst>
                                      </p:cBhvr>
                                      <p:to>
                                        <p:strVal val="visible"/>
                                      </p:to>
                                    </p:set>
                                    <p:anim calcmode="lin" valueType="num">
                                      <p:cBhvr>
                                        <p:cTn id="26" dur="1000" fill="hold"/>
                                        <p:tgtEl>
                                          <p:spTgt spid="34820"/>
                                        </p:tgtEl>
                                        <p:attrNameLst>
                                          <p:attrName>ppt_x</p:attrName>
                                        </p:attrNameLst>
                                      </p:cBhvr>
                                      <p:tavLst>
                                        <p:tav tm="0">
                                          <p:val>
                                            <p:strVal val="#ppt_x-.2"/>
                                          </p:val>
                                        </p:tav>
                                        <p:tav tm="100000">
                                          <p:val>
                                            <p:strVal val="#ppt_x"/>
                                          </p:val>
                                        </p:tav>
                                      </p:tavLst>
                                    </p:anim>
                                    <p:anim calcmode="lin" valueType="num">
                                      <p:cBhvr>
                                        <p:cTn id="27" dur="1000" fill="hold"/>
                                        <p:tgtEl>
                                          <p:spTgt spid="34820"/>
                                        </p:tgtEl>
                                        <p:attrNameLst>
                                          <p:attrName>ppt_y</p:attrName>
                                        </p:attrNameLst>
                                      </p:cBhvr>
                                      <p:tavLst>
                                        <p:tav tm="0">
                                          <p:val>
                                            <p:strVal val="#ppt_y"/>
                                          </p:val>
                                        </p:tav>
                                        <p:tav tm="100000">
                                          <p:val>
                                            <p:strVal val="#ppt_y"/>
                                          </p:val>
                                        </p:tav>
                                      </p:tavLst>
                                    </p:anim>
                                    <p:animEffect transition="in" filter="wipe(right)" prLst="gradientSize: 0.1">
                                      <p:cBhvr>
                                        <p:cTn id="28" dur="1000"/>
                                        <p:tgtEl>
                                          <p:spTgt spid="34820"/>
                                        </p:tgtEl>
                                      </p:cBhvr>
                                    </p:animEffect>
                                  </p:childTnLst>
                                </p:cTn>
                              </p:par>
                            </p:childTnLst>
                          </p:cTn>
                        </p:par>
                        <p:par>
                          <p:cTn id="29" fill="hold" nodeType="afterGroup">
                            <p:stCondLst>
                              <p:cond delay="4000"/>
                            </p:stCondLst>
                            <p:childTnLst>
                              <p:par>
                                <p:cTn id="30" presetID="29" presetClass="entr" presetSubtype="0" fill="hold" grpId="0" nodeType="afterEffect">
                                  <p:stCondLst>
                                    <p:cond delay="0"/>
                                  </p:stCondLst>
                                  <p:childTnLst>
                                    <p:set>
                                      <p:cBhvr>
                                        <p:cTn id="31" dur="1" fill="hold">
                                          <p:stCondLst>
                                            <p:cond delay="0"/>
                                          </p:stCondLst>
                                        </p:cTn>
                                        <p:tgtEl>
                                          <p:spTgt spid="34821"/>
                                        </p:tgtEl>
                                        <p:attrNameLst>
                                          <p:attrName>style.visibility</p:attrName>
                                        </p:attrNameLst>
                                      </p:cBhvr>
                                      <p:to>
                                        <p:strVal val="visible"/>
                                      </p:to>
                                    </p:set>
                                    <p:anim calcmode="lin" valueType="num">
                                      <p:cBhvr>
                                        <p:cTn id="32" dur="1000" fill="hold"/>
                                        <p:tgtEl>
                                          <p:spTgt spid="34821"/>
                                        </p:tgtEl>
                                        <p:attrNameLst>
                                          <p:attrName>ppt_x</p:attrName>
                                        </p:attrNameLst>
                                      </p:cBhvr>
                                      <p:tavLst>
                                        <p:tav tm="0">
                                          <p:val>
                                            <p:strVal val="#ppt_x-.2"/>
                                          </p:val>
                                        </p:tav>
                                        <p:tav tm="100000">
                                          <p:val>
                                            <p:strVal val="#ppt_x"/>
                                          </p:val>
                                        </p:tav>
                                      </p:tavLst>
                                    </p:anim>
                                    <p:anim calcmode="lin" valueType="num">
                                      <p:cBhvr>
                                        <p:cTn id="33" dur="1000" fill="hold"/>
                                        <p:tgtEl>
                                          <p:spTgt spid="34821"/>
                                        </p:tgtEl>
                                        <p:attrNameLst>
                                          <p:attrName>ppt_y</p:attrName>
                                        </p:attrNameLst>
                                      </p:cBhvr>
                                      <p:tavLst>
                                        <p:tav tm="0">
                                          <p:val>
                                            <p:strVal val="#ppt_y"/>
                                          </p:val>
                                        </p:tav>
                                        <p:tav tm="100000">
                                          <p:val>
                                            <p:strVal val="#ppt_y"/>
                                          </p:val>
                                        </p:tav>
                                      </p:tavLst>
                                    </p:anim>
                                    <p:animEffect transition="in" filter="wipe(right)" prLst="gradientSize: 0.1">
                                      <p:cBhvr>
                                        <p:cTn id="34" dur="1000"/>
                                        <p:tgtEl>
                                          <p:spTgt spid="348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9" grpId="0" animBg="1"/>
      <p:bldP spid="34820" grpId="0" animBg="1"/>
      <p:bldP spid="34821" grpId="0" animBg="1"/>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840581" y="562829"/>
            <a:ext cx="7158038" cy="609600"/>
          </a:xfrm>
          <a:noFill/>
          <a:extLst>
            <a:ext uri="{909E8E84-426E-40dd-AFC4-6F175D3DCCD1}">
              <a14:hiddenFill xmlns:a14="http://schemas.microsoft.com/office/drawing/2010/main" xmlns="">
                <a:solidFill>
                  <a:srgbClr val="CCFF99"/>
                </a:solidFill>
              </a14:hiddenFill>
            </a:ext>
          </a:extLst>
        </p:spPr>
        <p:txBody>
          <a:bodyPr/>
          <a:lstStyle/>
          <a:p>
            <a:pPr algn="ctr"/>
            <a:r>
              <a:rPr lang="en-US" b="1" dirty="0"/>
              <a:t>Accounting Equation 1</a:t>
            </a:r>
          </a:p>
        </p:txBody>
      </p:sp>
      <p:graphicFrame>
        <p:nvGraphicFramePr>
          <p:cNvPr id="36867" name="Object 3"/>
          <p:cNvGraphicFramePr>
            <a:graphicFrameLocks/>
          </p:cNvGraphicFramePr>
          <p:nvPr>
            <p:extLst>
              <p:ext uri="{D42A27DB-BD31-4B8C-83A1-F6EECF244321}">
                <p14:modId xmlns:p14="http://schemas.microsoft.com/office/powerpoint/2010/main" val="1586550113"/>
              </p:ext>
            </p:extLst>
          </p:nvPr>
        </p:nvGraphicFramePr>
        <p:xfrm>
          <a:off x="477877" y="2679335"/>
          <a:ext cx="8329613" cy="3521075"/>
        </p:xfrm>
        <a:graphic>
          <a:graphicData uri="http://schemas.openxmlformats.org/presentationml/2006/ole">
            <mc:AlternateContent xmlns:mc="http://schemas.openxmlformats.org/markup-compatibility/2006">
              <mc:Choice xmlns:v="urn:schemas-microsoft-com:vml" Requires="v">
                <p:oleObj name="Worksheet" r:id="rId3" imgW="4781578" imgH="2005184" progId="Excel.Sheet.8">
                  <p:embed/>
                </p:oleObj>
              </mc:Choice>
              <mc:Fallback>
                <p:oleObj name="Worksheet" r:id="rId3" imgW="4781578" imgH="2005184" progId="Excel.Sheet.8">
                  <p:embed/>
                  <p:pic>
                    <p:nvPicPr>
                      <p:cNvPr id="36867" name="Object 3"/>
                      <p:cNvPicPr>
                        <a:picLocks noChangeArrowheads="1"/>
                      </p:cNvPicPr>
                      <p:nvPr/>
                    </p:nvPicPr>
                    <p:blipFill>
                      <a:blip r:embed="rId4"/>
                      <a:srcRect b="5867"/>
                      <a:stretch>
                        <a:fillRect/>
                      </a:stretch>
                    </p:blipFill>
                    <p:spPr bwMode="auto">
                      <a:xfrm>
                        <a:off x="477877" y="2679335"/>
                        <a:ext cx="8329613" cy="3521075"/>
                      </a:xfrm>
                      <a:prstGeom prst="rect">
                        <a:avLst/>
                      </a:prstGeom>
                      <a:noFill/>
                      <a:ln w="50800">
                        <a:solidFill>
                          <a:schemeClr val="bg2"/>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sp>
        <p:nvSpPr>
          <p:cNvPr id="36869" name="Rectangle 5"/>
          <p:cNvSpPr>
            <a:spLocks noChangeArrowheads="1"/>
          </p:cNvSpPr>
          <p:nvPr/>
        </p:nvSpPr>
        <p:spPr bwMode="auto">
          <a:xfrm>
            <a:off x="446088" y="1283553"/>
            <a:ext cx="8229600" cy="1160463"/>
          </a:xfrm>
          <a:prstGeom prst="rect">
            <a:avLst/>
          </a:prstGeom>
          <a:solidFill>
            <a:schemeClr val="accent3">
              <a:lumMod val="40000"/>
              <a:lumOff val="60000"/>
            </a:schemeClr>
          </a:solidFill>
          <a:ln>
            <a:noFill/>
          </a:ln>
          <a:effectLst/>
        </p:spPr>
        <p:txBody>
          <a:bodyPr lIns="90488" tIns="44450" rIns="90488" bIns="44450"/>
          <a:lstStyle/>
          <a:p>
            <a:pPr algn="ctr">
              <a:spcBef>
                <a:spcPct val="20000"/>
              </a:spcBef>
            </a:pPr>
            <a:r>
              <a:rPr lang="en-US" sz="3200" b="1" dirty="0">
                <a:solidFill>
                  <a:prstClr val="black"/>
                </a:solidFill>
                <a:latin typeface="Arial" panose="020B0604020202020204" pitchFamily="34" charset="0"/>
              </a:rPr>
              <a:t> </a:t>
            </a:r>
            <a:r>
              <a:rPr lang="en-US" sz="3200" dirty="0"/>
              <a:t>Adam Farhat invests $40,000 cash to start a corporation named Farhat Lectures (FL).</a:t>
            </a:r>
            <a:endParaRPr lang="en-US" sz="3200" b="1" dirty="0">
              <a:solidFill>
                <a:srgbClr val="9900CC"/>
              </a:solidFill>
              <a:latin typeface="Arial" panose="020B0604020202020204" pitchFamily="34" charset="0"/>
            </a:endParaRPr>
          </a:p>
        </p:txBody>
      </p:sp>
      <p:sp>
        <p:nvSpPr>
          <p:cNvPr id="2" name="Rectangle: Rounded Corners 1">
            <a:extLst>
              <a:ext uri="{FF2B5EF4-FFF2-40B4-BE49-F238E27FC236}">
                <a16:creationId xmlns:a16="http://schemas.microsoft.com/office/drawing/2014/main" id="{B6A82F34-EEE3-40C4-91D8-6D24994DB79B}"/>
              </a:ext>
            </a:extLst>
          </p:cNvPr>
          <p:cNvSpPr/>
          <p:nvPr/>
        </p:nvSpPr>
        <p:spPr>
          <a:xfrm>
            <a:off x="609600" y="3669691"/>
            <a:ext cx="1579562" cy="3048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Rounded Corners 14">
            <a:extLst>
              <a:ext uri="{FF2B5EF4-FFF2-40B4-BE49-F238E27FC236}">
                <a16:creationId xmlns:a16="http://schemas.microsoft.com/office/drawing/2014/main" id="{8229F01D-FCA6-494F-8B1A-185D4CF23454}"/>
              </a:ext>
            </a:extLst>
          </p:cNvPr>
          <p:cNvSpPr/>
          <p:nvPr/>
        </p:nvSpPr>
        <p:spPr>
          <a:xfrm>
            <a:off x="7286107" y="3565546"/>
            <a:ext cx="1579562" cy="3048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Rounded Corners 15">
            <a:extLst>
              <a:ext uri="{FF2B5EF4-FFF2-40B4-BE49-F238E27FC236}">
                <a16:creationId xmlns:a16="http://schemas.microsoft.com/office/drawing/2014/main" id="{ADA50835-7311-44B9-95F1-02C70092320D}"/>
              </a:ext>
            </a:extLst>
          </p:cNvPr>
          <p:cNvSpPr/>
          <p:nvPr/>
        </p:nvSpPr>
        <p:spPr>
          <a:xfrm>
            <a:off x="612137" y="5140369"/>
            <a:ext cx="1579562" cy="3048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Rounded Corners 16">
            <a:extLst>
              <a:ext uri="{FF2B5EF4-FFF2-40B4-BE49-F238E27FC236}">
                <a16:creationId xmlns:a16="http://schemas.microsoft.com/office/drawing/2014/main" id="{5568DE9D-4FFA-4103-B73F-95707E7E12E6}"/>
              </a:ext>
            </a:extLst>
          </p:cNvPr>
          <p:cNvSpPr/>
          <p:nvPr/>
        </p:nvSpPr>
        <p:spPr>
          <a:xfrm>
            <a:off x="7286107" y="5137041"/>
            <a:ext cx="1579562" cy="3048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Rounded Corners 17">
            <a:extLst>
              <a:ext uri="{FF2B5EF4-FFF2-40B4-BE49-F238E27FC236}">
                <a16:creationId xmlns:a16="http://schemas.microsoft.com/office/drawing/2014/main" id="{FA7A25EE-0B0E-47E5-879D-9DB74B9516B0}"/>
              </a:ext>
            </a:extLst>
          </p:cNvPr>
          <p:cNvSpPr/>
          <p:nvPr/>
        </p:nvSpPr>
        <p:spPr>
          <a:xfrm>
            <a:off x="1651808" y="5742329"/>
            <a:ext cx="1579562" cy="42783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Rounded Corners 18">
            <a:extLst>
              <a:ext uri="{FF2B5EF4-FFF2-40B4-BE49-F238E27FC236}">
                <a16:creationId xmlns:a16="http://schemas.microsoft.com/office/drawing/2014/main" id="{C1B81D3C-6CD6-4F3B-A36B-1D909F2AAE0B}"/>
              </a:ext>
            </a:extLst>
          </p:cNvPr>
          <p:cNvSpPr/>
          <p:nvPr/>
        </p:nvSpPr>
        <p:spPr>
          <a:xfrm>
            <a:off x="5791200" y="5726972"/>
            <a:ext cx="1579562" cy="42783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23">
            <a:extLst>
              <a:ext uri="{FF2B5EF4-FFF2-40B4-BE49-F238E27FC236}">
                <a16:creationId xmlns:a16="http://schemas.microsoft.com/office/drawing/2014/main" id="{047C18D9-6D9D-6E7D-485B-1ACCB6683432}"/>
              </a:ext>
            </a:extLst>
          </p:cNvPr>
          <p:cNvSpPr txBox="1">
            <a:spLocks noChangeArrowheads="1"/>
          </p:cNvSpPr>
          <p:nvPr/>
        </p:nvSpPr>
        <p:spPr bwMode="auto">
          <a:xfrm>
            <a:off x="2895600" y="6435730"/>
            <a:ext cx="63483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sz="1800"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sz="1800"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sz="1800"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6" name="Content Placeholder 5">
            <a:extLst>
              <a:ext uri="{FF2B5EF4-FFF2-40B4-BE49-F238E27FC236}">
                <a16:creationId xmlns:a16="http://schemas.microsoft.com/office/drawing/2014/main" id="{311DB67C-1C1F-FC47-41B1-CFDDA09A52CF}"/>
              </a:ext>
            </a:extLst>
          </p:cNvPr>
          <p:cNvPicPr>
            <a:picLocks noChangeAspect="1"/>
          </p:cNvPicPr>
          <p:nvPr/>
        </p:nvPicPr>
        <p:blipFill>
          <a:blip r:embed="rId5"/>
          <a:stretch>
            <a:fillRect/>
          </a:stretch>
        </p:blipFill>
        <p:spPr>
          <a:xfrm>
            <a:off x="152400" y="6375960"/>
            <a:ext cx="2998817" cy="482040"/>
          </a:xfrm>
          <a:prstGeom prst="rect">
            <a:avLst/>
          </a:prstGeom>
        </p:spPr>
      </p:pic>
    </p:spTree>
    <p:extLst>
      <p:ext uri="{BB962C8B-B14F-4D97-AF65-F5344CB8AC3E}">
        <p14:creationId xmlns:p14="http://schemas.microsoft.com/office/powerpoint/2010/main" val="2537672612"/>
      </p:ext>
    </p:extLst>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5" grpId="0" animBg="1"/>
      <p:bldP spid="16" grpId="0" animBg="1"/>
      <p:bldP spid="17" grpId="0" animBg="1"/>
      <p:bldP spid="18" grpId="0" animBg="1"/>
      <p:bldP spid="19"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4" name="Rectangle 2"/>
          <p:cNvSpPr>
            <a:spLocks noGrp="1" noChangeArrowheads="1"/>
          </p:cNvSpPr>
          <p:nvPr>
            <p:ph type="body" idx="4294967295"/>
          </p:nvPr>
        </p:nvSpPr>
        <p:spPr bwMode="auto">
          <a:xfrm>
            <a:off x="1089025" y="2079625"/>
            <a:ext cx="7448550" cy="3597275"/>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pPr algn="ctr">
              <a:buFont typeface="Wingdings" panose="05000000000000000000" pitchFamily="2" charset="2"/>
              <a:buNone/>
            </a:pPr>
            <a:br>
              <a:rPr lang="en-US" dirty="0">
                <a:solidFill>
                  <a:schemeClr val="hlink"/>
                </a:solidFill>
              </a:rPr>
            </a:br>
            <a:endParaRPr lang="en-US" dirty="0">
              <a:solidFill>
                <a:srgbClr val="800080"/>
              </a:solidFill>
            </a:endParaRPr>
          </a:p>
          <a:p>
            <a:pPr>
              <a:buFont typeface="Wingdings" panose="05000000000000000000" pitchFamily="2" charset="2"/>
              <a:buNone/>
            </a:pPr>
            <a:r>
              <a:rPr lang="en-US" b="1" dirty="0">
                <a:solidFill>
                  <a:srgbClr val="800080"/>
                </a:solidFill>
              </a:rPr>
              <a:t>The accounts involved are:</a:t>
            </a:r>
          </a:p>
          <a:p>
            <a:pPr>
              <a:buFont typeface="Wingdings" panose="05000000000000000000" pitchFamily="2" charset="2"/>
              <a:buNone/>
            </a:pPr>
            <a:r>
              <a:rPr lang="en-US" b="1" dirty="0">
                <a:solidFill>
                  <a:schemeClr val="hlink"/>
                </a:solidFill>
              </a:rPr>
              <a:t>	</a:t>
            </a:r>
            <a:r>
              <a:rPr lang="en-US" b="1" dirty="0"/>
              <a:t>(1) Cash</a:t>
            </a:r>
            <a:r>
              <a:rPr lang="en-US" b="1" dirty="0">
                <a:solidFill>
                  <a:schemeClr val="hlink"/>
                </a:solidFill>
              </a:rPr>
              <a:t> </a:t>
            </a:r>
            <a:r>
              <a:rPr lang="en-US" b="1" dirty="0">
                <a:solidFill>
                  <a:srgbClr val="9A2F6F"/>
                </a:solidFill>
              </a:rPr>
              <a:t>(asset)</a:t>
            </a:r>
          </a:p>
          <a:p>
            <a:pPr>
              <a:buFont typeface="Wingdings" panose="05000000000000000000" pitchFamily="2" charset="2"/>
              <a:buNone/>
            </a:pPr>
            <a:r>
              <a:rPr lang="en-US" b="1" dirty="0">
                <a:solidFill>
                  <a:schemeClr val="hlink"/>
                </a:solidFill>
              </a:rPr>
              <a:t>	</a:t>
            </a:r>
            <a:r>
              <a:rPr lang="en-US" b="1" dirty="0"/>
              <a:t>(2) Supplies</a:t>
            </a:r>
            <a:r>
              <a:rPr lang="en-US" b="1" dirty="0">
                <a:solidFill>
                  <a:schemeClr val="hlink"/>
                </a:solidFill>
              </a:rPr>
              <a:t> </a:t>
            </a:r>
            <a:r>
              <a:rPr lang="en-US" b="1" dirty="0">
                <a:solidFill>
                  <a:srgbClr val="9A2F6F"/>
                </a:solidFill>
              </a:rPr>
              <a:t>(asset)</a:t>
            </a:r>
          </a:p>
        </p:txBody>
      </p:sp>
      <p:sp>
        <p:nvSpPr>
          <p:cNvPr id="38915" name="AutoShape 3"/>
          <p:cNvSpPr>
            <a:spLocks noChangeArrowheads="1"/>
          </p:cNvSpPr>
          <p:nvPr/>
        </p:nvSpPr>
        <p:spPr bwMode="auto">
          <a:xfrm rot="16200000">
            <a:off x="4756944" y="4398659"/>
            <a:ext cx="444500" cy="331788"/>
          </a:xfrm>
          <a:prstGeom prst="rightArrow">
            <a:avLst>
              <a:gd name="adj1" fmla="val 50000"/>
              <a:gd name="adj2" fmla="val 66992"/>
            </a:avLst>
          </a:prstGeom>
          <a:solidFill>
            <a:srgbClr val="00CC00"/>
          </a:solidFill>
          <a:ln w="12700">
            <a:solidFill>
              <a:schemeClr val="tx1"/>
            </a:solidFill>
            <a:miter lim="800000"/>
            <a:headEnd/>
            <a:tailEnd/>
          </a:ln>
          <a:effectLst>
            <a:outerShdw dist="71842" dir="2700000" algn="ctr" rotWithShape="0">
              <a:schemeClr val="bg2"/>
            </a:outerShdw>
          </a:effectLst>
        </p:spPr>
        <p:txBody>
          <a:bodyPr wrap="none" anchor="ctr"/>
          <a:lstStyle/>
          <a:p>
            <a:endParaRPr lang="en-US" dirty="0">
              <a:solidFill>
                <a:prstClr val="black"/>
              </a:solidFill>
            </a:endParaRPr>
          </a:p>
        </p:txBody>
      </p:sp>
      <p:sp>
        <p:nvSpPr>
          <p:cNvPr id="38916" name="AutoShape 4"/>
          <p:cNvSpPr>
            <a:spLocks noChangeArrowheads="1"/>
          </p:cNvSpPr>
          <p:nvPr/>
        </p:nvSpPr>
        <p:spPr bwMode="auto">
          <a:xfrm rot="16200000" flipH="1">
            <a:off x="4287044" y="3802856"/>
            <a:ext cx="444500" cy="331788"/>
          </a:xfrm>
          <a:prstGeom prst="rightArrow">
            <a:avLst>
              <a:gd name="adj1" fmla="val 50000"/>
              <a:gd name="adj2" fmla="val 66992"/>
            </a:avLst>
          </a:prstGeom>
          <a:solidFill>
            <a:srgbClr val="FF3300"/>
          </a:solidFill>
          <a:ln w="12700">
            <a:solidFill>
              <a:schemeClr val="tx1"/>
            </a:solidFill>
            <a:miter lim="800000"/>
            <a:headEnd/>
            <a:tailEnd/>
          </a:ln>
          <a:effectLst>
            <a:outerShdw dist="63500" dir="3187806" algn="ctr" rotWithShape="0">
              <a:schemeClr val="bg2"/>
            </a:outerShdw>
          </a:effectLst>
        </p:spPr>
        <p:txBody>
          <a:bodyPr wrap="none" anchor="ctr"/>
          <a:lstStyle/>
          <a:p>
            <a:endParaRPr lang="en-US" dirty="0">
              <a:solidFill>
                <a:prstClr val="black"/>
              </a:solidFill>
            </a:endParaRPr>
          </a:p>
        </p:txBody>
      </p:sp>
      <p:sp>
        <p:nvSpPr>
          <p:cNvPr id="38917" name="Rectangle 5"/>
          <p:cNvSpPr>
            <a:spLocks noGrp="1" noChangeArrowheads="1"/>
          </p:cNvSpPr>
          <p:nvPr>
            <p:ph type="title"/>
          </p:nvPr>
        </p:nvSpPr>
        <p:spPr>
          <a:xfrm>
            <a:off x="743743" y="688983"/>
            <a:ext cx="7656513" cy="879475"/>
          </a:xfrm>
          <a:noFill/>
          <a:extLst>
            <a:ext uri="{909E8E84-426E-40dd-AFC4-6F175D3DCCD1}">
              <a14:hiddenFill xmlns:a14="http://schemas.microsoft.com/office/drawing/2010/main" xmlns="">
                <a:solidFill>
                  <a:srgbClr val="FFFF00"/>
                </a:solidFill>
              </a14:hiddenFill>
            </a:ext>
          </a:extLst>
        </p:spPr>
        <p:txBody>
          <a:bodyPr/>
          <a:lstStyle/>
          <a:p>
            <a:pPr algn="ctr"/>
            <a:r>
              <a:rPr lang="en-US" b="1" dirty="0"/>
              <a:t>Transaction 2: </a:t>
            </a:r>
            <a:br>
              <a:rPr lang="en-US" b="1" dirty="0"/>
            </a:br>
            <a:r>
              <a:rPr lang="en-US" b="1" dirty="0"/>
              <a:t>Purchase Supplies for Cash</a:t>
            </a:r>
            <a:endParaRPr lang="en-US" dirty="0"/>
          </a:p>
        </p:txBody>
      </p:sp>
      <p:sp>
        <p:nvSpPr>
          <p:cNvPr id="38918" name="Rectangle 6"/>
          <p:cNvSpPr>
            <a:spLocks noChangeArrowheads="1"/>
          </p:cNvSpPr>
          <p:nvPr/>
        </p:nvSpPr>
        <p:spPr bwMode="auto">
          <a:xfrm>
            <a:off x="569911" y="1954220"/>
            <a:ext cx="8004175" cy="1160463"/>
          </a:xfrm>
          <a:prstGeom prst="rect">
            <a:avLst/>
          </a:prstGeom>
          <a:solidFill>
            <a:srgbClr val="FFFF99"/>
          </a:solidFill>
          <a:ln>
            <a:noFill/>
          </a:ln>
          <a:effectLst/>
        </p:spPr>
        <p:txBody>
          <a:bodyPr lIns="90488" tIns="44450" rIns="90488" bIns="44450"/>
          <a:lstStyle/>
          <a:p>
            <a:pPr algn="ctr"/>
            <a:r>
              <a:rPr lang="en-US" sz="3200" dirty="0"/>
              <a:t>The company purchased supplies, paying $2,200 cash from Office Supplies</a:t>
            </a:r>
            <a:endParaRPr lang="en-US" sz="3200" b="1" dirty="0">
              <a:solidFill>
                <a:prstClr val="black"/>
              </a:solidFill>
              <a:latin typeface="Arial" panose="020B0604020202020204" pitchFamily="34" charset="0"/>
            </a:endParaRPr>
          </a:p>
        </p:txBody>
      </p:sp>
      <p:sp>
        <p:nvSpPr>
          <p:cNvPr id="4" name="TextBox 23">
            <a:extLst>
              <a:ext uri="{FF2B5EF4-FFF2-40B4-BE49-F238E27FC236}">
                <a16:creationId xmlns:a16="http://schemas.microsoft.com/office/drawing/2014/main" id="{CB98CE0D-796C-7A2E-8990-42AC6CBD4D57}"/>
              </a:ext>
            </a:extLst>
          </p:cNvPr>
          <p:cNvSpPr txBox="1">
            <a:spLocks noChangeArrowheads="1"/>
          </p:cNvSpPr>
          <p:nvPr/>
        </p:nvSpPr>
        <p:spPr bwMode="auto">
          <a:xfrm>
            <a:off x="2895600" y="6435730"/>
            <a:ext cx="63483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sz="1800"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sz="1800"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sz="1800"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2E9AD76E-C4D5-0135-92BB-D6F8E00D6DAB}"/>
              </a:ext>
            </a:extLst>
          </p:cNvPr>
          <p:cNvPicPr>
            <a:picLocks noChangeAspect="1"/>
          </p:cNvPicPr>
          <p:nvPr/>
        </p:nvPicPr>
        <p:blipFill>
          <a:blip r:embed="rId3"/>
          <a:stretch>
            <a:fillRect/>
          </a:stretch>
        </p:blipFill>
        <p:spPr>
          <a:xfrm>
            <a:off x="152400" y="6375960"/>
            <a:ext cx="2998817" cy="482040"/>
          </a:xfrm>
          <a:prstGeom prst="rect">
            <a:avLst/>
          </a:prstGeom>
        </p:spPr>
      </p:pic>
    </p:spTree>
    <p:extLst>
      <p:ext uri="{BB962C8B-B14F-4D97-AF65-F5344CB8AC3E}">
        <p14:creationId xmlns:p14="http://schemas.microsoft.com/office/powerpoint/2010/main" val="337021753"/>
      </p:ext>
    </p:extLst>
  </p:cSld>
  <p:clrMapOvr>
    <a:masterClrMapping/>
  </p:clrMapOvr>
  <p:transition>
    <p:strips dir="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38918">
                                            <p:txEl>
                                              <p:pRg st="0" end="0"/>
                                            </p:txEl>
                                          </p:spTgt>
                                        </p:tgtEl>
                                        <p:attrNameLst>
                                          <p:attrName>style.visibility</p:attrName>
                                        </p:attrNameLst>
                                      </p:cBhvr>
                                      <p:to>
                                        <p:strVal val="visible"/>
                                      </p:to>
                                    </p:set>
                                    <p:animEffect transition="in" filter="fade">
                                      <p:cBhvr>
                                        <p:cTn id="7" dur="1000"/>
                                        <p:tgtEl>
                                          <p:spTgt spid="38918">
                                            <p:txEl>
                                              <p:pRg st="0" end="0"/>
                                            </p:txEl>
                                          </p:spTgt>
                                        </p:tgtEl>
                                      </p:cBhvr>
                                    </p:animEffect>
                                    <p:anim calcmode="lin" valueType="num">
                                      <p:cBhvr>
                                        <p:cTn id="8" dur="1000" fill="hold"/>
                                        <p:tgtEl>
                                          <p:spTgt spid="3891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891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nodeType="afterGroup">
                            <p:stCondLst>
                              <p:cond delay="0"/>
                            </p:stCondLst>
                            <p:childTnLst>
                              <p:par>
                                <p:cTn id="12" presetID="16" presetClass="entr" presetSubtype="21" fill="hold" nodeType="clickEffect">
                                  <p:stCondLst>
                                    <p:cond delay="0"/>
                                  </p:stCondLst>
                                  <p:childTnLst>
                                    <p:set>
                                      <p:cBhvr>
                                        <p:cTn id="13" dur="1" fill="hold">
                                          <p:stCondLst>
                                            <p:cond delay="0"/>
                                          </p:stCondLst>
                                        </p:cTn>
                                        <p:tgtEl>
                                          <p:spTgt spid="38914">
                                            <p:txEl>
                                              <p:pRg st="1" end="1"/>
                                            </p:txEl>
                                          </p:spTgt>
                                        </p:tgtEl>
                                        <p:attrNameLst>
                                          <p:attrName>style.visibility</p:attrName>
                                        </p:attrNameLst>
                                      </p:cBhvr>
                                      <p:to>
                                        <p:strVal val="visible"/>
                                      </p:to>
                                    </p:set>
                                    <p:animEffect transition="in" filter="barn(inVertical)">
                                      <p:cBhvr>
                                        <p:cTn id="14" dur="500"/>
                                        <p:tgtEl>
                                          <p:spTgt spid="38914">
                                            <p:txEl>
                                              <p:pRg st="1" end="1"/>
                                            </p:txEl>
                                          </p:spTgt>
                                        </p:tgtEl>
                                      </p:cBhvr>
                                    </p:animEffect>
                                  </p:childTnLst>
                                </p:cTn>
                              </p:par>
                            </p:childTnLst>
                          </p:cTn>
                        </p:par>
                      </p:childTnLst>
                    </p:cTn>
                  </p:par>
                  <p:par>
                    <p:cTn id="15" fill="hold">
                      <p:stCondLst>
                        <p:cond delay="indefinite"/>
                      </p:stCondLst>
                      <p:childTnLst>
                        <p:par>
                          <p:cTn id="16" fill="hold" nodeType="afterGroup">
                            <p:stCondLst>
                              <p:cond delay="0"/>
                            </p:stCondLst>
                            <p:childTnLst>
                              <p:par>
                                <p:cTn id="17" presetID="29" presetClass="entr" presetSubtype="0" fill="hold" nodeType="clickEffect">
                                  <p:stCondLst>
                                    <p:cond delay="0"/>
                                  </p:stCondLst>
                                  <p:childTnLst>
                                    <p:set>
                                      <p:cBhvr>
                                        <p:cTn id="18" dur="1" fill="hold">
                                          <p:stCondLst>
                                            <p:cond delay="0"/>
                                          </p:stCondLst>
                                        </p:cTn>
                                        <p:tgtEl>
                                          <p:spTgt spid="38914">
                                            <p:txEl>
                                              <p:pRg st="2" end="2"/>
                                            </p:txEl>
                                          </p:spTgt>
                                        </p:tgtEl>
                                        <p:attrNameLst>
                                          <p:attrName>style.visibility</p:attrName>
                                        </p:attrNameLst>
                                      </p:cBhvr>
                                      <p:to>
                                        <p:strVal val="visible"/>
                                      </p:to>
                                    </p:set>
                                    <p:anim calcmode="lin" valueType="num">
                                      <p:cBhvr>
                                        <p:cTn id="19" dur="1000" fill="hold"/>
                                        <p:tgtEl>
                                          <p:spTgt spid="38914">
                                            <p:txEl>
                                              <p:pRg st="2" end="2"/>
                                            </p:txEl>
                                          </p:spTgt>
                                        </p:tgtEl>
                                        <p:attrNameLst>
                                          <p:attrName>ppt_x</p:attrName>
                                        </p:attrNameLst>
                                      </p:cBhvr>
                                      <p:tavLst>
                                        <p:tav tm="0">
                                          <p:val>
                                            <p:strVal val="#ppt_x-.2"/>
                                          </p:val>
                                        </p:tav>
                                        <p:tav tm="100000">
                                          <p:val>
                                            <p:strVal val="#ppt_x"/>
                                          </p:val>
                                        </p:tav>
                                      </p:tavLst>
                                    </p:anim>
                                    <p:anim calcmode="lin" valueType="num">
                                      <p:cBhvr>
                                        <p:cTn id="20" dur="1000" fill="hold"/>
                                        <p:tgtEl>
                                          <p:spTgt spid="38914">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1" dur="1000"/>
                                        <p:tgtEl>
                                          <p:spTgt spid="38914">
                                            <p:txEl>
                                              <p:pRg st="2" end="2"/>
                                            </p:txEl>
                                          </p:spTgt>
                                        </p:tgtEl>
                                      </p:cBhvr>
                                    </p:animEffect>
                                  </p:childTnLst>
                                </p:cTn>
                              </p:par>
                            </p:childTnLst>
                          </p:cTn>
                        </p:par>
                        <p:par>
                          <p:cTn id="22" fill="hold" nodeType="afterGroup">
                            <p:stCondLst>
                              <p:cond delay="1000"/>
                            </p:stCondLst>
                            <p:childTnLst>
                              <p:par>
                                <p:cTn id="23" presetID="10" presetClass="entr" presetSubtype="0" fill="hold" grpId="0" nodeType="afterEffect">
                                  <p:stCondLst>
                                    <p:cond delay="0"/>
                                  </p:stCondLst>
                                  <p:childTnLst>
                                    <p:set>
                                      <p:cBhvr>
                                        <p:cTn id="24" dur="1" fill="hold">
                                          <p:stCondLst>
                                            <p:cond delay="0"/>
                                          </p:stCondLst>
                                        </p:cTn>
                                        <p:tgtEl>
                                          <p:spTgt spid="38916"/>
                                        </p:tgtEl>
                                        <p:attrNameLst>
                                          <p:attrName>style.visibility</p:attrName>
                                        </p:attrNameLst>
                                      </p:cBhvr>
                                      <p:to>
                                        <p:strVal val="visible"/>
                                      </p:to>
                                    </p:set>
                                    <p:animEffect transition="in" filter="fade">
                                      <p:cBhvr>
                                        <p:cTn id="25" dur="2000"/>
                                        <p:tgtEl>
                                          <p:spTgt spid="38916"/>
                                        </p:tgtEl>
                                      </p:cBhvr>
                                    </p:animEffect>
                                  </p:childTnLst>
                                </p:cTn>
                              </p:par>
                            </p:childTnLst>
                          </p:cTn>
                        </p:par>
                      </p:childTnLst>
                    </p:cTn>
                  </p:par>
                  <p:par>
                    <p:cTn id="26" fill="hold">
                      <p:stCondLst>
                        <p:cond delay="indefinite"/>
                      </p:stCondLst>
                      <p:childTnLst>
                        <p:par>
                          <p:cTn id="27" fill="hold">
                            <p:stCondLst>
                              <p:cond delay="0"/>
                            </p:stCondLst>
                            <p:childTnLst>
                              <p:par>
                                <p:cTn id="28" presetID="29" presetClass="entr" presetSubtype="0" fill="hold" nodeType="clickEffect">
                                  <p:stCondLst>
                                    <p:cond delay="0"/>
                                  </p:stCondLst>
                                  <p:childTnLst>
                                    <p:set>
                                      <p:cBhvr>
                                        <p:cTn id="29" dur="1" fill="hold">
                                          <p:stCondLst>
                                            <p:cond delay="0"/>
                                          </p:stCondLst>
                                        </p:cTn>
                                        <p:tgtEl>
                                          <p:spTgt spid="38914">
                                            <p:txEl>
                                              <p:pRg st="3" end="3"/>
                                            </p:txEl>
                                          </p:spTgt>
                                        </p:tgtEl>
                                        <p:attrNameLst>
                                          <p:attrName>style.visibility</p:attrName>
                                        </p:attrNameLst>
                                      </p:cBhvr>
                                      <p:to>
                                        <p:strVal val="visible"/>
                                      </p:to>
                                    </p:set>
                                    <p:anim calcmode="lin" valueType="num">
                                      <p:cBhvr>
                                        <p:cTn id="30" dur="1000" fill="hold"/>
                                        <p:tgtEl>
                                          <p:spTgt spid="38914">
                                            <p:txEl>
                                              <p:pRg st="3" end="3"/>
                                            </p:txEl>
                                          </p:spTgt>
                                        </p:tgtEl>
                                        <p:attrNameLst>
                                          <p:attrName>ppt_x</p:attrName>
                                        </p:attrNameLst>
                                      </p:cBhvr>
                                      <p:tavLst>
                                        <p:tav tm="0">
                                          <p:val>
                                            <p:strVal val="#ppt_x-.2"/>
                                          </p:val>
                                        </p:tav>
                                        <p:tav tm="100000">
                                          <p:val>
                                            <p:strVal val="#ppt_x"/>
                                          </p:val>
                                        </p:tav>
                                      </p:tavLst>
                                    </p:anim>
                                    <p:anim calcmode="lin" valueType="num">
                                      <p:cBhvr>
                                        <p:cTn id="31" dur="1000" fill="hold"/>
                                        <p:tgtEl>
                                          <p:spTgt spid="38914">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2" dur="1000"/>
                                        <p:tgtEl>
                                          <p:spTgt spid="38914">
                                            <p:txEl>
                                              <p:pRg st="3" end="3"/>
                                            </p:txEl>
                                          </p:spTgt>
                                        </p:tgtEl>
                                      </p:cBhvr>
                                    </p:animEffect>
                                  </p:childTnLst>
                                </p:cTn>
                              </p:par>
                            </p:childTnLst>
                          </p:cTn>
                        </p:par>
                        <p:par>
                          <p:cTn id="33" fill="hold" nodeType="afterGroup">
                            <p:stCondLst>
                              <p:cond delay="1000"/>
                            </p:stCondLst>
                            <p:childTnLst>
                              <p:par>
                                <p:cTn id="34" presetID="10" presetClass="entr" presetSubtype="0" fill="hold" grpId="0" nodeType="afterEffect">
                                  <p:stCondLst>
                                    <p:cond delay="0"/>
                                  </p:stCondLst>
                                  <p:childTnLst>
                                    <p:set>
                                      <p:cBhvr>
                                        <p:cTn id="35" dur="1" fill="hold">
                                          <p:stCondLst>
                                            <p:cond delay="0"/>
                                          </p:stCondLst>
                                        </p:cTn>
                                        <p:tgtEl>
                                          <p:spTgt spid="38915"/>
                                        </p:tgtEl>
                                        <p:attrNameLst>
                                          <p:attrName>style.visibility</p:attrName>
                                        </p:attrNameLst>
                                      </p:cBhvr>
                                      <p:to>
                                        <p:strVal val="visible"/>
                                      </p:to>
                                    </p:set>
                                    <p:animEffect transition="in" filter="fade">
                                      <p:cBhvr>
                                        <p:cTn id="36" dur="2000"/>
                                        <p:tgtEl>
                                          <p:spTgt spid="389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5" grpId="0" animBg="1"/>
      <p:bldP spid="38916"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914400" y="131457"/>
            <a:ext cx="7158038" cy="1412875"/>
          </a:xfrm>
        </p:spPr>
        <p:txBody>
          <a:bodyPr/>
          <a:lstStyle/>
          <a:p>
            <a:pPr algn="ctr"/>
            <a:r>
              <a:rPr lang="en-US" b="1" dirty="0"/>
              <a:t>Accounting Equation 2</a:t>
            </a:r>
          </a:p>
        </p:txBody>
      </p:sp>
      <p:sp>
        <p:nvSpPr>
          <p:cNvPr id="40963" name="Rectangle 3"/>
          <p:cNvSpPr>
            <a:spLocks noChangeArrowheads="1"/>
          </p:cNvSpPr>
          <p:nvPr/>
        </p:nvSpPr>
        <p:spPr bwMode="auto">
          <a:xfrm>
            <a:off x="381000" y="1295400"/>
            <a:ext cx="8458200" cy="1160463"/>
          </a:xfrm>
          <a:prstGeom prst="rect">
            <a:avLst/>
          </a:prstGeom>
          <a:solidFill>
            <a:srgbClr val="FFFF99"/>
          </a:solidFill>
          <a:ln>
            <a:noFill/>
          </a:ln>
          <a:effectLst/>
        </p:spPr>
        <p:txBody>
          <a:bodyPr lIns="90488" tIns="44450" rIns="90488" bIns="44450"/>
          <a:lstStyle/>
          <a:p>
            <a:pPr algn="ctr"/>
            <a:r>
              <a:rPr lang="en-US" sz="3200" dirty="0"/>
              <a:t>The company purchased supplies, paying $2,200 cash.</a:t>
            </a:r>
            <a:endParaRPr lang="en-US" sz="3200" b="1" dirty="0">
              <a:solidFill>
                <a:prstClr val="black"/>
              </a:solidFill>
              <a:latin typeface="Arial" panose="020B0604020202020204" pitchFamily="34" charset="0"/>
            </a:endParaRPr>
          </a:p>
        </p:txBody>
      </p:sp>
      <p:graphicFrame>
        <p:nvGraphicFramePr>
          <p:cNvPr id="40964" name="Object 4"/>
          <p:cNvGraphicFramePr>
            <a:graphicFrameLocks/>
          </p:cNvGraphicFramePr>
          <p:nvPr>
            <p:extLst>
              <p:ext uri="{D42A27DB-BD31-4B8C-83A1-F6EECF244321}">
                <p14:modId xmlns:p14="http://schemas.microsoft.com/office/powerpoint/2010/main" val="3883445435"/>
              </p:ext>
            </p:extLst>
          </p:nvPr>
        </p:nvGraphicFramePr>
        <p:xfrm>
          <a:off x="456694" y="2614845"/>
          <a:ext cx="8346160" cy="3862155"/>
        </p:xfrm>
        <a:graphic>
          <a:graphicData uri="http://schemas.openxmlformats.org/presentationml/2006/ole">
            <mc:AlternateContent xmlns:mc="http://schemas.openxmlformats.org/markup-compatibility/2006">
              <mc:Choice xmlns:v="urn:schemas-microsoft-com:vml" Requires="v">
                <p:oleObj name="Worksheet" r:id="rId3" imgW="4781578" imgH="2005184" progId="Excel.Sheet.8">
                  <p:embed/>
                </p:oleObj>
              </mc:Choice>
              <mc:Fallback>
                <p:oleObj name="Worksheet" r:id="rId3" imgW="4781578" imgH="2005184" progId="Excel.Sheet.8">
                  <p:embed/>
                  <p:pic>
                    <p:nvPicPr>
                      <p:cNvPr id="40964" name="Object 4"/>
                      <p:cNvPicPr>
                        <a:picLocks noChangeArrowheads="1"/>
                      </p:cNvPicPr>
                      <p:nvPr/>
                    </p:nvPicPr>
                    <p:blipFill>
                      <a:blip r:embed="rId4"/>
                      <a:srcRect b="5867"/>
                      <a:stretch>
                        <a:fillRect/>
                      </a:stretch>
                    </p:blipFill>
                    <p:spPr bwMode="auto">
                      <a:xfrm>
                        <a:off x="456694" y="2614845"/>
                        <a:ext cx="8346160" cy="3862155"/>
                      </a:xfrm>
                      <a:prstGeom prst="rect">
                        <a:avLst/>
                      </a:prstGeom>
                      <a:noFill/>
                      <a:ln w="50800">
                        <a:solidFill>
                          <a:schemeClr val="bg2"/>
                        </a:solidFill>
                        <a:miter lim="800000"/>
                        <a:headEnd/>
                        <a:tailEnd/>
                      </a:ln>
                      <a:extLst>
                        <a:ext uri="{909E8E84-426E-40dd-AFC4-6F175D3DCCD1}">
                          <a14:hiddenFill xmlns:a14="http://schemas.microsoft.com/office/drawing/2010/main" xmlns="">
                            <a:solidFill>
                              <a:srgbClr val="FFFFFF"/>
                            </a:solidFill>
                          </a14:hiddenFill>
                        </a:ext>
                      </a:extLst>
                    </p:spPr>
                  </p:pic>
                </p:oleObj>
              </mc:Fallback>
            </mc:AlternateContent>
          </a:graphicData>
        </a:graphic>
      </p:graphicFrame>
      <p:sp>
        <p:nvSpPr>
          <p:cNvPr id="17" name="Rectangle: Rounded Corners 16">
            <a:extLst>
              <a:ext uri="{FF2B5EF4-FFF2-40B4-BE49-F238E27FC236}">
                <a16:creationId xmlns:a16="http://schemas.microsoft.com/office/drawing/2014/main" id="{98E16CAD-4393-4B21-BCA0-92A34DADA0EE}"/>
              </a:ext>
            </a:extLst>
          </p:cNvPr>
          <p:cNvSpPr/>
          <p:nvPr/>
        </p:nvSpPr>
        <p:spPr>
          <a:xfrm>
            <a:off x="533400" y="3977706"/>
            <a:ext cx="1676400" cy="42783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Rounded Corners 17">
            <a:extLst>
              <a:ext uri="{FF2B5EF4-FFF2-40B4-BE49-F238E27FC236}">
                <a16:creationId xmlns:a16="http://schemas.microsoft.com/office/drawing/2014/main" id="{65E7A207-142D-4441-9409-F4360D8D7119}"/>
              </a:ext>
            </a:extLst>
          </p:cNvPr>
          <p:cNvSpPr/>
          <p:nvPr/>
        </p:nvSpPr>
        <p:spPr>
          <a:xfrm>
            <a:off x="2105819" y="3945556"/>
            <a:ext cx="1579562" cy="42783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Rounded Corners 18">
            <a:extLst>
              <a:ext uri="{FF2B5EF4-FFF2-40B4-BE49-F238E27FC236}">
                <a16:creationId xmlns:a16="http://schemas.microsoft.com/office/drawing/2014/main" id="{16DF85CF-026D-45C4-B78C-D9F6418BE929}"/>
              </a:ext>
            </a:extLst>
          </p:cNvPr>
          <p:cNvSpPr/>
          <p:nvPr/>
        </p:nvSpPr>
        <p:spPr>
          <a:xfrm>
            <a:off x="453889" y="5222981"/>
            <a:ext cx="1579562" cy="42783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Rounded Corners 19">
            <a:extLst>
              <a:ext uri="{FF2B5EF4-FFF2-40B4-BE49-F238E27FC236}">
                <a16:creationId xmlns:a16="http://schemas.microsoft.com/office/drawing/2014/main" id="{610A74FC-79E1-42AA-A055-4407889A7810}"/>
              </a:ext>
            </a:extLst>
          </p:cNvPr>
          <p:cNvSpPr/>
          <p:nvPr/>
        </p:nvSpPr>
        <p:spPr>
          <a:xfrm>
            <a:off x="2133600" y="5221087"/>
            <a:ext cx="1579562" cy="42783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Rounded Corners 20">
            <a:extLst>
              <a:ext uri="{FF2B5EF4-FFF2-40B4-BE49-F238E27FC236}">
                <a16:creationId xmlns:a16="http://schemas.microsoft.com/office/drawing/2014/main" id="{8A58387A-0959-4F72-82FF-45CDADFF63C7}"/>
              </a:ext>
            </a:extLst>
          </p:cNvPr>
          <p:cNvSpPr/>
          <p:nvPr/>
        </p:nvSpPr>
        <p:spPr>
          <a:xfrm>
            <a:off x="7282657" y="5286432"/>
            <a:ext cx="1579562" cy="42783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Rounded Corners 21">
            <a:extLst>
              <a:ext uri="{FF2B5EF4-FFF2-40B4-BE49-F238E27FC236}">
                <a16:creationId xmlns:a16="http://schemas.microsoft.com/office/drawing/2014/main" id="{349C3826-90E8-4A10-BF37-B11B87ADF371}"/>
              </a:ext>
            </a:extLst>
          </p:cNvPr>
          <p:cNvSpPr/>
          <p:nvPr/>
        </p:nvSpPr>
        <p:spPr>
          <a:xfrm>
            <a:off x="1905000" y="5943600"/>
            <a:ext cx="1579562" cy="42783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Rounded Corners 22">
            <a:extLst>
              <a:ext uri="{FF2B5EF4-FFF2-40B4-BE49-F238E27FC236}">
                <a16:creationId xmlns:a16="http://schemas.microsoft.com/office/drawing/2014/main" id="{BC3221D7-CD35-4840-AAB1-95FEDA26E5B5}"/>
              </a:ext>
            </a:extLst>
          </p:cNvPr>
          <p:cNvSpPr/>
          <p:nvPr/>
        </p:nvSpPr>
        <p:spPr>
          <a:xfrm>
            <a:off x="5951985" y="6025755"/>
            <a:ext cx="1579562" cy="42783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23">
            <a:extLst>
              <a:ext uri="{FF2B5EF4-FFF2-40B4-BE49-F238E27FC236}">
                <a16:creationId xmlns:a16="http://schemas.microsoft.com/office/drawing/2014/main" id="{7D13F438-9FB7-9F7D-01A9-6B0EEC9F329C}"/>
              </a:ext>
            </a:extLst>
          </p:cNvPr>
          <p:cNvSpPr txBox="1">
            <a:spLocks noChangeArrowheads="1"/>
          </p:cNvSpPr>
          <p:nvPr/>
        </p:nvSpPr>
        <p:spPr bwMode="auto">
          <a:xfrm>
            <a:off x="2895600" y="6435730"/>
            <a:ext cx="63483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sz="1800"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sz="1800"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sz="1800"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1B9F2AC2-B7A9-B707-C96C-75AF6E71CCA3}"/>
              </a:ext>
            </a:extLst>
          </p:cNvPr>
          <p:cNvPicPr>
            <a:picLocks noChangeAspect="1"/>
          </p:cNvPicPr>
          <p:nvPr/>
        </p:nvPicPr>
        <p:blipFill>
          <a:blip r:embed="rId5"/>
          <a:stretch>
            <a:fillRect/>
          </a:stretch>
        </p:blipFill>
        <p:spPr>
          <a:xfrm>
            <a:off x="152400" y="6375960"/>
            <a:ext cx="2998817" cy="482040"/>
          </a:xfrm>
          <a:prstGeom prst="rect">
            <a:avLst/>
          </a:prstGeom>
        </p:spPr>
      </p:pic>
    </p:spTree>
    <p:extLst>
      <p:ext uri="{BB962C8B-B14F-4D97-AF65-F5344CB8AC3E}">
        <p14:creationId xmlns:p14="http://schemas.microsoft.com/office/powerpoint/2010/main" val="3195089168"/>
      </p:ext>
    </p:extLst>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20"/>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22"/>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2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1" grpId="0" animBg="1"/>
      <p:bldP spid="22" grpId="0" animBg="1"/>
      <p:bldP spid="23" grpId="0" animBg="1"/>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10" name="Rectangle 2"/>
          <p:cNvSpPr>
            <a:spLocks noGrp="1" noChangeArrowheads="1"/>
          </p:cNvSpPr>
          <p:nvPr>
            <p:ph type="body" idx="4294967295"/>
          </p:nvPr>
        </p:nvSpPr>
        <p:spPr bwMode="auto">
          <a:xfrm>
            <a:off x="1370013" y="2079625"/>
            <a:ext cx="6954837" cy="3584575"/>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pPr algn="ctr">
              <a:buFont typeface="Wingdings" panose="05000000000000000000" pitchFamily="2" charset="2"/>
              <a:buNone/>
            </a:pPr>
            <a:endParaRPr lang="en-US" dirty="0"/>
          </a:p>
          <a:p>
            <a:pPr algn="ctr">
              <a:buFont typeface="Wingdings" panose="05000000000000000000" pitchFamily="2" charset="2"/>
              <a:buNone/>
            </a:pPr>
            <a:endParaRPr lang="en-US" dirty="0"/>
          </a:p>
          <a:p>
            <a:pPr>
              <a:buFont typeface="Wingdings" panose="05000000000000000000" pitchFamily="2" charset="2"/>
              <a:buNone/>
            </a:pPr>
            <a:r>
              <a:rPr lang="en-US" b="1" dirty="0">
                <a:solidFill>
                  <a:srgbClr val="800080"/>
                </a:solidFill>
              </a:rPr>
              <a:t>The accounts involved are:</a:t>
            </a:r>
          </a:p>
          <a:p>
            <a:pPr>
              <a:buFont typeface="Wingdings" panose="05000000000000000000" pitchFamily="2" charset="2"/>
              <a:buNone/>
            </a:pPr>
            <a:r>
              <a:rPr lang="en-US" b="1" dirty="0">
                <a:solidFill>
                  <a:schemeClr val="hlink"/>
                </a:solidFill>
              </a:rPr>
              <a:t>	</a:t>
            </a:r>
            <a:r>
              <a:rPr lang="en-US" b="1" dirty="0"/>
              <a:t>(1) Cash</a:t>
            </a:r>
            <a:r>
              <a:rPr lang="en-US" b="1" dirty="0">
                <a:solidFill>
                  <a:schemeClr val="hlink"/>
                </a:solidFill>
              </a:rPr>
              <a:t> </a:t>
            </a:r>
            <a:r>
              <a:rPr lang="en-US" b="1" dirty="0">
                <a:solidFill>
                  <a:srgbClr val="9A2F6F"/>
                </a:solidFill>
              </a:rPr>
              <a:t>(asset)</a:t>
            </a:r>
            <a:r>
              <a:rPr lang="en-US" b="1" dirty="0">
                <a:solidFill>
                  <a:schemeClr val="hlink"/>
                </a:solidFill>
              </a:rPr>
              <a:t> </a:t>
            </a:r>
          </a:p>
          <a:p>
            <a:pPr>
              <a:buFont typeface="Wingdings" panose="05000000000000000000" pitchFamily="2" charset="2"/>
              <a:buNone/>
            </a:pPr>
            <a:r>
              <a:rPr lang="en-US" b="1" dirty="0">
                <a:solidFill>
                  <a:schemeClr val="hlink"/>
                </a:solidFill>
              </a:rPr>
              <a:t>	</a:t>
            </a:r>
            <a:r>
              <a:rPr lang="en-US" b="1" dirty="0"/>
              <a:t>(2) Equipment</a:t>
            </a:r>
            <a:r>
              <a:rPr lang="en-US" b="1" dirty="0">
                <a:solidFill>
                  <a:schemeClr val="hlink"/>
                </a:solidFill>
              </a:rPr>
              <a:t> </a:t>
            </a:r>
            <a:r>
              <a:rPr lang="en-US" b="1" dirty="0">
                <a:solidFill>
                  <a:srgbClr val="9A2F6F"/>
                </a:solidFill>
              </a:rPr>
              <a:t>(asset)</a:t>
            </a:r>
            <a:r>
              <a:rPr lang="en-US" b="1" dirty="0">
                <a:solidFill>
                  <a:schemeClr val="hlink"/>
                </a:solidFill>
              </a:rPr>
              <a:t> </a:t>
            </a:r>
          </a:p>
        </p:txBody>
      </p:sp>
      <p:sp>
        <p:nvSpPr>
          <p:cNvPr id="43011" name="AutoShape 3"/>
          <p:cNvSpPr>
            <a:spLocks noChangeArrowheads="1"/>
          </p:cNvSpPr>
          <p:nvPr/>
        </p:nvSpPr>
        <p:spPr bwMode="auto">
          <a:xfrm rot="16200000">
            <a:off x="5472114" y="4454525"/>
            <a:ext cx="533400" cy="396875"/>
          </a:xfrm>
          <a:prstGeom prst="rightArrow">
            <a:avLst>
              <a:gd name="adj1" fmla="val 50000"/>
              <a:gd name="adj2" fmla="val 67206"/>
            </a:avLst>
          </a:prstGeom>
          <a:solidFill>
            <a:srgbClr val="00CC00"/>
          </a:solidFill>
          <a:ln w="12700">
            <a:solidFill>
              <a:schemeClr val="tx1"/>
            </a:solidFill>
            <a:miter lim="800000"/>
            <a:headEnd/>
            <a:tailEnd/>
          </a:ln>
          <a:effectLst>
            <a:outerShdw dist="81320" dir="3080412" algn="ctr" rotWithShape="0">
              <a:schemeClr val="bg2"/>
            </a:outerShdw>
          </a:effectLst>
        </p:spPr>
        <p:txBody>
          <a:bodyPr wrap="none" anchor="ctr"/>
          <a:lstStyle/>
          <a:p>
            <a:endParaRPr lang="en-US" dirty="0">
              <a:solidFill>
                <a:prstClr val="black"/>
              </a:solidFill>
            </a:endParaRPr>
          </a:p>
        </p:txBody>
      </p:sp>
      <p:sp>
        <p:nvSpPr>
          <p:cNvPr id="43012" name="AutoShape 4"/>
          <p:cNvSpPr>
            <a:spLocks noChangeArrowheads="1"/>
          </p:cNvSpPr>
          <p:nvPr/>
        </p:nvSpPr>
        <p:spPr bwMode="auto">
          <a:xfrm rot="16200000" flipH="1">
            <a:off x="4513263" y="3921125"/>
            <a:ext cx="533400" cy="396875"/>
          </a:xfrm>
          <a:prstGeom prst="rightArrow">
            <a:avLst>
              <a:gd name="adj1" fmla="val 50000"/>
              <a:gd name="adj2" fmla="val 67206"/>
            </a:avLst>
          </a:prstGeom>
          <a:solidFill>
            <a:srgbClr val="FF3300"/>
          </a:solidFill>
          <a:ln w="12700">
            <a:solidFill>
              <a:schemeClr val="tx1"/>
            </a:solidFill>
            <a:miter lim="800000"/>
            <a:headEnd/>
            <a:tailEnd/>
          </a:ln>
          <a:effectLst>
            <a:outerShdw dist="74053" dir="3542175" algn="ctr" rotWithShape="0">
              <a:schemeClr val="bg2"/>
            </a:outerShdw>
          </a:effectLst>
        </p:spPr>
        <p:txBody>
          <a:bodyPr wrap="none" anchor="ctr"/>
          <a:lstStyle/>
          <a:p>
            <a:endParaRPr lang="en-US" dirty="0">
              <a:solidFill>
                <a:prstClr val="black"/>
              </a:solidFill>
            </a:endParaRPr>
          </a:p>
        </p:txBody>
      </p:sp>
      <p:sp>
        <p:nvSpPr>
          <p:cNvPr id="43013" name="Rectangle 5"/>
          <p:cNvSpPr>
            <a:spLocks noGrp="1" noChangeArrowheads="1"/>
          </p:cNvSpPr>
          <p:nvPr>
            <p:ph type="title"/>
          </p:nvPr>
        </p:nvSpPr>
        <p:spPr>
          <a:xfrm>
            <a:off x="838200" y="710358"/>
            <a:ext cx="7467600" cy="879475"/>
          </a:xfrm>
          <a:noFill/>
          <a:extLst>
            <a:ext uri="{909E8E84-426E-40dd-AFC4-6F175D3DCCD1}">
              <a14:hiddenFill xmlns:a14="http://schemas.microsoft.com/office/drawing/2010/main" xmlns="">
                <a:solidFill>
                  <a:srgbClr val="00CC00"/>
                </a:solidFill>
              </a14:hiddenFill>
            </a:ext>
          </a:extLst>
        </p:spPr>
        <p:txBody>
          <a:bodyPr/>
          <a:lstStyle/>
          <a:p>
            <a:pPr algn="ctr"/>
            <a:r>
              <a:rPr lang="en-US" b="1" dirty="0"/>
              <a:t>Transaction 3: </a:t>
            </a:r>
            <a:br>
              <a:rPr lang="en-US" b="1" dirty="0"/>
            </a:br>
            <a:r>
              <a:rPr lang="en-US" b="1" dirty="0"/>
              <a:t>Purchase Equipment for Cash</a:t>
            </a:r>
          </a:p>
        </p:txBody>
      </p:sp>
      <p:sp>
        <p:nvSpPr>
          <p:cNvPr id="43014" name="Rectangle 6"/>
          <p:cNvSpPr>
            <a:spLocks noChangeArrowheads="1"/>
          </p:cNvSpPr>
          <p:nvPr/>
        </p:nvSpPr>
        <p:spPr bwMode="auto">
          <a:xfrm>
            <a:off x="581025" y="2024866"/>
            <a:ext cx="8001000" cy="1111192"/>
          </a:xfrm>
          <a:prstGeom prst="rect">
            <a:avLst/>
          </a:prstGeom>
          <a:solidFill>
            <a:schemeClr val="accent3">
              <a:lumMod val="40000"/>
              <a:lumOff val="60000"/>
            </a:schemeClr>
          </a:solidFill>
          <a:ln>
            <a:noFill/>
          </a:ln>
          <a:effectLst/>
        </p:spPr>
        <p:txBody>
          <a:bodyPr lIns="90488" tIns="44450" rIns="90488" bIns="44450"/>
          <a:lstStyle/>
          <a:p>
            <a:pPr algn="ctr"/>
            <a:r>
              <a:rPr lang="en-US" sz="3200" b="1" dirty="0">
                <a:solidFill>
                  <a:prstClr val="black"/>
                </a:solidFill>
                <a:latin typeface="Arial" panose="020B0604020202020204" pitchFamily="34" charset="0"/>
              </a:rPr>
              <a:t>Farhat Lectures purchased equipment for $26,000 cash from IBM.</a:t>
            </a:r>
            <a:endParaRPr lang="en-US" sz="3200" dirty="0">
              <a:solidFill>
                <a:prstClr val="black"/>
              </a:solidFill>
              <a:latin typeface="Arial" panose="020B0604020202020204" pitchFamily="34" charset="0"/>
            </a:endParaRPr>
          </a:p>
        </p:txBody>
      </p:sp>
      <p:sp>
        <p:nvSpPr>
          <p:cNvPr id="4" name="TextBox 23">
            <a:extLst>
              <a:ext uri="{FF2B5EF4-FFF2-40B4-BE49-F238E27FC236}">
                <a16:creationId xmlns:a16="http://schemas.microsoft.com/office/drawing/2014/main" id="{1A1B88EF-46C7-CA61-8622-1D2F09A27F16}"/>
              </a:ext>
            </a:extLst>
          </p:cNvPr>
          <p:cNvSpPr txBox="1">
            <a:spLocks noChangeArrowheads="1"/>
          </p:cNvSpPr>
          <p:nvPr/>
        </p:nvSpPr>
        <p:spPr bwMode="auto">
          <a:xfrm>
            <a:off x="2895600" y="6435730"/>
            <a:ext cx="63483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sz="1800"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sz="1800"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sz="1800"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3B8EED69-591D-6F11-E98F-DFC57A1684B3}"/>
              </a:ext>
            </a:extLst>
          </p:cNvPr>
          <p:cNvPicPr>
            <a:picLocks noChangeAspect="1"/>
          </p:cNvPicPr>
          <p:nvPr/>
        </p:nvPicPr>
        <p:blipFill>
          <a:blip r:embed="rId3"/>
          <a:stretch>
            <a:fillRect/>
          </a:stretch>
        </p:blipFill>
        <p:spPr>
          <a:xfrm>
            <a:off x="152400" y="6375960"/>
            <a:ext cx="2998817" cy="482040"/>
          </a:xfrm>
          <a:prstGeom prst="rect">
            <a:avLst/>
          </a:prstGeom>
        </p:spPr>
      </p:pic>
    </p:spTree>
    <p:extLst>
      <p:ext uri="{BB962C8B-B14F-4D97-AF65-F5344CB8AC3E}">
        <p14:creationId xmlns:p14="http://schemas.microsoft.com/office/powerpoint/2010/main" val="1474972735"/>
      </p:ext>
    </p:extLst>
  </p:cSld>
  <p:clrMapOvr>
    <a:masterClrMapping/>
  </p:clrMapOvr>
  <p:transition>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3014"/>
                                        </p:tgtEl>
                                        <p:attrNameLst>
                                          <p:attrName>style.visibility</p:attrName>
                                        </p:attrNameLst>
                                      </p:cBhvr>
                                      <p:to>
                                        <p:strVal val="visible"/>
                                      </p:to>
                                    </p:set>
                                    <p:animEffect transition="in" filter="fade">
                                      <p:cBhvr>
                                        <p:cTn id="7" dur="1000"/>
                                        <p:tgtEl>
                                          <p:spTgt spid="43014"/>
                                        </p:tgtEl>
                                      </p:cBhvr>
                                    </p:animEffect>
                                    <p:anim calcmode="lin" valueType="num">
                                      <p:cBhvr>
                                        <p:cTn id="8" dur="1000" fill="hold"/>
                                        <p:tgtEl>
                                          <p:spTgt spid="43014"/>
                                        </p:tgtEl>
                                        <p:attrNameLst>
                                          <p:attrName>ppt_x</p:attrName>
                                        </p:attrNameLst>
                                      </p:cBhvr>
                                      <p:tavLst>
                                        <p:tav tm="0">
                                          <p:val>
                                            <p:strVal val="#ppt_x"/>
                                          </p:val>
                                        </p:tav>
                                        <p:tav tm="100000">
                                          <p:val>
                                            <p:strVal val="#ppt_x"/>
                                          </p:val>
                                        </p:tav>
                                      </p:tavLst>
                                    </p:anim>
                                    <p:anim calcmode="lin" valueType="num">
                                      <p:cBhvr>
                                        <p:cTn id="9" dur="1000" fill="hold"/>
                                        <p:tgtEl>
                                          <p:spTgt spid="430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43010">
                                            <p:txEl>
                                              <p:pRg st="2" end="2"/>
                                            </p:txEl>
                                          </p:spTgt>
                                        </p:tgtEl>
                                        <p:attrNameLst>
                                          <p:attrName>style.visibility</p:attrName>
                                        </p:attrNameLst>
                                      </p:cBhvr>
                                      <p:to>
                                        <p:strVal val="visible"/>
                                      </p:to>
                                    </p:set>
                                    <p:animEffect transition="in" filter="barn(inVertical)">
                                      <p:cBhvr>
                                        <p:cTn id="14" dur="500"/>
                                        <p:tgtEl>
                                          <p:spTgt spid="43010">
                                            <p:txEl>
                                              <p:pRg st="2" end="2"/>
                                            </p:txEl>
                                          </p:spTgt>
                                        </p:tgtEl>
                                      </p:cBhvr>
                                    </p:animEffect>
                                  </p:childTnLst>
                                </p:cTn>
                              </p:par>
                            </p:childTnLst>
                          </p:cTn>
                        </p:par>
                      </p:childTnLst>
                    </p:cTn>
                  </p:par>
                  <p:par>
                    <p:cTn id="15" fill="hold">
                      <p:stCondLst>
                        <p:cond delay="indefinite"/>
                      </p:stCondLst>
                      <p:childTnLst>
                        <p:par>
                          <p:cTn id="16" fill="hold" nodeType="afterGroup">
                            <p:stCondLst>
                              <p:cond delay="0"/>
                            </p:stCondLst>
                            <p:childTnLst>
                              <p:par>
                                <p:cTn id="17" presetID="10" presetClass="entr" presetSubtype="0" fill="hold" nodeType="clickEffect">
                                  <p:stCondLst>
                                    <p:cond delay="0"/>
                                  </p:stCondLst>
                                  <p:childTnLst>
                                    <p:set>
                                      <p:cBhvr>
                                        <p:cTn id="18" dur="1" fill="hold">
                                          <p:stCondLst>
                                            <p:cond delay="0"/>
                                          </p:stCondLst>
                                        </p:cTn>
                                        <p:tgtEl>
                                          <p:spTgt spid="43010">
                                            <p:txEl>
                                              <p:pRg st="3" end="3"/>
                                            </p:txEl>
                                          </p:spTgt>
                                        </p:tgtEl>
                                        <p:attrNameLst>
                                          <p:attrName>style.visibility</p:attrName>
                                        </p:attrNameLst>
                                      </p:cBhvr>
                                      <p:to>
                                        <p:strVal val="visible"/>
                                      </p:to>
                                    </p:set>
                                    <p:animEffect transition="in" filter="fade">
                                      <p:cBhvr>
                                        <p:cTn id="19" dur="2000"/>
                                        <p:tgtEl>
                                          <p:spTgt spid="43010">
                                            <p:txEl>
                                              <p:pRg st="3" end="3"/>
                                            </p:txEl>
                                          </p:spTgt>
                                        </p:tgtEl>
                                      </p:cBhvr>
                                    </p:animEffect>
                                  </p:childTnLst>
                                </p:cTn>
                              </p:par>
                              <p:par>
                                <p:cTn id="20" presetID="17" presetClass="entr" presetSubtype="10" fill="hold" grpId="0" nodeType="withEffect">
                                  <p:stCondLst>
                                    <p:cond delay="0"/>
                                  </p:stCondLst>
                                  <p:childTnLst>
                                    <p:set>
                                      <p:cBhvr>
                                        <p:cTn id="21" dur="1" fill="hold">
                                          <p:stCondLst>
                                            <p:cond delay="0"/>
                                          </p:stCondLst>
                                        </p:cTn>
                                        <p:tgtEl>
                                          <p:spTgt spid="43012"/>
                                        </p:tgtEl>
                                        <p:attrNameLst>
                                          <p:attrName>style.visibility</p:attrName>
                                        </p:attrNameLst>
                                      </p:cBhvr>
                                      <p:to>
                                        <p:strVal val="visible"/>
                                      </p:to>
                                    </p:set>
                                    <p:anim calcmode="lin" valueType="num">
                                      <p:cBhvr>
                                        <p:cTn id="22" dur="2000" fill="hold"/>
                                        <p:tgtEl>
                                          <p:spTgt spid="43012"/>
                                        </p:tgtEl>
                                        <p:attrNameLst>
                                          <p:attrName>ppt_w</p:attrName>
                                        </p:attrNameLst>
                                      </p:cBhvr>
                                      <p:tavLst>
                                        <p:tav tm="0">
                                          <p:val>
                                            <p:fltVal val="0"/>
                                          </p:val>
                                        </p:tav>
                                        <p:tav tm="100000">
                                          <p:val>
                                            <p:strVal val="#ppt_w"/>
                                          </p:val>
                                        </p:tav>
                                      </p:tavLst>
                                    </p:anim>
                                    <p:anim calcmode="lin" valueType="num">
                                      <p:cBhvr>
                                        <p:cTn id="23" dur="2000" fill="hold"/>
                                        <p:tgtEl>
                                          <p:spTgt spid="43012"/>
                                        </p:tgtEl>
                                        <p:attrNameLst>
                                          <p:attrName>ppt_h</p:attrName>
                                        </p:attrNameLst>
                                      </p:cBhvr>
                                      <p:tavLst>
                                        <p:tav tm="0">
                                          <p:val>
                                            <p:strVal val="#ppt_h"/>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43010">
                                            <p:txEl>
                                              <p:pRg st="4" end="4"/>
                                            </p:txEl>
                                          </p:spTgt>
                                        </p:tgtEl>
                                        <p:attrNameLst>
                                          <p:attrName>style.visibility</p:attrName>
                                        </p:attrNameLst>
                                      </p:cBhvr>
                                      <p:to>
                                        <p:strVal val="visible"/>
                                      </p:to>
                                    </p:set>
                                    <p:animEffect transition="in" filter="fade">
                                      <p:cBhvr>
                                        <p:cTn id="28" dur="1000"/>
                                        <p:tgtEl>
                                          <p:spTgt spid="43010">
                                            <p:txEl>
                                              <p:pRg st="4" end="4"/>
                                            </p:txEl>
                                          </p:spTgt>
                                        </p:tgtEl>
                                      </p:cBhvr>
                                    </p:animEffect>
                                  </p:childTnLst>
                                </p:cTn>
                              </p:par>
                            </p:childTnLst>
                          </p:cTn>
                        </p:par>
                        <p:par>
                          <p:cTn id="29" fill="hold" nodeType="afterGroup">
                            <p:stCondLst>
                              <p:cond delay="1000"/>
                            </p:stCondLst>
                            <p:childTnLst>
                              <p:par>
                                <p:cTn id="30" presetID="17" presetClass="entr" presetSubtype="10" fill="hold" grpId="0" nodeType="afterEffect">
                                  <p:stCondLst>
                                    <p:cond delay="0"/>
                                  </p:stCondLst>
                                  <p:childTnLst>
                                    <p:set>
                                      <p:cBhvr>
                                        <p:cTn id="31" dur="1" fill="hold">
                                          <p:stCondLst>
                                            <p:cond delay="0"/>
                                          </p:stCondLst>
                                        </p:cTn>
                                        <p:tgtEl>
                                          <p:spTgt spid="43011"/>
                                        </p:tgtEl>
                                        <p:attrNameLst>
                                          <p:attrName>style.visibility</p:attrName>
                                        </p:attrNameLst>
                                      </p:cBhvr>
                                      <p:to>
                                        <p:strVal val="visible"/>
                                      </p:to>
                                    </p:set>
                                    <p:anim calcmode="lin" valueType="num">
                                      <p:cBhvr>
                                        <p:cTn id="32" dur="2000" fill="hold"/>
                                        <p:tgtEl>
                                          <p:spTgt spid="43011"/>
                                        </p:tgtEl>
                                        <p:attrNameLst>
                                          <p:attrName>ppt_w</p:attrName>
                                        </p:attrNameLst>
                                      </p:cBhvr>
                                      <p:tavLst>
                                        <p:tav tm="0">
                                          <p:val>
                                            <p:fltVal val="0"/>
                                          </p:val>
                                        </p:tav>
                                        <p:tav tm="100000">
                                          <p:val>
                                            <p:strVal val="#ppt_w"/>
                                          </p:val>
                                        </p:tav>
                                      </p:tavLst>
                                    </p:anim>
                                    <p:anim calcmode="lin" valueType="num">
                                      <p:cBhvr>
                                        <p:cTn id="33" dur="2000" fill="hold"/>
                                        <p:tgtEl>
                                          <p:spTgt spid="4301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1" grpId="0" animBg="1"/>
      <p:bldP spid="43012" grpId="0" animBg="1"/>
      <p:bldP spid="43014" grpId="0" animBg="1"/>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914400" y="381000"/>
            <a:ext cx="7543800" cy="879475"/>
          </a:xfrm>
          <a:noFill/>
          <a:extLst>
            <a:ext uri="{909E8E84-426E-40dd-AFC4-6F175D3DCCD1}">
              <a14:hiddenFill xmlns:a14="http://schemas.microsoft.com/office/drawing/2010/main" xmlns="">
                <a:solidFill>
                  <a:srgbClr val="FFFF00"/>
                </a:solidFill>
              </a14:hiddenFill>
            </a:ext>
          </a:extLst>
        </p:spPr>
        <p:txBody>
          <a:bodyPr/>
          <a:lstStyle/>
          <a:p>
            <a:pPr algn="ctr"/>
            <a:r>
              <a:rPr lang="en-US" b="1" dirty="0"/>
              <a:t>Accounting Equation 3</a:t>
            </a:r>
          </a:p>
        </p:txBody>
      </p:sp>
      <p:graphicFrame>
        <p:nvGraphicFramePr>
          <p:cNvPr id="45060" name="Object 4"/>
          <p:cNvGraphicFramePr>
            <a:graphicFrameLocks/>
          </p:cNvGraphicFramePr>
          <p:nvPr>
            <p:extLst>
              <p:ext uri="{D42A27DB-BD31-4B8C-83A1-F6EECF244321}">
                <p14:modId xmlns:p14="http://schemas.microsoft.com/office/powerpoint/2010/main" val="691604837"/>
              </p:ext>
            </p:extLst>
          </p:nvPr>
        </p:nvGraphicFramePr>
        <p:xfrm>
          <a:off x="644525" y="2457451"/>
          <a:ext cx="7854950" cy="3373438"/>
        </p:xfrm>
        <a:graphic>
          <a:graphicData uri="http://schemas.openxmlformats.org/presentationml/2006/ole">
            <mc:AlternateContent xmlns:mc="http://schemas.openxmlformats.org/markup-compatibility/2006">
              <mc:Choice xmlns:v="urn:schemas-microsoft-com:vml" Requires="v">
                <p:oleObj name="Worksheet" r:id="rId3" imgW="4762556" imgH="2005184" progId="Excel.Sheet.8">
                  <p:embed/>
                </p:oleObj>
              </mc:Choice>
              <mc:Fallback>
                <p:oleObj name="Worksheet" r:id="rId3" imgW="4762556" imgH="2005184" progId="Excel.Sheet.8">
                  <p:embed/>
                  <p:pic>
                    <p:nvPicPr>
                      <p:cNvPr id="45060" name="Object 4"/>
                      <p:cNvPicPr>
                        <a:picLocks noChangeArrowheads="1"/>
                      </p:cNvPicPr>
                      <p:nvPr/>
                    </p:nvPicPr>
                    <p:blipFill>
                      <a:blip r:embed="rId4"/>
                      <a:srcRect b="5867"/>
                      <a:stretch>
                        <a:fillRect/>
                      </a:stretch>
                    </p:blipFill>
                    <p:spPr bwMode="auto">
                      <a:xfrm>
                        <a:off x="644525" y="2457451"/>
                        <a:ext cx="7854950" cy="3373438"/>
                      </a:xfrm>
                      <a:prstGeom prst="rect">
                        <a:avLst/>
                      </a:prstGeom>
                      <a:noFill/>
                      <a:ln w="50800">
                        <a:solidFill>
                          <a:schemeClr val="bg2"/>
                        </a:solidFill>
                        <a:miter lim="800000"/>
                        <a:headEnd/>
                        <a:tailEnd/>
                      </a:ln>
                      <a:extLst>
                        <a:ext uri="{909E8E84-426E-40dd-AFC4-6F175D3DCCD1}">
                          <a14:hiddenFill xmlns:a14="http://schemas.microsoft.com/office/drawing/2010/main" xmlns="">
                            <a:solidFill>
                              <a:srgbClr val="FFFFFF"/>
                            </a:solidFill>
                          </a14:hiddenFill>
                        </a:ext>
                      </a:extLst>
                    </p:spPr>
                  </p:pic>
                </p:oleObj>
              </mc:Fallback>
            </mc:AlternateContent>
          </a:graphicData>
        </a:graphic>
      </p:graphicFrame>
      <p:sp>
        <p:nvSpPr>
          <p:cNvPr id="45061" name="Rectangle 5"/>
          <p:cNvSpPr>
            <a:spLocks noChangeArrowheads="1"/>
          </p:cNvSpPr>
          <p:nvPr/>
        </p:nvSpPr>
        <p:spPr bwMode="auto">
          <a:xfrm>
            <a:off x="533400" y="1219200"/>
            <a:ext cx="8001000" cy="1066801"/>
          </a:xfrm>
          <a:prstGeom prst="rect">
            <a:avLst/>
          </a:prstGeom>
          <a:solidFill>
            <a:schemeClr val="accent3">
              <a:lumMod val="40000"/>
              <a:lumOff val="60000"/>
            </a:schemeClr>
          </a:solidFill>
          <a:ln>
            <a:noFill/>
          </a:ln>
          <a:effectLst/>
        </p:spPr>
        <p:txBody>
          <a:bodyPr lIns="90488" tIns="44450" rIns="90488" bIns="44450"/>
          <a:lstStyle/>
          <a:p>
            <a:pPr algn="ctr"/>
            <a:r>
              <a:rPr lang="en-US" sz="3200" b="1" dirty="0">
                <a:solidFill>
                  <a:prstClr val="black"/>
                </a:solidFill>
                <a:latin typeface="Arial" panose="020B0604020202020204" pitchFamily="34" charset="0"/>
              </a:rPr>
              <a:t>Farhat Lectures purchased equipment for $26,000 cash from IBM.</a:t>
            </a:r>
            <a:endParaRPr lang="en-US" sz="3200" dirty="0">
              <a:solidFill>
                <a:prstClr val="black"/>
              </a:solidFill>
              <a:latin typeface="Arial" panose="020B0604020202020204" pitchFamily="34" charset="0"/>
            </a:endParaRPr>
          </a:p>
        </p:txBody>
      </p:sp>
      <p:sp>
        <p:nvSpPr>
          <p:cNvPr id="19" name="Rectangle: Rounded Corners 18">
            <a:extLst>
              <a:ext uri="{FF2B5EF4-FFF2-40B4-BE49-F238E27FC236}">
                <a16:creationId xmlns:a16="http://schemas.microsoft.com/office/drawing/2014/main" id="{2B5B9A46-82AF-4C27-9F01-67D25EFEE21C}"/>
              </a:ext>
            </a:extLst>
          </p:cNvPr>
          <p:cNvSpPr/>
          <p:nvPr/>
        </p:nvSpPr>
        <p:spPr>
          <a:xfrm>
            <a:off x="837131" y="3896355"/>
            <a:ext cx="1579562" cy="42783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Rounded Corners 19">
            <a:extLst>
              <a:ext uri="{FF2B5EF4-FFF2-40B4-BE49-F238E27FC236}">
                <a16:creationId xmlns:a16="http://schemas.microsoft.com/office/drawing/2014/main" id="{F4AF49BB-5AAC-463B-B4C8-FDFF0473E8A4}"/>
              </a:ext>
            </a:extLst>
          </p:cNvPr>
          <p:cNvSpPr/>
          <p:nvPr/>
        </p:nvSpPr>
        <p:spPr>
          <a:xfrm>
            <a:off x="3332162" y="3930255"/>
            <a:ext cx="1579562" cy="42783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Rounded Corners 20">
            <a:extLst>
              <a:ext uri="{FF2B5EF4-FFF2-40B4-BE49-F238E27FC236}">
                <a16:creationId xmlns:a16="http://schemas.microsoft.com/office/drawing/2014/main" id="{85E70F71-1715-420C-8499-8E24D23383B4}"/>
              </a:ext>
            </a:extLst>
          </p:cNvPr>
          <p:cNvSpPr/>
          <p:nvPr/>
        </p:nvSpPr>
        <p:spPr>
          <a:xfrm>
            <a:off x="678184" y="4899570"/>
            <a:ext cx="1579562" cy="42783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Rounded Corners 21">
            <a:extLst>
              <a:ext uri="{FF2B5EF4-FFF2-40B4-BE49-F238E27FC236}">
                <a16:creationId xmlns:a16="http://schemas.microsoft.com/office/drawing/2014/main" id="{32F24DEB-309F-4B75-A8AE-FC4B92D53126}"/>
              </a:ext>
            </a:extLst>
          </p:cNvPr>
          <p:cNvSpPr/>
          <p:nvPr/>
        </p:nvSpPr>
        <p:spPr>
          <a:xfrm>
            <a:off x="1981200" y="4846632"/>
            <a:ext cx="1579562" cy="42783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Rounded Corners 22">
            <a:extLst>
              <a:ext uri="{FF2B5EF4-FFF2-40B4-BE49-F238E27FC236}">
                <a16:creationId xmlns:a16="http://schemas.microsoft.com/office/drawing/2014/main" id="{208F61A5-329F-4FBD-BCAB-65FEC8C2D108}"/>
              </a:ext>
            </a:extLst>
          </p:cNvPr>
          <p:cNvSpPr/>
          <p:nvPr/>
        </p:nvSpPr>
        <p:spPr>
          <a:xfrm>
            <a:off x="3429000" y="4848022"/>
            <a:ext cx="1579562" cy="42783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Rounded Corners 23">
            <a:extLst>
              <a:ext uri="{FF2B5EF4-FFF2-40B4-BE49-F238E27FC236}">
                <a16:creationId xmlns:a16="http://schemas.microsoft.com/office/drawing/2014/main" id="{2FB66B01-0BE7-457A-9853-5223358BAA81}"/>
              </a:ext>
            </a:extLst>
          </p:cNvPr>
          <p:cNvSpPr/>
          <p:nvPr/>
        </p:nvSpPr>
        <p:spPr>
          <a:xfrm>
            <a:off x="6954838" y="4805456"/>
            <a:ext cx="1579562" cy="42783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Rounded Corners 24">
            <a:extLst>
              <a:ext uri="{FF2B5EF4-FFF2-40B4-BE49-F238E27FC236}">
                <a16:creationId xmlns:a16="http://schemas.microsoft.com/office/drawing/2014/main" id="{0DA71010-1D59-4798-90BD-6F7581571CCF}"/>
              </a:ext>
            </a:extLst>
          </p:cNvPr>
          <p:cNvSpPr/>
          <p:nvPr/>
        </p:nvSpPr>
        <p:spPr>
          <a:xfrm>
            <a:off x="1849438" y="5369079"/>
            <a:ext cx="1579562" cy="42783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Rounded Corners 25">
            <a:extLst>
              <a:ext uri="{FF2B5EF4-FFF2-40B4-BE49-F238E27FC236}">
                <a16:creationId xmlns:a16="http://schemas.microsoft.com/office/drawing/2014/main" id="{9D80DAE3-D4FD-4387-8816-653EC69EE7FB}"/>
              </a:ext>
            </a:extLst>
          </p:cNvPr>
          <p:cNvSpPr/>
          <p:nvPr/>
        </p:nvSpPr>
        <p:spPr>
          <a:xfrm>
            <a:off x="5719575" y="5415017"/>
            <a:ext cx="1579562" cy="42783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23">
            <a:extLst>
              <a:ext uri="{FF2B5EF4-FFF2-40B4-BE49-F238E27FC236}">
                <a16:creationId xmlns:a16="http://schemas.microsoft.com/office/drawing/2014/main" id="{5A6F08D5-41B3-4872-F3A9-41E17ACDA9CF}"/>
              </a:ext>
            </a:extLst>
          </p:cNvPr>
          <p:cNvSpPr txBox="1">
            <a:spLocks noChangeArrowheads="1"/>
          </p:cNvSpPr>
          <p:nvPr/>
        </p:nvSpPr>
        <p:spPr bwMode="auto">
          <a:xfrm>
            <a:off x="2895600" y="6435730"/>
            <a:ext cx="63483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sz="1800"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sz="1800"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sz="1800"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04207D8F-E086-8515-B46C-EB96FF0B2E28}"/>
              </a:ext>
            </a:extLst>
          </p:cNvPr>
          <p:cNvPicPr>
            <a:picLocks noChangeAspect="1"/>
          </p:cNvPicPr>
          <p:nvPr/>
        </p:nvPicPr>
        <p:blipFill>
          <a:blip r:embed="rId5"/>
          <a:stretch>
            <a:fillRect/>
          </a:stretch>
        </p:blipFill>
        <p:spPr>
          <a:xfrm>
            <a:off x="152400" y="6375960"/>
            <a:ext cx="2998817" cy="482040"/>
          </a:xfrm>
          <a:prstGeom prst="rect">
            <a:avLst/>
          </a:prstGeom>
        </p:spPr>
      </p:pic>
    </p:spTree>
    <p:extLst>
      <p:ext uri="{BB962C8B-B14F-4D97-AF65-F5344CB8AC3E}">
        <p14:creationId xmlns:p14="http://schemas.microsoft.com/office/powerpoint/2010/main" val="2591300966"/>
      </p:ext>
    </p:extLst>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22"/>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23"/>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24"/>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25"/>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0" nodeType="clickEffect">
                                  <p:stCondLst>
                                    <p:cond delay="0"/>
                                  </p:stCondLst>
                                  <p:childTnLst>
                                    <p:set>
                                      <p:cBhvr>
                                        <p:cTn id="34" dur="1" fill="hold">
                                          <p:stCondLst>
                                            <p:cond delay="0"/>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animBg="1"/>
      <p:bldP spid="24" grpId="0" animBg="1"/>
      <p:bldP spid="25" grpId="0" animBg="1"/>
      <p:bldP spid="26"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106" name="Rectangle 2"/>
          <p:cNvSpPr>
            <a:spLocks noGrp="1" noChangeArrowheads="1"/>
          </p:cNvSpPr>
          <p:nvPr>
            <p:ph type="body" idx="1"/>
          </p:nvPr>
        </p:nvSpPr>
        <p:spPr bwMode="auto">
          <a:xfrm>
            <a:off x="914400" y="3124200"/>
            <a:ext cx="6934200" cy="3691919"/>
          </a:xfrm>
          <a:solidFill>
            <a:srgbClr val="FFFFFF"/>
          </a:solidFill>
          <a:ln>
            <a:solidFill>
              <a:srgbClr val="000000"/>
            </a:solidFill>
            <a:miter lim="800000"/>
            <a:headEnd/>
            <a:tailEnd/>
          </a:ln>
        </p:spPr>
        <p:txBody>
          <a:bodyPr vert="horz" wrap="square" lIns="91440" tIns="45720" rIns="91440" bIns="45720" numCol="1" anchor="t" anchorCtr="0" compatLnSpc="1">
            <a:prstTxWarp prst="textNoShape">
              <a:avLst/>
            </a:prstTxWarp>
          </a:bodyPr>
          <a:lstStyle/>
          <a:p>
            <a:pPr>
              <a:buFont typeface="Wingdings" panose="05000000000000000000" pitchFamily="2" charset="2"/>
              <a:buNone/>
            </a:pPr>
            <a:br>
              <a:rPr lang="en-US" dirty="0"/>
            </a:br>
            <a:r>
              <a:rPr lang="en-US" b="1" dirty="0">
                <a:solidFill>
                  <a:srgbClr val="800080"/>
                </a:solidFill>
              </a:rPr>
              <a:t>The accounts involved are:</a:t>
            </a:r>
          </a:p>
          <a:p>
            <a:pPr>
              <a:buFont typeface="Wingdings" panose="05000000000000000000" pitchFamily="2" charset="2"/>
              <a:buNone/>
            </a:pPr>
            <a:r>
              <a:rPr lang="en-US" b="1" dirty="0">
                <a:solidFill>
                  <a:schemeClr val="hlink"/>
                </a:solidFill>
              </a:rPr>
              <a:t>	</a:t>
            </a:r>
            <a:r>
              <a:rPr lang="en-US" b="1" dirty="0"/>
              <a:t>(1) Supplies</a:t>
            </a:r>
            <a:r>
              <a:rPr lang="en-US" b="1" dirty="0">
                <a:solidFill>
                  <a:schemeClr val="hlink"/>
                </a:solidFill>
              </a:rPr>
              <a:t> </a:t>
            </a:r>
            <a:r>
              <a:rPr lang="en-US" b="1" dirty="0">
                <a:solidFill>
                  <a:srgbClr val="9A2F6F"/>
                </a:solidFill>
              </a:rPr>
              <a:t>(asset)</a:t>
            </a:r>
          </a:p>
          <a:p>
            <a:pPr>
              <a:buFont typeface="Wingdings" panose="05000000000000000000" pitchFamily="2" charset="2"/>
              <a:buNone/>
            </a:pPr>
            <a:r>
              <a:rPr lang="en-US" b="1" dirty="0">
                <a:solidFill>
                  <a:schemeClr val="hlink"/>
                </a:solidFill>
              </a:rPr>
              <a:t>	</a:t>
            </a:r>
            <a:r>
              <a:rPr lang="en-US" b="1" dirty="0"/>
              <a:t>(2) Accounts Payable</a:t>
            </a:r>
            <a:r>
              <a:rPr lang="en-US" b="1" dirty="0">
                <a:solidFill>
                  <a:schemeClr val="hlink"/>
                </a:solidFill>
              </a:rPr>
              <a:t> </a:t>
            </a:r>
            <a:r>
              <a:rPr lang="en-US" b="1" dirty="0">
                <a:solidFill>
                  <a:srgbClr val="9A2F6F"/>
                </a:solidFill>
              </a:rPr>
              <a:t>(liability)</a:t>
            </a:r>
          </a:p>
        </p:txBody>
      </p:sp>
      <p:sp>
        <p:nvSpPr>
          <p:cNvPr id="47107" name="Rectangle 3"/>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dirty="0">
              <a:solidFill>
                <a:prstClr val="black"/>
              </a:solidFill>
            </a:endParaRPr>
          </a:p>
        </p:txBody>
      </p:sp>
      <p:sp>
        <p:nvSpPr>
          <p:cNvPr id="47108" name="Rectangle 4"/>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dirty="0">
              <a:solidFill>
                <a:prstClr val="black"/>
              </a:solidFill>
            </a:endParaRPr>
          </a:p>
        </p:txBody>
      </p:sp>
      <p:sp>
        <p:nvSpPr>
          <p:cNvPr id="47109" name="AutoShape 5"/>
          <p:cNvSpPr>
            <a:spLocks noChangeArrowheads="1"/>
          </p:cNvSpPr>
          <p:nvPr/>
        </p:nvSpPr>
        <p:spPr bwMode="auto">
          <a:xfrm rot="16200000">
            <a:off x="4668044" y="4310969"/>
            <a:ext cx="444500" cy="331788"/>
          </a:xfrm>
          <a:prstGeom prst="rightArrow">
            <a:avLst>
              <a:gd name="adj1" fmla="val 50000"/>
              <a:gd name="adj2" fmla="val 66992"/>
            </a:avLst>
          </a:prstGeom>
          <a:solidFill>
            <a:srgbClr val="00CC00"/>
          </a:solidFill>
          <a:ln w="12700">
            <a:solidFill>
              <a:schemeClr val="tx1"/>
            </a:solidFill>
            <a:miter lim="800000"/>
            <a:headEnd/>
            <a:tailEnd/>
          </a:ln>
          <a:effectLst>
            <a:outerShdw dist="63500" dir="3187806" algn="ctr" rotWithShape="0">
              <a:schemeClr val="bg2"/>
            </a:outerShdw>
          </a:effectLst>
        </p:spPr>
        <p:txBody>
          <a:bodyPr wrap="none" anchor="ctr"/>
          <a:lstStyle/>
          <a:p>
            <a:endParaRPr lang="en-US" dirty="0">
              <a:solidFill>
                <a:prstClr val="black"/>
              </a:solidFill>
            </a:endParaRPr>
          </a:p>
        </p:txBody>
      </p:sp>
      <p:sp>
        <p:nvSpPr>
          <p:cNvPr id="47111" name="AutoShape 7"/>
          <p:cNvSpPr>
            <a:spLocks noChangeArrowheads="1"/>
          </p:cNvSpPr>
          <p:nvPr/>
        </p:nvSpPr>
        <p:spPr bwMode="auto">
          <a:xfrm rot="16200000">
            <a:off x="6496844" y="4856956"/>
            <a:ext cx="444500" cy="331788"/>
          </a:xfrm>
          <a:prstGeom prst="rightArrow">
            <a:avLst>
              <a:gd name="adj1" fmla="val 50000"/>
              <a:gd name="adj2" fmla="val 66992"/>
            </a:avLst>
          </a:prstGeom>
          <a:solidFill>
            <a:srgbClr val="00CC00"/>
          </a:solidFill>
          <a:ln w="12700">
            <a:solidFill>
              <a:schemeClr val="tx1"/>
            </a:solidFill>
            <a:miter lim="800000"/>
            <a:headEnd/>
            <a:tailEnd/>
          </a:ln>
          <a:effectLst>
            <a:outerShdw dist="63500" dir="3187806" algn="ctr" rotWithShape="0">
              <a:schemeClr val="bg2"/>
            </a:outerShdw>
          </a:effectLst>
        </p:spPr>
        <p:txBody>
          <a:bodyPr wrap="none" anchor="ctr"/>
          <a:lstStyle/>
          <a:p>
            <a:endParaRPr lang="en-US" dirty="0">
              <a:solidFill>
                <a:prstClr val="black"/>
              </a:solidFill>
            </a:endParaRPr>
          </a:p>
        </p:txBody>
      </p:sp>
      <p:sp>
        <p:nvSpPr>
          <p:cNvPr id="47112" name="Rectangle 8"/>
          <p:cNvSpPr>
            <a:spLocks noGrp="1" noChangeArrowheads="1"/>
          </p:cNvSpPr>
          <p:nvPr>
            <p:ph type="title"/>
          </p:nvPr>
        </p:nvSpPr>
        <p:spPr>
          <a:xfrm>
            <a:off x="1066800" y="306819"/>
            <a:ext cx="7158038" cy="1477328"/>
          </a:xfrm>
        </p:spPr>
        <p:txBody>
          <a:bodyPr/>
          <a:lstStyle/>
          <a:p>
            <a:pPr algn="ctr"/>
            <a:r>
              <a:rPr lang="en-US" b="1" dirty="0"/>
              <a:t>Transaction 4: </a:t>
            </a:r>
            <a:br>
              <a:rPr lang="en-US" b="1" dirty="0"/>
            </a:br>
            <a:r>
              <a:rPr lang="en-US" b="1" dirty="0"/>
              <a:t>Purchase Supplies on Credit</a:t>
            </a:r>
          </a:p>
        </p:txBody>
      </p:sp>
      <p:sp>
        <p:nvSpPr>
          <p:cNvPr id="2" name="Rectangle 12">
            <a:extLst>
              <a:ext uri="{FF2B5EF4-FFF2-40B4-BE49-F238E27FC236}">
                <a16:creationId xmlns:a16="http://schemas.microsoft.com/office/drawing/2014/main" id="{752628AE-A963-E5E7-7E2C-DBAE08C7A146}"/>
              </a:ext>
            </a:extLst>
          </p:cNvPr>
          <p:cNvSpPr>
            <a:spLocks noChangeArrowheads="1"/>
          </p:cNvSpPr>
          <p:nvPr/>
        </p:nvSpPr>
        <p:spPr bwMode="auto">
          <a:xfrm>
            <a:off x="304800" y="1847249"/>
            <a:ext cx="8305800" cy="984885"/>
          </a:xfrm>
          <a:prstGeom prst="rect">
            <a:avLst/>
          </a:prstGeom>
          <a:solidFill>
            <a:srgbClr val="FFFF99"/>
          </a:solidFill>
          <a:ln>
            <a:noFill/>
          </a:ln>
          <a:effectLst/>
        </p:spPr>
        <p:txBody>
          <a:bodyPr lIns="0" tIns="0" rIns="0" bIns="0">
            <a:spAutoFit/>
          </a:bodyPr>
          <a:lstStyle/>
          <a:p>
            <a:r>
              <a:rPr lang="en-US" sz="3200" dirty="0"/>
              <a:t>Farhat Lectures purchased additional supplies of $5,100 on credit from Office Supplies</a:t>
            </a:r>
          </a:p>
        </p:txBody>
      </p:sp>
      <p:sp>
        <p:nvSpPr>
          <p:cNvPr id="5" name="TextBox 23">
            <a:extLst>
              <a:ext uri="{FF2B5EF4-FFF2-40B4-BE49-F238E27FC236}">
                <a16:creationId xmlns:a16="http://schemas.microsoft.com/office/drawing/2014/main" id="{412CD581-F319-93EB-739C-3E2E174F2FA7}"/>
              </a:ext>
            </a:extLst>
          </p:cNvPr>
          <p:cNvSpPr txBox="1">
            <a:spLocks noChangeArrowheads="1"/>
          </p:cNvSpPr>
          <p:nvPr/>
        </p:nvSpPr>
        <p:spPr bwMode="auto">
          <a:xfrm>
            <a:off x="2895600" y="6435730"/>
            <a:ext cx="63483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sz="1800"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sz="1800"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sz="1800"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6" name="Content Placeholder 5">
            <a:extLst>
              <a:ext uri="{FF2B5EF4-FFF2-40B4-BE49-F238E27FC236}">
                <a16:creationId xmlns:a16="http://schemas.microsoft.com/office/drawing/2014/main" id="{362EC823-1689-6D4A-B7C9-0BDFC8F551B2}"/>
              </a:ext>
            </a:extLst>
          </p:cNvPr>
          <p:cNvPicPr>
            <a:picLocks noChangeAspect="1"/>
          </p:cNvPicPr>
          <p:nvPr/>
        </p:nvPicPr>
        <p:blipFill>
          <a:blip r:embed="rId3"/>
          <a:stretch>
            <a:fillRect/>
          </a:stretch>
        </p:blipFill>
        <p:spPr>
          <a:xfrm>
            <a:off x="152400" y="6375960"/>
            <a:ext cx="2998817" cy="482040"/>
          </a:xfrm>
          <a:prstGeom prst="rect">
            <a:avLst/>
          </a:prstGeom>
        </p:spPr>
      </p:pic>
    </p:spTree>
    <p:extLst>
      <p:ext uri="{BB962C8B-B14F-4D97-AF65-F5344CB8AC3E}">
        <p14:creationId xmlns:p14="http://schemas.microsoft.com/office/powerpoint/2010/main" val="1708205896"/>
      </p:ext>
    </p:extLst>
  </p:cSld>
  <p:clrMapOvr>
    <a:masterClrMapping/>
  </p:clrMapOvr>
  <p:transition>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nodeType="afterGroup">
                            <p:stCondLst>
                              <p:cond delay="0"/>
                            </p:stCondLst>
                            <p:childTnLst>
                              <p:par>
                                <p:cTn id="5" presetID="9" presetClass="entr" presetSubtype="0" fill="hold" nodeType="clickEffect">
                                  <p:stCondLst>
                                    <p:cond delay="0"/>
                                  </p:stCondLst>
                                  <p:childTnLst>
                                    <p:set>
                                      <p:cBhvr>
                                        <p:cTn id="6" dur="1" fill="hold">
                                          <p:stCondLst>
                                            <p:cond delay="0"/>
                                          </p:stCondLst>
                                        </p:cTn>
                                        <p:tgtEl>
                                          <p:spTgt spid="47106">
                                            <p:txEl>
                                              <p:pRg st="1" end="1"/>
                                            </p:txEl>
                                          </p:spTgt>
                                        </p:tgtEl>
                                        <p:attrNameLst>
                                          <p:attrName>style.visibility</p:attrName>
                                        </p:attrNameLst>
                                      </p:cBhvr>
                                      <p:to>
                                        <p:strVal val="visible"/>
                                      </p:to>
                                    </p:set>
                                    <p:animEffect transition="in" filter="dissolve">
                                      <p:cBhvr>
                                        <p:cTn id="7" dur="1000"/>
                                        <p:tgtEl>
                                          <p:spTgt spid="47106">
                                            <p:txEl>
                                              <p:pRg st="1" end="1"/>
                                            </p:txEl>
                                          </p:spTgt>
                                        </p:tgtEl>
                                      </p:cBhvr>
                                    </p:animEffect>
                                  </p:childTnLst>
                                </p:cTn>
                              </p:par>
                            </p:childTnLst>
                          </p:cTn>
                        </p:par>
                      </p:childTnLst>
                    </p:cTn>
                  </p:par>
                  <p:par>
                    <p:cTn id="8" fill="hold">
                      <p:stCondLst>
                        <p:cond delay="indefinite"/>
                      </p:stCondLst>
                      <p:childTnLst>
                        <p:par>
                          <p:cTn id="9" fill="hold" nodeType="afterGroup">
                            <p:stCondLst>
                              <p:cond delay="0"/>
                            </p:stCondLst>
                            <p:childTnLst>
                              <p:par>
                                <p:cTn id="10" presetID="9" presetClass="entr" presetSubtype="0" fill="hold" nodeType="clickEffect">
                                  <p:stCondLst>
                                    <p:cond delay="0"/>
                                  </p:stCondLst>
                                  <p:childTnLst>
                                    <p:set>
                                      <p:cBhvr>
                                        <p:cTn id="11" dur="1" fill="hold">
                                          <p:stCondLst>
                                            <p:cond delay="0"/>
                                          </p:stCondLst>
                                        </p:cTn>
                                        <p:tgtEl>
                                          <p:spTgt spid="47106">
                                            <p:txEl>
                                              <p:pRg st="2" end="2"/>
                                            </p:txEl>
                                          </p:spTgt>
                                        </p:tgtEl>
                                        <p:attrNameLst>
                                          <p:attrName>style.visibility</p:attrName>
                                        </p:attrNameLst>
                                      </p:cBhvr>
                                      <p:to>
                                        <p:strVal val="visible"/>
                                      </p:to>
                                    </p:set>
                                    <p:animEffect transition="in" filter="dissolve">
                                      <p:cBhvr>
                                        <p:cTn id="12" dur="1000"/>
                                        <p:tgtEl>
                                          <p:spTgt spid="47106">
                                            <p:txEl>
                                              <p:pRg st="2" end="2"/>
                                            </p:txEl>
                                          </p:spTgt>
                                        </p:tgtEl>
                                      </p:cBhvr>
                                    </p:animEffect>
                                  </p:childTnLst>
                                </p:cTn>
                              </p:par>
                            </p:childTnLst>
                          </p:cTn>
                        </p:par>
                        <p:par>
                          <p:cTn id="13" fill="hold" nodeType="afterGroup">
                            <p:stCondLst>
                              <p:cond delay="1000"/>
                            </p:stCondLst>
                            <p:childTnLst>
                              <p:par>
                                <p:cTn id="14" presetID="54" presetClass="entr" presetSubtype="0" accel="100000" fill="hold" grpId="0" nodeType="afterEffect">
                                  <p:stCondLst>
                                    <p:cond delay="0"/>
                                  </p:stCondLst>
                                  <p:childTnLst>
                                    <p:set>
                                      <p:cBhvr>
                                        <p:cTn id="15" dur="1" fill="hold">
                                          <p:stCondLst>
                                            <p:cond delay="0"/>
                                          </p:stCondLst>
                                        </p:cTn>
                                        <p:tgtEl>
                                          <p:spTgt spid="47109"/>
                                        </p:tgtEl>
                                        <p:attrNameLst>
                                          <p:attrName>style.visibility</p:attrName>
                                        </p:attrNameLst>
                                      </p:cBhvr>
                                      <p:to>
                                        <p:strVal val="visible"/>
                                      </p:to>
                                    </p:set>
                                    <p:anim calcmode="lin" valueType="num">
                                      <p:cBhvr>
                                        <p:cTn id="16" dur="2000" fill="hold"/>
                                        <p:tgtEl>
                                          <p:spTgt spid="47109"/>
                                        </p:tgtEl>
                                        <p:attrNameLst>
                                          <p:attrName>ppt_w</p:attrName>
                                        </p:attrNameLst>
                                      </p:cBhvr>
                                      <p:tavLst>
                                        <p:tav tm="0">
                                          <p:val>
                                            <p:strVal val="#ppt_w*0.05"/>
                                          </p:val>
                                        </p:tav>
                                        <p:tav tm="100000">
                                          <p:val>
                                            <p:strVal val="#ppt_w"/>
                                          </p:val>
                                        </p:tav>
                                      </p:tavLst>
                                    </p:anim>
                                    <p:anim calcmode="lin" valueType="num">
                                      <p:cBhvr>
                                        <p:cTn id="17" dur="2000" fill="hold"/>
                                        <p:tgtEl>
                                          <p:spTgt spid="47109"/>
                                        </p:tgtEl>
                                        <p:attrNameLst>
                                          <p:attrName>ppt_h</p:attrName>
                                        </p:attrNameLst>
                                      </p:cBhvr>
                                      <p:tavLst>
                                        <p:tav tm="0">
                                          <p:val>
                                            <p:strVal val="#ppt_h"/>
                                          </p:val>
                                        </p:tav>
                                        <p:tav tm="100000">
                                          <p:val>
                                            <p:strVal val="#ppt_h"/>
                                          </p:val>
                                        </p:tav>
                                      </p:tavLst>
                                    </p:anim>
                                    <p:anim calcmode="lin" valueType="num">
                                      <p:cBhvr>
                                        <p:cTn id="18" dur="2000" fill="hold"/>
                                        <p:tgtEl>
                                          <p:spTgt spid="47109"/>
                                        </p:tgtEl>
                                        <p:attrNameLst>
                                          <p:attrName>ppt_x</p:attrName>
                                        </p:attrNameLst>
                                      </p:cBhvr>
                                      <p:tavLst>
                                        <p:tav tm="0">
                                          <p:val>
                                            <p:strVal val="#ppt_x-.2"/>
                                          </p:val>
                                        </p:tav>
                                        <p:tav tm="100000">
                                          <p:val>
                                            <p:strVal val="#ppt_x"/>
                                          </p:val>
                                        </p:tav>
                                      </p:tavLst>
                                    </p:anim>
                                    <p:anim calcmode="lin" valueType="num">
                                      <p:cBhvr>
                                        <p:cTn id="19" dur="2000" fill="hold"/>
                                        <p:tgtEl>
                                          <p:spTgt spid="47109"/>
                                        </p:tgtEl>
                                        <p:attrNameLst>
                                          <p:attrName>ppt_y</p:attrName>
                                        </p:attrNameLst>
                                      </p:cBhvr>
                                      <p:tavLst>
                                        <p:tav tm="0">
                                          <p:val>
                                            <p:strVal val="#ppt_y"/>
                                          </p:val>
                                        </p:tav>
                                        <p:tav tm="100000">
                                          <p:val>
                                            <p:strVal val="#ppt_y"/>
                                          </p:val>
                                        </p:tav>
                                      </p:tavLst>
                                    </p:anim>
                                    <p:animEffect transition="in" filter="fade">
                                      <p:cBhvr>
                                        <p:cTn id="20" dur="2000"/>
                                        <p:tgtEl>
                                          <p:spTgt spid="47109"/>
                                        </p:tgtEl>
                                      </p:cBhvr>
                                    </p:animEffect>
                                  </p:childTnLst>
                                </p:cTn>
                              </p:par>
                            </p:childTnLst>
                          </p:cTn>
                        </p:par>
                        <p:par>
                          <p:cTn id="21" fill="hold" nodeType="afterGroup">
                            <p:stCondLst>
                              <p:cond delay="3000"/>
                            </p:stCondLst>
                            <p:childTnLst>
                              <p:par>
                                <p:cTn id="22" presetID="54" presetClass="entr" presetSubtype="0" accel="100000" fill="hold" grpId="0" nodeType="afterEffect">
                                  <p:stCondLst>
                                    <p:cond delay="0"/>
                                  </p:stCondLst>
                                  <p:childTnLst>
                                    <p:set>
                                      <p:cBhvr>
                                        <p:cTn id="23" dur="1" fill="hold">
                                          <p:stCondLst>
                                            <p:cond delay="0"/>
                                          </p:stCondLst>
                                        </p:cTn>
                                        <p:tgtEl>
                                          <p:spTgt spid="47111"/>
                                        </p:tgtEl>
                                        <p:attrNameLst>
                                          <p:attrName>style.visibility</p:attrName>
                                        </p:attrNameLst>
                                      </p:cBhvr>
                                      <p:to>
                                        <p:strVal val="visible"/>
                                      </p:to>
                                    </p:set>
                                    <p:anim calcmode="lin" valueType="num">
                                      <p:cBhvr>
                                        <p:cTn id="24" dur="2000" fill="hold"/>
                                        <p:tgtEl>
                                          <p:spTgt spid="47111"/>
                                        </p:tgtEl>
                                        <p:attrNameLst>
                                          <p:attrName>ppt_w</p:attrName>
                                        </p:attrNameLst>
                                      </p:cBhvr>
                                      <p:tavLst>
                                        <p:tav tm="0">
                                          <p:val>
                                            <p:strVal val="#ppt_w*0.05"/>
                                          </p:val>
                                        </p:tav>
                                        <p:tav tm="100000">
                                          <p:val>
                                            <p:strVal val="#ppt_w"/>
                                          </p:val>
                                        </p:tav>
                                      </p:tavLst>
                                    </p:anim>
                                    <p:anim calcmode="lin" valueType="num">
                                      <p:cBhvr>
                                        <p:cTn id="25" dur="2000" fill="hold"/>
                                        <p:tgtEl>
                                          <p:spTgt spid="47111"/>
                                        </p:tgtEl>
                                        <p:attrNameLst>
                                          <p:attrName>ppt_h</p:attrName>
                                        </p:attrNameLst>
                                      </p:cBhvr>
                                      <p:tavLst>
                                        <p:tav tm="0">
                                          <p:val>
                                            <p:strVal val="#ppt_h"/>
                                          </p:val>
                                        </p:tav>
                                        <p:tav tm="100000">
                                          <p:val>
                                            <p:strVal val="#ppt_h"/>
                                          </p:val>
                                        </p:tav>
                                      </p:tavLst>
                                    </p:anim>
                                    <p:anim calcmode="lin" valueType="num">
                                      <p:cBhvr>
                                        <p:cTn id="26" dur="2000" fill="hold"/>
                                        <p:tgtEl>
                                          <p:spTgt spid="47111"/>
                                        </p:tgtEl>
                                        <p:attrNameLst>
                                          <p:attrName>ppt_x</p:attrName>
                                        </p:attrNameLst>
                                      </p:cBhvr>
                                      <p:tavLst>
                                        <p:tav tm="0">
                                          <p:val>
                                            <p:strVal val="#ppt_x-.2"/>
                                          </p:val>
                                        </p:tav>
                                        <p:tav tm="100000">
                                          <p:val>
                                            <p:strVal val="#ppt_x"/>
                                          </p:val>
                                        </p:tav>
                                      </p:tavLst>
                                    </p:anim>
                                    <p:anim calcmode="lin" valueType="num">
                                      <p:cBhvr>
                                        <p:cTn id="27" dur="2000" fill="hold"/>
                                        <p:tgtEl>
                                          <p:spTgt spid="47111"/>
                                        </p:tgtEl>
                                        <p:attrNameLst>
                                          <p:attrName>ppt_y</p:attrName>
                                        </p:attrNameLst>
                                      </p:cBhvr>
                                      <p:tavLst>
                                        <p:tav tm="0">
                                          <p:val>
                                            <p:strVal val="#ppt_y"/>
                                          </p:val>
                                        </p:tav>
                                        <p:tav tm="100000">
                                          <p:val>
                                            <p:strVal val="#ppt_y"/>
                                          </p:val>
                                        </p:tav>
                                      </p:tavLst>
                                    </p:anim>
                                    <p:animEffect transition="in" filter="fade">
                                      <p:cBhvr>
                                        <p:cTn id="28" dur="2000"/>
                                        <p:tgtEl>
                                          <p:spTgt spid="47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9" grpId="0" animBg="1"/>
      <p:bldP spid="47111" grpId="0" animBg="1"/>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154"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dirty="0">
              <a:solidFill>
                <a:prstClr val="black"/>
              </a:solidFill>
            </a:endParaRPr>
          </a:p>
        </p:txBody>
      </p:sp>
      <p:sp>
        <p:nvSpPr>
          <p:cNvPr id="49155"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dirty="0">
              <a:solidFill>
                <a:prstClr val="black"/>
              </a:solidFill>
            </a:endParaRPr>
          </a:p>
        </p:txBody>
      </p:sp>
      <p:sp>
        <p:nvSpPr>
          <p:cNvPr id="49156" name="Rectangle 4"/>
          <p:cNvSpPr>
            <a:spLocks noGrp="1" noChangeArrowheads="1"/>
          </p:cNvSpPr>
          <p:nvPr>
            <p:ph type="title"/>
          </p:nvPr>
        </p:nvSpPr>
        <p:spPr>
          <a:xfrm>
            <a:off x="992981" y="225425"/>
            <a:ext cx="7158038" cy="1412875"/>
          </a:xfrm>
        </p:spPr>
        <p:txBody>
          <a:bodyPr/>
          <a:lstStyle/>
          <a:p>
            <a:pPr algn="ctr"/>
            <a:r>
              <a:rPr lang="en-US" b="1" dirty="0"/>
              <a:t>Accounting Equation 4</a:t>
            </a:r>
          </a:p>
        </p:txBody>
      </p:sp>
      <p:graphicFrame>
        <p:nvGraphicFramePr>
          <p:cNvPr id="49158" name="Object 6"/>
          <p:cNvGraphicFramePr>
            <a:graphicFrameLocks/>
          </p:cNvGraphicFramePr>
          <p:nvPr>
            <p:extLst>
              <p:ext uri="{D42A27DB-BD31-4B8C-83A1-F6EECF244321}">
                <p14:modId xmlns:p14="http://schemas.microsoft.com/office/powerpoint/2010/main" val="3983865732"/>
              </p:ext>
            </p:extLst>
          </p:nvPr>
        </p:nvGraphicFramePr>
        <p:xfrm>
          <a:off x="603250" y="2382838"/>
          <a:ext cx="7493000" cy="3392487"/>
        </p:xfrm>
        <a:graphic>
          <a:graphicData uri="http://schemas.openxmlformats.org/presentationml/2006/ole">
            <mc:AlternateContent xmlns:mc="http://schemas.openxmlformats.org/markup-compatibility/2006">
              <mc:Choice xmlns:v="urn:schemas-microsoft-com:vml" Requires="v">
                <p:oleObj name="Worksheet" r:id="rId3" imgW="4476616" imgH="1952756" progId="Excel.Sheet.8">
                  <p:embed/>
                </p:oleObj>
              </mc:Choice>
              <mc:Fallback>
                <p:oleObj name="Worksheet" r:id="rId3" imgW="4476616" imgH="1952756" progId="Excel.Sheet.8">
                  <p:embed/>
                  <p:pic>
                    <p:nvPicPr>
                      <p:cNvPr id="49158" name="Object 6"/>
                      <p:cNvPicPr>
                        <a:picLocks noChangeArrowheads="1"/>
                      </p:cNvPicPr>
                      <p:nvPr/>
                    </p:nvPicPr>
                    <p:blipFill>
                      <a:blip r:embed="rId4"/>
                      <a:srcRect b="5867"/>
                      <a:stretch>
                        <a:fillRect/>
                      </a:stretch>
                    </p:blipFill>
                    <p:spPr bwMode="auto">
                      <a:xfrm>
                        <a:off x="603250" y="2382838"/>
                        <a:ext cx="7493000" cy="3392487"/>
                      </a:xfrm>
                      <a:prstGeom prst="rect">
                        <a:avLst/>
                      </a:prstGeom>
                      <a:noFill/>
                      <a:ln w="50800">
                        <a:solidFill>
                          <a:schemeClr val="bg2"/>
                        </a:solidFill>
                        <a:miter lim="800000"/>
                        <a:headEnd/>
                        <a:tailEnd/>
                      </a:ln>
                      <a:extLst>
                        <a:ext uri="{909E8E84-426E-40dd-AFC4-6F175D3DCCD1}">
                          <a14:hiddenFill xmlns:a14="http://schemas.microsoft.com/office/drawing/2010/main" xmlns="">
                            <a:solidFill>
                              <a:srgbClr val="FFFFFF"/>
                            </a:solidFill>
                          </a14:hiddenFill>
                        </a:ext>
                      </a:extLst>
                    </p:spPr>
                  </p:pic>
                </p:oleObj>
              </mc:Fallback>
            </mc:AlternateContent>
          </a:graphicData>
        </a:graphic>
      </p:graphicFrame>
      <p:sp>
        <p:nvSpPr>
          <p:cNvPr id="49164" name="Rectangle 12"/>
          <p:cNvSpPr>
            <a:spLocks noChangeArrowheads="1"/>
          </p:cNvSpPr>
          <p:nvPr/>
        </p:nvSpPr>
        <p:spPr bwMode="auto">
          <a:xfrm>
            <a:off x="616857" y="1229652"/>
            <a:ext cx="8305800" cy="984885"/>
          </a:xfrm>
          <a:prstGeom prst="rect">
            <a:avLst/>
          </a:prstGeom>
          <a:solidFill>
            <a:srgbClr val="FFFF99"/>
          </a:solidFill>
          <a:ln>
            <a:noFill/>
          </a:ln>
          <a:effectLst/>
        </p:spPr>
        <p:txBody>
          <a:bodyPr lIns="0" tIns="0" rIns="0" bIns="0">
            <a:spAutoFit/>
          </a:bodyPr>
          <a:lstStyle/>
          <a:p>
            <a:r>
              <a:rPr lang="en-US" sz="3200" dirty="0"/>
              <a:t>Farhat Lectures purchased additional supplies of $5,100 on credit from Office Supplies</a:t>
            </a:r>
          </a:p>
        </p:txBody>
      </p:sp>
      <p:sp>
        <p:nvSpPr>
          <p:cNvPr id="20" name="Rectangle: Rounded Corners 19">
            <a:extLst>
              <a:ext uri="{FF2B5EF4-FFF2-40B4-BE49-F238E27FC236}">
                <a16:creationId xmlns:a16="http://schemas.microsoft.com/office/drawing/2014/main" id="{77873288-73CA-477C-919C-6A6C52249C8F}"/>
              </a:ext>
            </a:extLst>
          </p:cNvPr>
          <p:cNvSpPr/>
          <p:nvPr/>
        </p:nvSpPr>
        <p:spPr>
          <a:xfrm>
            <a:off x="1905000" y="4134754"/>
            <a:ext cx="1579562" cy="42783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Rounded Corners 20">
            <a:extLst>
              <a:ext uri="{FF2B5EF4-FFF2-40B4-BE49-F238E27FC236}">
                <a16:creationId xmlns:a16="http://schemas.microsoft.com/office/drawing/2014/main" id="{D3E11C76-F552-4140-BA44-E39DCF98AAE3}"/>
              </a:ext>
            </a:extLst>
          </p:cNvPr>
          <p:cNvSpPr/>
          <p:nvPr/>
        </p:nvSpPr>
        <p:spPr>
          <a:xfrm>
            <a:off x="4572000" y="4169229"/>
            <a:ext cx="1579562" cy="42783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Rounded Corners 21">
            <a:extLst>
              <a:ext uri="{FF2B5EF4-FFF2-40B4-BE49-F238E27FC236}">
                <a16:creationId xmlns:a16="http://schemas.microsoft.com/office/drawing/2014/main" id="{8433C057-0E24-45C8-942F-6BE37D7A45EE}"/>
              </a:ext>
            </a:extLst>
          </p:cNvPr>
          <p:cNvSpPr/>
          <p:nvPr/>
        </p:nvSpPr>
        <p:spPr>
          <a:xfrm>
            <a:off x="629370" y="4801965"/>
            <a:ext cx="1442741" cy="42783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Rounded Corners 22">
            <a:extLst>
              <a:ext uri="{FF2B5EF4-FFF2-40B4-BE49-F238E27FC236}">
                <a16:creationId xmlns:a16="http://schemas.microsoft.com/office/drawing/2014/main" id="{A4A07E73-496A-4957-94C6-5B92C0379F83}"/>
              </a:ext>
            </a:extLst>
          </p:cNvPr>
          <p:cNvSpPr/>
          <p:nvPr/>
        </p:nvSpPr>
        <p:spPr>
          <a:xfrm>
            <a:off x="1802118" y="4791604"/>
            <a:ext cx="1579562" cy="42783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Rounded Corners 23">
            <a:extLst>
              <a:ext uri="{FF2B5EF4-FFF2-40B4-BE49-F238E27FC236}">
                <a16:creationId xmlns:a16="http://schemas.microsoft.com/office/drawing/2014/main" id="{901EA2F9-BDDE-4693-974B-A09115065903}"/>
              </a:ext>
            </a:extLst>
          </p:cNvPr>
          <p:cNvSpPr/>
          <p:nvPr/>
        </p:nvSpPr>
        <p:spPr>
          <a:xfrm>
            <a:off x="3124200" y="4784052"/>
            <a:ext cx="1579562" cy="42783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Rounded Corners 24">
            <a:extLst>
              <a:ext uri="{FF2B5EF4-FFF2-40B4-BE49-F238E27FC236}">
                <a16:creationId xmlns:a16="http://schemas.microsoft.com/office/drawing/2014/main" id="{38F796B2-E779-4559-AEE2-B8B2EF6F7392}"/>
              </a:ext>
            </a:extLst>
          </p:cNvPr>
          <p:cNvSpPr/>
          <p:nvPr/>
        </p:nvSpPr>
        <p:spPr>
          <a:xfrm>
            <a:off x="4490221" y="4808867"/>
            <a:ext cx="1579562" cy="32836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Rounded Corners 25">
            <a:extLst>
              <a:ext uri="{FF2B5EF4-FFF2-40B4-BE49-F238E27FC236}">
                <a16:creationId xmlns:a16="http://schemas.microsoft.com/office/drawing/2014/main" id="{D52E90C7-D45D-445F-BCBE-F8E981333C37}"/>
              </a:ext>
            </a:extLst>
          </p:cNvPr>
          <p:cNvSpPr/>
          <p:nvPr/>
        </p:nvSpPr>
        <p:spPr>
          <a:xfrm>
            <a:off x="6574390" y="4702618"/>
            <a:ext cx="1579562" cy="42783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Rounded Corners 26">
            <a:extLst>
              <a:ext uri="{FF2B5EF4-FFF2-40B4-BE49-F238E27FC236}">
                <a16:creationId xmlns:a16="http://schemas.microsoft.com/office/drawing/2014/main" id="{55E4AD3F-4E72-4BFF-A3C2-B8D0757F0F1C}"/>
              </a:ext>
            </a:extLst>
          </p:cNvPr>
          <p:cNvSpPr/>
          <p:nvPr/>
        </p:nvSpPr>
        <p:spPr>
          <a:xfrm>
            <a:off x="1763712" y="5377635"/>
            <a:ext cx="1579562" cy="42783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Rounded Corners 27">
            <a:extLst>
              <a:ext uri="{FF2B5EF4-FFF2-40B4-BE49-F238E27FC236}">
                <a16:creationId xmlns:a16="http://schemas.microsoft.com/office/drawing/2014/main" id="{3DC7B02D-9EB0-47F8-B58D-63CF6E246D4A}"/>
              </a:ext>
            </a:extLst>
          </p:cNvPr>
          <p:cNvSpPr/>
          <p:nvPr/>
        </p:nvSpPr>
        <p:spPr>
          <a:xfrm>
            <a:off x="5464195" y="5303253"/>
            <a:ext cx="1579562" cy="42783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23">
            <a:extLst>
              <a:ext uri="{FF2B5EF4-FFF2-40B4-BE49-F238E27FC236}">
                <a16:creationId xmlns:a16="http://schemas.microsoft.com/office/drawing/2014/main" id="{BE0B0EB6-1671-0C50-4D11-A27A6E5A4839}"/>
              </a:ext>
            </a:extLst>
          </p:cNvPr>
          <p:cNvSpPr txBox="1">
            <a:spLocks noChangeArrowheads="1"/>
          </p:cNvSpPr>
          <p:nvPr/>
        </p:nvSpPr>
        <p:spPr bwMode="auto">
          <a:xfrm>
            <a:off x="2895600" y="6435730"/>
            <a:ext cx="63483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sz="1800"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sz="1800"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sz="1800"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621A1BBC-981C-4EB9-18CD-7666648886D1}"/>
              </a:ext>
            </a:extLst>
          </p:cNvPr>
          <p:cNvPicPr>
            <a:picLocks noChangeAspect="1"/>
          </p:cNvPicPr>
          <p:nvPr/>
        </p:nvPicPr>
        <p:blipFill>
          <a:blip r:embed="rId5"/>
          <a:stretch>
            <a:fillRect/>
          </a:stretch>
        </p:blipFill>
        <p:spPr>
          <a:xfrm>
            <a:off x="152400" y="6375960"/>
            <a:ext cx="2998817" cy="482040"/>
          </a:xfrm>
          <a:prstGeom prst="rect">
            <a:avLst/>
          </a:prstGeom>
        </p:spPr>
      </p:pic>
    </p:spTree>
    <p:extLst>
      <p:ext uri="{BB962C8B-B14F-4D97-AF65-F5344CB8AC3E}">
        <p14:creationId xmlns:p14="http://schemas.microsoft.com/office/powerpoint/2010/main" val="2393756844"/>
      </p:ext>
    </p:extLst>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22"/>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23"/>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24"/>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25"/>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26"/>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0" nodeType="clickEffect">
                                  <p:stCondLst>
                                    <p:cond delay="0"/>
                                  </p:stCondLst>
                                  <p:childTnLst>
                                    <p:set>
                                      <p:cBhvr>
                                        <p:cTn id="34" dur="1" fill="hold">
                                          <p:stCondLst>
                                            <p:cond delay="0"/>
                                          </p:stCondLst>
                                        </p:cTn>
                                        <p:tgtEl>
                                          <p:spTgt spid="27"/>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0" nodeType="clickEffect">
                                  <p:stCondLst>
                                    <p:cond delay="0"/>
                                  </p:stCondLst>
                                  <p:childTnLst>
                                    <p:set>
                                      <p:cBhvr>
                                        <p:cTn id="38" dur="1" fill="hold">
                                          <p:stCondLst>
                                            <p:cond delay="0"/>
                                          </p:stCondLst>
                                        </p:cTn>
                                        <p:tgtEl>
                                          <p:spTgt spid="2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8"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5298" name="Rectangle 2"/>
          <p:cNvSpPr>
            <a:spLocks noGrp="1" noChangeArrowheads="1"/>
          </p:cNvSpPr>
          <p:nvPr>
            <p:ph type="body" idx="1"/>
          </p:nvPr>
        </p:nvSpPr>
        <p:spPr bwMode="auto">
          <a:xfrm>
            <a:off x="495300" y="3003394"/>
            <a:ext cx="8153400" cy="2549526"/>
          </a:xfrm>
          <a:solidFill>
            <a:srgbClr val="FFFFFF"/>
          </a:solidFill>
          <a:ln>
            <a:solidFill>
              <a:schemeClr val="bg1"/>
            </a:solidFill>
            <a:miter lim="800000"/>
            <a:headEnd/>
            <a:tailEnd/>
          </a:ln>
        </p:spPr>
        <p:txBody>
          <a:bodyPr vert="horz" wrap="square" lIns="91440" tIns="45720" rIns="91440" bIns="45720" numCol="1" anchor="t" anchorCtr="0" compatLnSpc="1">
            <a:prstTxWarp prst="textNoShape">
              <a:avLst/>
            </a:prstTxWarp>
          </a:bodyPr>
          <a:lstStyle/>
          <a:p>
            <a:pPr>
              <a:buFont typeface="Wingdings" panose="05000000000000000000" pitchFamily="2" charset="2"/>
              <a:buNone/>
            </a:pPr>
            <a:r>
              <a:rPr lang="en-US" b="1" dirty="0">
                <a:solidFill>
                  <a:srgbClr val="800080"/>
                </a:solidFill>
              </a:rPr>
              <a:t>The accounts involved are:</a:t>
            </a:r>
          </a:p>
          <a:p>
            <a:pPr>
              <a:buFont typeface="Wingdings" panose="05000000000000000000" pitchFamily="2" charset="2"/>
              <a:buNone/>
            </a:pPr>
            <a:r>
              <a:rPr lang="en-US" b="1" dirty="0">
                <a:solidFill>
                  <a:schemeClr val="hlink"/>
                </a:solidFill>
              </a:rPr>
              <a:t>	</a:t>
            </a:r>
            <a:r>
              <a:rPr lang="en-US" b="1" dirty="0"/>
              <a:t>(1) Cash</a:t>
            </a:r>
            <a:r>
              <a:rPr lang="en-US" b="1" dirty="0">
                <a:solidFill>
                  <a:schemeClr val="hlink"/>
                </a:solidFill>
              </a:rPr>
              <a:t> </a:t>
            </a:r>
            <a:r>
              <a:rPr lang="en-US" b="1" dirty="0">
                <a:solidFill>
                  <a:srgbClr val="9A2F6F"/>
                </a:solidFill>
              </a:rPr>
              <a:t>(asset)</a:t>
            </a:r>
            <a:r>
              <a:rPr lang="en-US" b="1" dirty="0">
                <a:solidFill>
                  <a:schemeClr val="hlink"/>
                </a:solidFill>
              </a:rPr>
              <a:t> </a:t>
            </a:r>
          </a:p>
          <a:p>
            <a:pPr>
              <a:buFont typeface="Wingdings" panose="05000000000000000000" pitchFamily="2" charset="2"/>
              <a:buNone/>
            </a:pPr>
            <a:r>
              <a:rPr lang="en-US" b="1" dirty="0">
                <a:solidFill>
                  <a:schemeClr val="hlink"/>
                </a:solidFill>
              </a:rPr>
              <a:t>	</a:t>
            </a:r>
            <a:r>
              <a:rPr lang="en-US" b="1" dirty="0"/>
              <a:t>(2) Revenues</a:t>
            </a:r>
            <a:r>
              <a:rPr lang="en-US" b="1" dirty="0">
                <a:solidFill>
                  <a:schemeClr val="hlink"/>
                </a:solidFill>
              </a:rPr>
              <a:t> </a:t>
            </a:r>
            <a:r>
              <a:rPr lang="en-US" b="1" dirty="0">
                <a:solidFill>
                  <a:srgbClr val="9A2F6F"/>
                </a:solidFill>
              </a:rPr>
              <a:t>(equity)</a:t>
            </a:r>
            <a:r>
              <a:rPr lang="en-US" dirty="0"/>
              <a:t> </a:t>
            </a:r>
          </a:p>
        </p:txBody>
      </p:sp>
      <p:sp>
        <p:nvSpPr>
          <p:cNvPr id="55299" name="AutoShape 3"/>
          <p:cNvSpPr>
            <a:spLocks noChangeArrowheads="1"/>
          </p:cNvSpPr>
          <p:nvPr/>
        </p:nvSpPr>
        <p:spPr bwMode="auto">
          <a:xfrm rot="16200000">
            <a:off x="4523582" y="4260056"/>
            <a:ext cx="381000" cy="284163"/>
          </a:xfrm>
          <a:prstGeom prst="rightArrow">
            <a:avLst>
              <a:gd name="adj1" fmla="val 50000"/>
              <a:gd name="adj2" fmla="val 67045"/>
            </a:avLst>
          </a:prstGeom>
          <a:solidFill>
            <a:srgbClr val="00CC00"/>
          </a:solidFill>
          <a:ln w="12700">
            <a:solidFill>
              <a:schemeClr val="tx1"/>
            </a:solidFill>
            <a:miter lim="800000"/>
            <a:headEnd/>
            <a:tailEnd/>
          </a:ln>
          <a:effectLst>
            <a:outerShdw dist="53882" dir="2700000" algn="ctr" rotWithShape="0">
              <a:schemeClr val="bg2"/>
            </a:outerShdw>
          </a:effectLst>
        </p:spPr>
        <p:txBody>
          <a:bodyPr wrap="none" anchor="ctr"/>
          <a:lstStyle/>
          <a:p>
            <a:endParaRPr lang="en-US" dirty="0">
              <a:solidFill>
                <a:prstClr val="black"/>
              </a:solidFill>
            </a:endParaRPr>
          </a:p>
        </p:txBody>
      </p:sp>
      <p:sp>
        <p:nvSpPr>
          <p:cNvPr id="55300" name="AutoShape 4"/>
          <p:cNvSpPr>
            <a:spLocks noChangeArrowheads="1"/>
          </p:cNvSpPr>
          <p:nvPr/>
        </p:nvSpPr>
        <p:spPr bwMode="auto">
          <a:xfrm rot="16200000">
            <a:off x="3532982" y="3576824"/>
            <a:ext cx="381000" cy="284163"/>
          </a:xfrm>
          <a:prstGeom prst="rightArrow">
            <a:avLst>
              <a:gd name="adj1" fmla="val 50000"/>
              <a:gd name="adj2" fmla="val 67045"/>
            </a:avLst>
          </a:prstGeom>
          <a:solidFill>
            <a:srgbClr val="00CC00"/>
          </a:solidFill>
          <a:ln w="12700">
            <a:solidFill>
              <a:schemeClr val="tx1"/>
            </a:solidFill>
            <a:miter lim="800000"/>
            <a:headEnd/>
            <a:tailEnd/>
          </a:ln>
          <a:effectLst>
            <a:outerShdw dist="53882" dir="2700000" algn="ctr" rotWithShape="0">
              <a:schemeClr val="bg2"/>
            </a:outerShdw>
          </a:effectLst>
        </p:spPr>
        <p:txBody>
          <a:bodyPr wrap="none" anchor="ctr"/>
          <a:lstStyle/>
          <a:p>
            <a:endParaRPr lang="en-US" dirty="0">
              <a:solidFill>
                <a:prstClr val="black"/>
              </a:solidFill>
            </a:endParaRPr>
          </a:p>
        </p:txBody>
      </p:sp>
      <p:sp>
        <p:nvSpPr>
          <p:cNvPr id="55301" name="Rectangle 5"/>
          <p:cNvSpPr>
            <a:spLocks noGrp="1" noChangeArrowheads="1"/>
          </p:cNvSpPr>
          <p:nvPr>
            <p:ph type="title"/>
          </p:nvPr>
        </p:nvSpPr>
        <p:spPr>
          <a:xfrm>
            <a:off x="992981" y="400120"/>
            <a:ext cx="7158038" cy="1412875"/>
          </a:xfrm>
        </p:spPr>
        <p:txBody>
          <a:bodyPr/>
          <a:lstStyle/>
          <a:p>
            <a:pPr algn="ctr"/>
            <a:r>
              <a:rPr lang="en-US" b="1" dirty="0"/>
              <a:t>Transaction 5:</a:t>
            </a:r>
            <a:br>
              <a:rPr lang="en-US" b="1" dirty="0"/>
            </a:br>
            <a:r>
              <a:rPr lang="en-US" b="1" dirty="0"/>
              <a:t>Provide Services for Cash</a:t>
            </a:r>
          </a:p>
        </p:txBody>
      </p:sp>
      <p:sp>
        <p:nvSpPr>
          <p:cNvPr id="55302" name="Rectangle 6"/>
          <p:cNvSpPr>
            <a:spLocks noChangeArrowheads="1"/>
          </p:cNvSpPr>
          <p:nvPr/>
        </p:nvSpPr>
        <p:spPr bwMode="auto">
          <a:xfrm>
            <a:off x="609600" y="1842931"/>
            <a:ext cx="7924800" cy="1160463"/>
          </a:xfrm>
          <a:prstGeom prst="rect">
            <a:avLst/>
          </a:prstGeom>
          <a:solidFill>
            <a:srgbClr val="FFFF99"/>
          </a:solidFill>
          <a:ln>
            <a:noFill/>
          </a:ln>
          <a:effectLst/>
        </p:spPr>
        <p:txBody>
          <a:bodyPr lIns="90488" tIns="44450" rIns="90488" bIns="44450"/>
          <a:lstStyle/>
          <a:p>
            <a:pPr algn="ctr"/>
            <a:r>
              <a:rPr lang="en-US" sz="2800" dirty="0"/>
              <a:t>Farhat Lectures provided consulting services to a customer and received $4,500 cash right away.</a:t>
            </a:r>
            <a:endParaRPr lang="en-US" sz="2800" b="1" dirty="0">
              <a:solidFill>
                <a:srgbClr val="0000FF"/>
              </a:solidFill>
              <a:latin typeface="Arial" panose="020B0604020202020204" pitchFamily="34" charset="0"/>
            </a:endParaRPr>
          </a:p>
        </p:txBody>
      </p:sp>
      <p:sp>
        <p:nvSpPr>
          <p:cNvPr id="2" name="TextBox 23">
            <a:extLst>
              <a:ext uri="{FF2B5EF4-FFF2-40B4-BE49-F238E27FC236}">
                <a16:creationId xmlns:a16="http://schemas.microsoft.com/office/drawing/2014/main" id="{214B9602-F965-7124-CC6C-2445F9AF1534}"/>
              </a:ext>
            </a:extLst>
          </p:cNvPr>
          <p:cNvSpPr txBox="1">
            <a:spLocks noChangeArrowheads="1"/>
          </p:cNvSpPr>
          <p:nvPr/>
        </p:nvSpPr>
        <p:spPr bwMode="auto">
          <a:xfrm>
            <a:off x="2895600" y="6435730"/>
            <a:ext cx="63483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sz="1800"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sz="1800"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sz="1800"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3" name="Content Placeholder 5">
            <a:extLst>
              <a:ext uri="{FF2B5EF4-FFF2-40B4-BE49-F238E27FC236}">
                <a16:creationId xmlns:a16="http://schemas.microsoft.com/office/drawing/2014/main" id="{D47D70EE-7CDA-7746-3EB0-8120C4BBF844}"/>
              </a:ext>
            </a:extLst>
          </p:cNvPr>
          <p:cNvPicPr>
            <a:picLocks noChangeAspect="1"/>
          </p:cNvPicPr>
          <p:nvPr/>
        </p:nvPicPr>
        <p:blipFill>
          <a:blip r:embed="rId3"/>
          <a:stretch>
            <a:fillRect/>
          </a:stretch>
        </p:blipFill>
        <p:spPr>
          <a:xfrm>
            <a:off x="152400" y="6375960"/>
            <a:ext cx="2998817" cy="482040"/>
          </a:xfrm>
          <a:prstGeom prst="rect">
            <a:avLst/>
          </a:prstGeom>
        </p:spPr>
      </p:pic>
    </p:spTree>
    <p:extLst>
      <p:ext uri="{BB962C8B-B14F-4D97-AF65-F5344CB8AC3E}">
        <p14:creationId xmlns:p14="http://schemas.microsoft.com/office/powerpoint/2010/main" val="3553671612"/>
      </p:ext>
    </p:extLst>
  </p:cSld>
  <p:clrMapOvr>
    <a:masterClrMapping/>
  </p:clrMapOvr>
  <p:transition>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5302"/>
                                        </p:tgtEl>
                                        <p:attrNameLst>
                                          <p:attrName>style.visibility</p:attrName>
                                        </p:attrNameLst>
                                      </p:cBhvr>
                                      <p:to>
                                        <p:strVal val="visible"/>
                                      </p:to>
                                    </p:set>
                                    <p:animEffect transition="in" filter="fade">
                                      <p:cBhvr>
                                        <p:cTn id="7" dur="1000"/>
                                        <p:tgtEl>
                                          <p:spTgt spid="55302"/>
                                        </p:tgtEl>
                                      </p:cBhvr>
                                    </p:animEffect>
                                    <p:anim calcmode="lin" valueType="num">
                                      <p:cBhvr>
                                        <p:cTn id="8" dur="1000" fill="hold"/>
                                        <p:tgtEl>
                                          <p:spTgt spid="55302"/>
                                        </p:tgtEl>
                                        <p:attrNameLst>
                                          <p:attrName>ppt_x</p:attrName>
                                        </p:attrNameLst>
                                      </p:cBhvr>
                                      <p:tavLst>
                                        <p:tav tm="0">
                                          <p:val>
                                            <p:strVal val="#ppt_x"/>
                                          </p:val>
                                        </p:tav>
                                        <p:tav tm="100000">
                                          <p:val>
                                            <p:strVal val="#ppt_x"/>
                                          </p:val>
                                        </p:tav>
                                      </p:tavLst>
                                    </p:anim>
                                    <p:anim calcmode="lin" valueType="num">
                                      <p:cBhvr>
                                        <p:cTn id="9" dur="1000" fill="hold"/>
                                        <p:tgtEl>
                                          <p:spTgt spid="5530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55298">
                                            <p:txEl>
                                              <p:pRg st="0" end="0"/>
                                            </p:txEl>
                                          </p:spTgt>
                                        </p:tgtEl>
                                        <p:attrNameLst>
                                          <p:attrName>style.visibility</p:attrName>
                                        </p:attrNameLst>
                                      </p:cBhvr>
                                      <p:to>
                                        <p:strVal val="visible"/>
                                      </p:to>
                                    </p:set>
                                    <p:anim calcmode="lin" valueType="num">
                                      <p:cBhvr additive="base">
                                        <p:cTn id="13" dur="500" fill="hold"/>
                                        <p:tgtEl>
                                          <p:spTgt spid="55298">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529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nodeType="afterGroup">
                            <p:stCondLst>
                              <p:cond delay="0"/>
                            </p:stCondLst>
                            <p:childTnLst>
                              <p:par>
                                <p:cTn id="17" presetID="54" presetClass="entr" presetSubtype="0" accel="100000" fill="hold" nodeType="clickEffect">
                                  <p:stCondLst>
                                    <p:cond delay="0"/>
                                  </p:stCondLst>
                                  <p:childTnLst>
                                    <p:set>
                                      <p:cBhvr>
                                        <p:cTn id="18" dur="1" fill="hold">
                                          <p:stCondLst>
                                            <p:cond delay="0"/>
                                          </p:stCondLst>
                                        </p:cTn>
                                        <p:tgtEl>
                                          <p:spTgt spid="55298">
                                            <p:txEl>
                                              <p:pRg st="1" end="1"/>
                                            </p:txEl>
                                          </p:spTgt>
                                        </p:tgtEl>
                                        <p:attrNameLst>
                                          <p:attrName>style.visibility</p:attrName>
                                        </p:attrNameLst>
                                      </p:cBhvr>
                                      <p:to>
                                        <p:strVal val="visible"/>
                                      </p:to>
                                    </p:set>
                                    <p:anim calcmode="lin" valueType="num">
                                      <p:cBhvr>
                                        <p:cTn id="19" dur="1000" fill="hold"/>
                                        <p:tgtEl>
                                          <p:spTgt spid="55298">
                                            <p:txEl>
                                              <p:pRg st="1" end="1"/>
                                            </p:txEl>
                                          </p:spTgt>
                                        </p:tgtEl>
                                        <p:attrNameLst>
                                          <p:attrName>ppt_w</p:attrName>
                                        </p:attrNameLst>
                                      </p:cBhvr>
                                      <p:tavLst>
                                        <p:tav tm="0">
                                          <p:val>
                                            <p:strVal val="#ppt_w*0.05"/>
                                          </p:val>
                                        </p:tav>
                                        <p:tav tm="100000">
                                          <p:val>
                                            <p:strVal val="#ppt_w"/>
                                          </p:val>
                                        </p:tav>
                                      </p:tavLst>
                                    </p:anim>
                                    <p:anim calcmode="lin" valueType="num">
                                      <p:cBhvr>
                                        <p:cTn id="20" dur="1000" fill="hold"/>
                                        <p:tgtEl>
                                          <p:spTgt spid="55298">
                                            <p:txEl>
                                              <p:pRg st="1" end="1"/>
                                            </p:txEl>
                                          </p:spTgt>
                                        </p:tgtEl>
                                        <p:attrNameLst>
                                          <p:attrName>ppt_h</p:attrName>
                                        </p:attrNameLst>
                                      </p:cBhvr>
                                      <p:tavLst>
                                        <p:tav tm="0">
                                          <p:val>
                                            <p:strVal val="#ppt_h"/>
                                          </p:val>
                                        </p:tav>
                                        <p:tav tm="100000">
                                          <p:val>
                                            <p:strVal val="#ppt_h"/>
                                          </p:val>
                                        </p:tav>
                                      </p:tavLst>
                                    </p:anim>
                                    <p:anim calcmode="lin" valueType="num">
                                      <p:cBhvr>
                                        <p:cTn id="21" dur="1000" fill="hold"/>
                                        <p:tgtEl>
                                          <p:spTgt spid="55298">
                                            <p:txEl>
                                              <p:pRg st="1" end="1"/>
                                            </p:txEl>
                                          </p:spTgt>
                                        </p:tgtEl>
                                        <p:attrNameLst>
                                          <p:attrName>ppt_x</p:attrName>
                                        </p:attrNameLst>
                                      </p:cBhvr>
                                      <p:tavLst>
                                        <p:tav tm="0">
                                          <p:val>
                                            <p:strVal val="#ppt_x-.2"/>
                                          </p:val>
                                        </p:tav>
                                        <p:tav tm="100000">
                                          <p:val>
                                            <p:strVal val="#ppt_x"/>
                                          </p:val>
                                        </p:tav>
                                      </p:tavLst>
                                    </p:anim>
                                    <p:anim calcmode="lin" valueType="num">
                                      <p:cBhvr>
                                        <p:cTn id="22" dur="1000" fill="hold"/>
                                        <p:tgtEl>
                                          <p:spTgt spid="55298">
                                            <p:txEl>
                                              <p:pRg st="1" end="1"/>
                                            </p:txEl>
                                          </p:spTgt>
                                        </p:tgtEl>
                                        <p:attrNameLst>
                                          <p:attrName>ppt_y</p:attrName>
                                        </p:attrNameLst>
                                      </p:cBhvr>
                                      <p:tavLst>
                                        <p:tav tm="0">
                                          <p:val>
                                            <p:strVal val="#ppt_y"/>
                                          </p:val>
                                        </p:tav>
                                        <p:tav tm="100000">
                                          <p:val>
                                            <p:strVal val="#ppt_y"/>
                                          </p:val>
                                        </p:tav>
                                      </p:tavLst>
                                    </p:anim>
                                    <p:animEffect transition="in" filter="fade">
                                      <p:cBhvr>
                                        <p:cTn id="23" dur="1000"/>
                                        <p:tgtEl>
                                          <p:spTgt spid="55298">
                                            <p:txEl>
                                              <p:pRg st="1" end="1"/>
                                            </p:txEl>
                                          </p:spTgt>
                                        </p:tgtEl>
                                      </p:cBhvr>
                                    </p:animEffect>
                                  </p:childTnLst>
                                </p:cTn>
                              </p:par>
                            </p:childTnLst>
                          </p:cTn>
                        </p:par>
                      </p:childTnLst>
                    </p:cTn>
                  </p:par>
                  <p:par>
                    <p:cTn id="24" fill="hold">
                      <p:stCondLst>
                        <p:cond delay="indefinite"/>
                      </p:stCondLst>
                      <p:childTnLst>
                        <p:par>
                          <p:cTn id="25" fill="hold" nodeType="afterGroup">
                            <p:stCondLst>
                              <p:cond delay="0"/>
                            </p:stCondLst>
                            <p:childTnLst>
                              <p:par>
                                <p:cTn id="26" presetID="54" presetClass="entr" presetSubtype="0" accel="100000" fill="hold" nodeType="clickEffect">
                                  <p:stCondLst>
                                    <p:cond delay="0"/>
                                  </p:stCondLst>
                                  <p:childTnLst>
                                    <p:set>
                                      <p:cBhvr>
                                        <p:cTn id="27" dur="1" fill="hold">
                                          <p:stCondLst>
                                            <p:cond delay="0"/>
                                          </p:stCondLst>
                                        </p:cTn>
                                        <p:tgtEl>
                                          <p:spTgt spid="55298">
                                            <p:txEl>
                                              <p:pRg st="2" end="2"/>
                                            </p:txEl>
                                          </p:spTgt>
                                        </p:tgtEl>
                                        <p:attrNameLst>
                                          <p:attrName>style.visibility</p:attrName>
                                        </p:attrNameLst>
                                      </p:cBhvr>
                                      <p:to>
                                        <p:strVal val="visible"/>
                                      </p:to>
                                    </p:set>
                                    <p:anim calcmode="lin" valueType="num">
                                      <p:cBhvr>
                                        <p:cTn id="28" dur="1000" fill="hold"/>
                                        <p:tgtEl>
                                          <p:spTgt spid="55298">
                                            <p:txEl>
                                              <p:pRg st="2" end="2"/>
                                            </p:txEl>
                                          </p:spTgt>
                                        </p:tgtEl>
                                        <p:attrNameLst>
                                          <p:attrName>ppt_w</p:attrName>
                                        </p:attrNameLst>
                                      </p:cBhvr>
                                      <p:tavLst>
                                        <p:tav tm="0">
                                          <p:val>
                                            <p:strVal val="#ppt_w*0.05"/>
                                          </p:val>
                                        </p:tav>
                                        <p:tav tm="100000">
                                          <p:val>
                                            <p:strVal val="#ppt_w"/>
                                          </p:val>
                                        </p:tav>
                                      </p:tavLst>
                                    </p:anim>
                                    <p:anim calcmode="lin" valueType="num">
                                      <p:cBhvr>
                                        <p:cTn id="29" dur="1000" fill="hold"/>
                                        <p:tgtEl>
                                          <p:spTgt spid="55298">
                                            <p:txEl>
                                              <p:pRg st="2" end="2"/>
                                            </p:txEl>
                                          </p:spTgt>
                                        </p:tgtEl>
                                        <p:attrNameLst>
                                          <p:attrName>ppt_h</p:attrName>
                                        </p:attrNameLst>
                                      </p:cBhvr>
                                      <p:tavLst>
                                        <p:tav tm="0">
                                          <p:val>
                                            <p:strVal val="#ppt_h"/>
                                          </p:val>
                                        </p:tav>
                                        <p:tav tm="100000">
                                          <p:val>
                                            <p:strVal val="#ppt_h"/>
                                          </p:val>
                                        </p:tav>
                                      </p:tavLst>
                                    </p:anim>
                                    <p:anim calcmode="lin" valueType="num">
                                      <p:cBhvr>
                                        <p:cTn id="30" dur="1000" fill="hold"/>
                                        <p:tgtEl>
                                          <p:spTgt spid="55298">
                                            <p:txEl>
                                              <p:pRg st="2" end="2"/>
                                            </p:txEl>
                                          </p:spTgt>
                                        </p:tgtEl>
                                        <p:attrNameLst>
                                          <p:attrName>ppt_x</p:attrName>
                                        </p:attrNameLst>
                                      </p:cBhvr>
                                      <p:tavLst>
                                        <p:tav tm="0">
                                          <p:val>
                                            <p:strVal val="#ppt_x-.2"/>
                                          </p:val>
                                        </p:tav>
                                        <p:tav tm="100000">
                                          <p:val>
                                            <p:strVal val="#ppt_x"/>
                                          </p:val>
                                        </p:tav>
                                      </p:tavLst>
                                    </p:anim>
                                    <p:anim calcmode="lin" valueType="num">
                                      <p:cBhvr>
                                        <p:cTn id="31" dur="1000" fill="hold"/>
                                        <p:tgtEl>
                                          <p:spTgt spid="55298">
                                            <p:txEl>
                                              <p:pRg st="2" end="2"/>
                                            </p:txEl>
                                          </p:spTgt>
                                        </p:tgtEl>
                                        <p:attrNameLst>
                                          <p:attrName>ppt_y</p:attrName>
                                        </p:attrNameLst>
                                      </p:cBhvr>
                                      <p:tavLst>
                                        <p:tav tm="0">
                                          <p:val>
                                            <p:strVal val="#ppt_y"/>
                                          </p:val>
                                        </p:tav>
                                        <p:tav tm="100000">
                                          <p:val>
                                            <p:strVal val="#ppt_y"/>
                                          </p:val>
                                        </p:tav>
                                      </p:tavLst>
                                    </p:anim>
                                    <p:animEffect transition="in" filter="fade">
                                      <p:cBhvr>
                                        <p:cTn id="32" dur="1000"/>
                                        <p:tgtEl>
                                          <p:spTgt spid="55298">
                                            <p:txEl>
                                              <p:pRg st="2" end="2"/>
                                            </p:txEl>
                                          </p:spTgt>
                                        </p:tgtEl>
                                      </p:cBhvr>
                                    </p:animEffect>
                                  </p:childTnLst>
                                </p:cTn>
                              </p:par>
                            </p:childTnLst>
                          </p:cTn>
                        </p:par>
                        <p:par>
                          <p:cTn id="33" fill="hold" nodeType="afterGroup">
                            <p:stCondLst>
                              <p:cond delay="1000"/>
                            </p:stCondLst>
                            <p:childTnLst>
                              <p:par>
                                <p:cTn id="34" presetID="29" presetClass="entr" presetSubtype="0" fill="hold" grpId="0" nodeType="afterEffect">
                                  <p:stCondLst>
                                    <p:cond delay="0"/>
                                  </p:stCondLst>
                                  <p:childTnLst>
                                    <p:set>
                                      <p:cBhvr>
                                        <p:cTn id="35" dur="1" fill="hold">
                                          <p:stCondLst>
                                            <p:cond delay="0"/>
                                          </p:stCondLst>
                                        </p:cTn>
                                        <p:tgtEl>
                                          <p:spTgt spid="55300"/>
                                        </p:tgtEl>
                                        <p:attrNameLst>
                                          <p:attrName>style.visibility</p:attrName>
                                        </p:attrNameLst>
                                      </p:cBhvr>
                                      <p:to>
                                        <p:strVal val="visible"/>
                                      </p:to>
                                    </p:set>
                                    <p:anim calcmode="lin" valueType="num">
                                      <p:cBhvr>
                                        <p:cTn id="36" dur="2000" fill="hold"/>
                                        <p:tgtEl>
                                          <p:spTgt spid="55300"/>
                                        </p:tgtEl>
                                        <p:attrNameLst>
                                          <p:attrName>ppt_x</p:attrName>
                                        </p:attrNameLst>
                                      </p:cBhvr>
                                      <p:tavLst>
                                        <p:tav tm="0">
                                          <p:val>
                                            <p:strVal val="#ppt_x-.2"/>
                                          </p:val>
                                        </p:tav>
                                        <p:tav tm="100000">
                                          <p:val>
                                            <p:strVal val="#ppt_x"/>
                                          </p:val>
                                        </p:tav>
                                      </p:tavLst>
                                    </p:anim>
                                    <p:anim calcmode="lin" valueType="num">
                                      <p:cBhvr>
                                        <p:cTn id="37" dur="2000" fill="hold"/>
                                        <p:tgtEl>
                                          <p:spTgt spid="55300"/>
                                        </p:tgtEl>
                                        <p:attrNameLst>
                                          <p:attrName>ppt_y</p:attrName>
                                        </p:attrNameLst>
                                      </p:cBhvr>
                                      <p:tavLst>
                                        <p:tav tm="0">
                                          <p:val>
                                            <p:strVal val="#ppt_y"/>
                                          </p:val>
                                        </p:tav>
                                        <p:tav tm="100000">
                                          <p:val>
                                            <p:strVal val="#ppt_y"/>
                                          </p:val>
                                        </p:tav>
                                      </p:tavLst>
                                    </p:anim>
                                    <p:animEffect transition="in" filter="wipe(right)" prLst="gradientSize: 0.1">
                                      <p:cBhvr>
                                        <p:cTn id="38" dur="2000"/>
                                        <p:tgtEl>
                                          <p:spTgt spid="55300"/>
                                        </p:tgtEl>
                                      </p:cBhvr>
                                    </p:animEffect>
                                  </p:childTnLst>
                                </p:cTn>
                              </p:par>
                            </p:childTnLst>
                          </p:cTn>
                        </p:par>
                        <p:par>
                          <p:cTn id="39" fill="hold" nodeType="afterGroup">
                            <p:stCondLst>
                              <p:cond delay="3000"/>
                            </p:stCondLst>
                            <p:childTnLst>
                              <p:par>
                                <p:cTn id="40" presetID="29" presetClass="entr" presetSubtype="0" fill="hold" grpId="0" nodeType="afterEffect">
                                  <p:stCondLst>
                                    <p:cond delay="0"/>
                                  </p:stCondLst>
                                  <p:childTnLst>
                                    <p:set>
                                      <p:cBhvr>
                                        <p:cTn id="41" dur="1" fill="hold">
                                          <p:stCondLst>
                                            <p:cond delay="0"/>
                                          </p:stCondLst>
                                        </p:cTn>
                                        <p:tgtEl>
                                          <p:spTgt spid="55299"/>
                                        </p:tgtEl>
                                        <p:attrNameLst>
                                          <p:attrName>style.visibility</p:attrName>
                                        </p:attrNameLst>
                                      </p:cBhvr>
                                      <p:to>
                                        <p:strVal val="visible"/>
                                      </p:to>
                                    </p:set>
                                    <p:anim calcmode="lin" valueType="num">
                                      <p:cBhvr>
                                        <p:cTn id="42" dur="2000" fill="hold"/>
                                        <p:tgtEl>
                                          <p:spTgt spid="55299"/>
                                        </p:tgtEl>
                                        <p:attrNameLst>
                                          <p:attrName>ppt_x</p:attrName>
                                        </p:attrNameLst>
                                      </p:cBhvr>
                                      <p:tavLst>
                                        <p:tav tm="0">
                                          <p:val>
                                            <p:strVal val="#ppt_x-.2"/>
                                          </p:val>
                                        </p:tav>
                                        <p:tav tm="100000">
                                          <p:val>
                                            <p:strVal val="#ppt_x"/>
                                          </p:val>
                                        </p:tav>
                                      </p:tavLst>
                                    </p:anim>
                                    <p:anim calcmode="lin" valueType="num">
                                      <p:cBhvr>
                                        <p:cTn id="43" dur="2000" fill="hold"/>
                                        <p:tgtEl>
                                          <p:spTgt spid="55299"/>
                                        </p:tgtEl>
                                        <p:attrNameLst>
                                          <p:attrName>ppt_y</p:attrName>
                                        </p:attrNameLst>
                                      </p:cBhvr>
                                      <p:tavLst>
                                        <p:tav tm="0">
                                          <p:val>
                                            <p:strVal val="#ppt_y"/>
                                          </p:val>
                                        </p:tav>
                                        <p:tav tm="100000">
                                          <p:val>
                                            <p:strVal val="#ppt_y"/>
                                          </p:val>
                                        </p:tav>
                                      </p:tavLst>
                                    </p:anim>
                                    <p:animEffect transition="in" filter="wipe(right)" prLst="gradientSize: 0.1">
                                      <p:cBhvr>
                                        <p:cTn id="44" dur="2000"/>
                                        <p:tgtEl>
                                          <p:spTgt spid="55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9" grpId="0" animBg="1"/>
      <p:bldP spid="55300" grpId="0" animBg="1"/>
      <p:bldP spid="55302" grpId="0"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7346" name="Object 2"/>
          <p:cNvGraphicFramePr>
            <a:graphicFrameLocks/>
          </p:cNvGraphicFramePr>
          <p:nvPr>
            <p:extLst>
              <p:ext uri="{D42A27DB-BD31-4B8C-83A1-F6EECF244321}">
                <p14:modId xmlns:p14="http://schemas.microsoft.com/office/powerpoint/2010/main" val="1395607590"/>
              </p:ext>
            </p:extLst>
          </p:nvPr>
        </p:nvGraphicFramePr>
        <p:xfrm>
          <a:off x="600075" y="2660650"/>
          <a:ext cx="7945438" cy="3044825"/>
        </p:xfrm>
        <a:graphic>
          <a:graphicData uri="http://schemas.openxmlformats.org/presentationml/2006/ole">
            <mc:AlternateContent xmlns:mc="http://schemas.openxmlformats.org/markup-compatibility/2006">
              <mc:Choice xmlns:v="urn:schemas-microsoft-com:vml" Requires="v">
                <p:oleObj name="Worksheet" r:id="rId3" imgW="5200605" imgH="1828958" progId="Excel.Sheet.8">
                  <p:embed/>
                </p:oleObj>
              </mc:Choice>
              <mc:Fallback>
                <p:oleObj name="Worksheet" r:id="rId3" imgW="5200605" imgH="1828958" progId="Excel.Sheet.8">
                  <p:embed/>
                  <p:pic>
                    <p:nvPicPr>
                      <p:cNvPr id="57346" name="Object 2"/>
                      <p:cNvPicPr>
                        <a:picLocks noChangeArrowheads="1"/>
                      </p:cNvPicPr>
                      <p:nvPr/>
                    </p:nvPicPr>
                    <p:blipFill>
                      <a:blip r:embed="rId4"/>
                      <a:srcRect b="5836"/>
                      <a:stretch>
                        <a:fillRect/>
                      </a:stretch>
                    </p:blipFill>
                    <p:spPr bwMode="auto">
                      <a:xfrm>
                        <a:off x="600075" y="2660650"/>
                        <a:ext cx="7945438" cy="3044825"/>
                      </a:xfrm>
                      <a:prstGeom prst="rect">
                        <a:avLst/>
                      </a:prstGeom>
                      <a:noFill/>
                      <a:ln w="50800">
                        <a:solidFill>
                          <a:schemeClr val="bg2"/>
                        </a:solidFill>
                        <a:miter lim="800000"/>
                        <a:headEnd/>
                        <a:tailEnd/>
                      </a:ln>
                      <a:extLst>
                        <a:ext uri="{909E8E84-426E-40dd-AFC4-6F175D3DCCD1}">
                          <a14:hiddenFill xmlns:a14="http://schemas.microsoft.com/office/drawing/2010/main" xmlns="">
                            <a:solidFill>
                              <a:srgbClr val="FFFFFF"/>
                            </a:solidFill>
                          </a14:hiddenFill>
                        </a:ext>
                      </a:extLst>
                    </p:spPr>
                  </p:pic>
                </p:oleObj>
              </mc:Fallback>
            </mc:AlternateContent>
          </a:graphicData>
        </a:graphic>
      </p:graphicFrame>
      <p:sp>
        <p:nvSpPr>
          <p:cNvPr id="57347" name="Rectangle 3"/>
          <p:cNvSpPr>
            <a:spLocks noGrp="1" noChangeArrowheads="1"/>
          </p:cNvSpPr>
          <p:nvPr>
            <p:ph type="title"/>
          </p:nvPr>
        </p:nvSpPr>
        <p:spPr>
          <a:xfrm>
            <a:off x="916781" y="114178"/>
            <a:ext cx="7158038" cy="1412875"/>
          </a:xfrm>
        </p:spPr>
        <p:txBody>
          <a:bodyPr/>
          <a:lstStyle/>
          <a:p>
            <a:pPr algn="ctr"/>
            <a:r>
              <a:rPr lang="en-US" b="1" dirty="0"/>
              <a:t>Accounting Equation 5</a:t>
            </a:r>
          </a:p>
        </p:txBody>
      </p:sp>
      <p:sp>
        <p:nvSpPr>
          <p:cNvPr id="57353" name="Rectangle 9"/>
          <p:cNvSpPr>
            <a:spLocks noChangeArrowheads="1"/>
          </p:cNvSpPr>
          <p:nvPr/>
        </p:nvSpPr>
        <p:spPr bwMode="auto">
          <a:xfrm>
            <a:off x="457200" y="1308099"/>
            <a:ext cx="8077200" cy="1160463"/>
          </a:xfrm>
          <a:prstGeom prst="rect">
            <a:avLst/>
          </a:prstGeom>
          <a:solidFill>
            <a:schemeClr val="accent3">
              <a:lumMod val="40000"/>
              <a:lumOff val="60000"/>
            </a:schemeClr>
          </a:solidFill>
          <a:ln>
            <a:noFill/>
          </a:ln>
          <a:effectLst/>
        </p:spPr>
        <p:txBody>
          <a:bodyPr lIns="90488" tIns="44450" rIns="90488" bIns="44450"/>
          <a:lstStyle/>
          <a:p>
            <a:pPr algn="ctr"/>
            <a:r>
              <a:rPr lang="en-US" sz="2800" dirty="0"/>
              <a:t>Farhat Lectures provided consulting services to a customer and received $4,500 cash right away.</a:t>
            </a:r>
            <a:endParaRPr lang="en-US" sz="2800" b="1" dirty="0">
              <a:solidFill>
                <a:srgbClr val="0000FF"/>
              </a:solidFill>
              <a:latin typeface="Arial" panose="020B0604020202020204" pitchFamily="34" charset="0"/>
            </a:endParaRPr>
          </a:p>
        </p:txBody>
      </p:sp>
      <p:sp>
        <p:nvSpPr>
          <p:cNvPr id="15" name="Rectangle: Rounded Corners 14">
            <a:extLst>
              <a:ext uri="{FF2B5EF4-FFF2-40B4-BE49-F238E27FC236}">
                <a16:creationId xmlns:a16="http://schemas.microsoft.com/office/drawing/2014/main" id="{28638D33-7533-4CCC-843C-D7BE2DFD8342}"/>
              </a:ext>
            </a:extLst>
          </p:cNvPr>
          <p:cNvSpPr/>
          <p:nvPr/>
        </p:nvSpPr>
        <p:spPr>
          <a:xfrm>
            <a:off x="615315" y="3847312"/>
            <a:ext cx="1579562" cy="42783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Rounded Corners 15">
            <a:extLst>
              <a:ext uri="{FF2B5EF4-FFF2-40B4-BE49-F238E27FC236}">
                <a16:creationId xmlns:a16="http://schemas.microsoft.com/office/drawing/2014/main" id="{9C9008C0-A150-4EE2-B79E-795A5B2276E8}"/>
              </a:ext>
            </a:extLst>
          </p:cNvPr>
          <p:cNvSpPr/>
          <p:nvPr/>
        </p:nvSpPr>
        <p:spPr>
          <a:xfrm>
            <a:off x="7175773" y="3824452"/>
            <a:ext cx="1579562" cy="42783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Rounded Corners 16">
            <a:extLst>
              <a:ext uri="{FF2B5EF4-FFF2-40B4-BE49-F238E27FC236}">
                <a16:creationId xmlns:a16="http://schemas.microsoft.com/office/drawing/2014/main" id="{30EF9E4C-58BD-49B7-B757-F3A674921E04}"/>
              </a:ext>
            </a:extLst>
          </p:cNvPr>
          <p:cNvSpPr/>
          <p:nvPr/>
        </p:nvSpPr>
        <p:spPr>
          <a:xfrm>
            <a:off x="666809" y="4708806"/>
            <a:ext cx="1401762" cy="39964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Rounded Corners 18">
            <a:extLst>
              <a:ext uri="{FF2B5EF4-FFF2-40B4-BE49-F238E27FC236}">
                <a16:creationId xmlns:a16="http://schemas.microsoft.com/office/drawing/2014/main" id="{1247F5D9-093D-43D9-A1D1-B3E497CC3AD7}"/>
              </a:ext>
            </a:extLst>
          </p:cNvPr>
          <p:cNvSpPr/>
          <p:nvPr/>
        </p:nvSpPr>
        <p:spPr>
          <a:xfrm>
            <a:off x="1808162" y="4616730"/>
            <a:ext cx="1239838" cy="49172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Rounded Corners 19">
            <a:extLst>
              <a:ext uri="{FF2B5EF4-FFF2-40B4-BE49-F238E27FC236}">
                <a16:creationId xmlns:a16="http://schemas.microsoft.com/office/drawing/2014/main" id="{FB432C14-47DC-4847-8604-B1BEBF6653C1}"/>
              </a:ext>
            </a:extLst>
          </p:cNvPr>
          <p:cNvSpPr/>
          <p:nvPr/>
        </p:nvSpPr>
        <p:spPr>
          <a:xfrm>
            <a:off x="2971800" y="4662768"/>
            <a:ext cx="1239838" cy="448738"/>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Rounded Corners 20">
            <a:extLst>
              <a:ext uri="{FF2B5EF4-FFF2-40B4-BE49-F238E27FC236}">
                <a16:creationId xmlns:a16="http://schemas.microsoft.com/office/drawing/2014/main" id="{A90A6DE9-6786-41EE-A58F-B14473599AA4}"/>
              </a:ext>
            </a:extLst>
          </p:cNvPr>
          <p:cNvSpPr/>
          <p:nvPr/>
        </p:nvSpPr>
        <p:spPr>
          <a:xfrm>
            <a:off x="4037012" y="4774140"/>
            <a:ext cx="1239838" cy="33431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Rounded Corners 21">
            <a:extLst>
              <a:ext uri="{FF2B5EF4-FFF2-40B4-BE49-F238E27FC236}">
                <a16:creationId xmlns:a16="http://schemas.microsoft.com/office/drawing/2014/main" id="{D77517EC-54BF-4D74-BB83-29A125CD4C8B}"/>
              </a:ext>
            </a:extLst>
          </p:cNvPr>
          <p:cNvSpPr/>
          <p:nvPr/>
        </p:nvSpPr>
        <p:spPr>
          <a:xfrm>
            <a:off x="6539489" y="4694714"/>
            <a:ext cx="1239838" cy="42783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Rounded Corners 22">
            <a:extLst>
              <a:ext uri="{FF2B5EF4-FFF2-40B4-BE49-F238E27FC236}">
                <a16:creationId xmlns:a16="http://schemas.microsoft.com/office/drawing/2014/main" id="{637688E3-F686-470C-9291-875E7AB94241}"/>
              </a:ext>
            </a:extLst>
          </p:cNvPr>
          <p:cNvSpPr/>
          <p:nvPr/>
        </p:nvSpPr>
        <p:spPr>
          <a:xfrm>
            <a:off x="7591144" y="4676859"/>
            <a:ext cx="1239838" cy="44568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Rounded Corners 24">
            <a:extLst>
              <a:ext uri="{FF2B5EF4-FFF2-40B4-BE49-F238E27FC236}">
                <a16:creationId xmlns:a16="http://schemas.microsoft.com/office/drawing/2014/main" id="{F53345E5-D4CA-453B-BCA4-8033975005A5}"/>
              </a:ext>
            </a:extLst>
          </p:cNvPr>
          <p:cNvSpPr/>
          <p:nvPr/>
        </p:nvSpPr>
        <p:spPr>
          <a:xfrm>
            <a:off x="1808162" y="5269782"/>
            <a:ext cx="1239838" cy="399647"/>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Rounded Corners 25">
            <a:extLst>
              <a:ext uri="{FF2B5EF4-FFF2-40B4-BE49-F238E27FC236}">
                <a16:creationId xmlns:a16="http://schemas.microsoft.com/office/drawing/2014/main" id="{F9A41E7F-42F7-4EB2-A0D8-67FFAC374F95}"/>
              </a:ext>
            </a:extLst>
          </p:cNvPr>
          <p:cNvSpPr/>
          <p:nvPr/>
        </p:nvSpPr>
        <p:spPr>
          <a:xfrm>
            <a:off x="5078504" y="5332789"/>
            <a:ext cx="1447800" cy="334314"/>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23">
            <a:extLst>
              <a:ext uri="{FF2B5EF4-FFF2-40B4-BE49-F238E27FC236}">
                <a16:creationId xmlns:a16="http://schemas.microsoft.com/office/drawing/2014/main" id="{C19D36E8-DD72-F83E-1034-CBD145B8D786}"/>
              </a:ext>
            </a:extLst>
          </p:cNvPr>
          <p:cNvSpPr txBox="1">
            <a:spLocks noChangeArrowheads="1"/>
          </p:cNvSpPr>
          <p:nvPr/>
        </p:nvSpPr>
        <p:spPr bwMode="auto">
          <a:xfrm>
            <a:off x="2895600" y="6435730"/>
            <a:ext cx="63483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sz="1800"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sz="1800"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sz="1800"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3" name="Content Placeholder 5">
            <a:extLst>
              <a:ext uri="{FF2B5EF4-FFF2-40B4-BE49-F238E27FC236}">
                <a16:creationId xmlns:a16="http://schemas.microsoft.com/office/drawing/2014/main" id="{A655B3C1-6340-5745-F332-D6451276F2C0}"/>
              </a:ext>
            </a:extLst>
          </p:cNvPr>
          <p:cNvPicPr>
            <a:picLocks noChangeAspect="1"/>
          </p:cNvPicPr>
          <p:nvPr/>
        </p:nvPicPr>
        <p:blipFill>
          <a:blip r:embed="rId5"/>
          <a:stretch>
            <a:fillRect/>
          </a:stretch>
        </p:blipFill>
        <p:spPr>
          <a:xfrm>
            <a:off x="152400" y="6375960"/>
            <a:ext cx="2998817" cy="482040"/>
          </a:xfrm>
          <a:prstGeom prst="rect">
            <a:avLst/>
          </a:prstGeom>
        </p:spPr>
      </p:pic>
    </p:spTree>
    <p:extLst>
      <p:ext uri="{BB962C8B-B14F-4D97-AF65-F5344CB8AC3E}">
        <p14:creationId xmlns:p14="http://schemas.microsoft.com/office/powerpoint/2010/main" val="2335132207"/>
      </p:ext>
    </p:extLst>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21"/>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22"/>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0" nodeType="clickEffect">
                                  <p:stCondLst>
                                    <p:cond delay="0"/>
                                  </p:stCondLst>
                                  <p:childTnLst>
                                    <p:set>
                                      <p:cBhvr>
                                        <p:cTn id="34" dur="1" fill="hold">
                                          <p:stCondLst>
                                            <p:cond delay="0"/>
                                          </p:stCondLst>
                                        </p:cTn>
                                        <p:tgtEl>
                                          <p:spTgt spid="23"/>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0" nodeType="clickEffect">
                                  <p:stCondLst>
                                    <p:cond delay="0"/>
                                  </p:stCondLst>
                                  <p:childTnLst>
                                    <p:set>
                                      <p:cBhvr>
                                        <p:cTn id="38" dur="1" fill="hold">
                                          <p:stCondLst>
                                            <p:cond delay="0"/>
                                          </p:stCondLst>
                                        </p:cTn>
                                        <p:tgtEl>
                                          <p:spTgt spid="25"/>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grpId="0" nodeType="clickEffect">
                                  <p:stCondLst>
                                    <p:cond delay="0"/>
                                  </p:stCondLst>
                                  <p:childTnLst>
                                    <p:set>
                                      <p:cBhvr>
                                        <p:cTn id="42" dur="1" fill="hold">
                                          <p:stCondLst>
                                            <p:cond delay="0"/>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9" grpId="0" animBg="1"/>
      <p:bldP spid="20" grpId="0" animBg="1"/>
      <p:bldP spid="21" grpId="0" animBg="1"/>
      <p:bldP spid="22" grpId="0" animBg="1"/>
      <p:bldP spid="23" grpId="0" animBg="1"/>
      <p:bldP spid="25" grpId="0" animBg="1"/>
      <p:bldP spid="26"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9394" name="Rectangle 2"/>
          <p:cNvSpPr>
            <a:spLocks noGrp="1" noChangeArrowheads="1"/>
          </p:cNvSpPr>
          <p:nvPr>
            <p:ph type="body" idx="1"/>
          </p:nvPr>
        </p:nvSpPr>
        <p:spPr bwMode="auto">
          <a:xfrm>
            <a:off x="1041093" y="1558954"/>
            <a:ext cx="7661275" cy="3639109"/>
          </a:xfrm>
          <a:solidFill>
            <a:srgbClr val="FFFFFF"/>
          </a:solid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Font typeface="Wingdings" panose="05000000000000000000" pitchFamily="2" charset="2"/>
              <a:buNone/>
            </a:pPr>
            <a:br>
              <a:rPr lang="en-US" dirty="0"/>
            </a:br>
            <a:endParaRPr lang="en-US" dirty="0">
              <a:solidFill>
                <a:srgbClr val="800080"/>
              </a:solidFill>
            </a:endParaRPr>
          </a:p>
          <a:p>
            <a:pPr>
              <a:buFont typeface="Wingdings" panose="05000000000000000000" pitchFamily="2" charset="2"/>
              <a:buNone/>
            </a:pPr>
            <a:r>
              <a:rPr lang="en-US" b="1" dirty="0">
                <a:solidFill>
                  <a:srgbClr val="800080"/>
                </a:solidFill>
              </a:rPr>
              <a:t>The accounts involved are:</a:t>
            </a:r>
          </a:p>
          <a:p>
            <a:pPr>
              <a:buFont typeface="Wingdings" panose="05000000000000000000" pitchFamily="2" charset="2"/>
              <a:buNone/>
            </a:pPr>
            <a:r>
              <a:rPr lang="en-US" b="1" dirty="0">
                <a:solidFill>
                  <a:schemeClr val="hlink"/>
                </a:solidFill>
              </a:rPr>
              <a:t>	</a:t>
            </a:r>
            <a:r>
              <a:rPr lang="en-US" b="1" dirty="0"/>
              <a:t>(1) Cash </a:t>
            </a:r>
            <a:r>
              <a:rPr lang="en-US" b="1" dirty="0">
                <a:solidFill>
                  <a:srgbClr val="9A2F6F"/>
                </a:solidFill>
              </a:rPr>
              <a:t>(asset)</a:t>
            </a:r>
          </a:p>
          <a:p>
            <a:pPr>
              <a:buFont typeface="Wingdings" panose="05000000000000000000" pitchFamily="2" charset="2"/>
              <a:buNone/>
            </a:pPr>
            <a:r>
              <a:rPr lang="en-US" b="1" dirty="0">
                <a:solidFill>
                  <a:schemeClr val="hlink"/>
                </a:solidFill>
              </a:rPr>
              <a:t>	</a:t>
            </a:r>
            <a:r>
              <a:rPr lang="en-US" b="1" dirty="0"/>
              <a:t>(2) Rent expense</a:t>
            </a:r>
            <a:r>
              <a:rPr lang="en-US" b="1" dirty="0">
                <a:solidFill>
                  <a:schemeClr val="hlink"/>
                </a:solidFill>
              </a:rPr>
              <a:t>           </a:t>
            </a:r>
            <a:r>
              <a:rPr lang="en-US" b="1" dirty="0">
                <a:solidFill>
                  <a:srgbClr val="9A2F6F"/>
                </a:solidFill>
              </a:rPr>
              <a:t>(equity)</a:t>
            </a:r>
          </a:p>
          <a:p>
            <a:pPr>
              <a:buNone/>
            </a:pPr>
            <a:r>
              <a:rPr lang="en-US" b="1" dirty="0"/>
              <a:t>   (3) Salaries expense</a:t>
            </a:r>
            <a:r>
              <a:rPr lang="en-US" b="1" dirty="0">
                <a:solidFill>
                  <a:schemeClr val="hlink"/>
                </a:solidFill>
              </a:rPr>
              <a:t>      </a:t>
            </a:r>
            <a:r>
              <a:rPr lang="en-US" b="1" dirty="0">
                <a:solidFill>
                  <a:srgbClr val="9A2F6F"/>
                </a:solidFill>
              </a:rPr>
              <a:t>(equity)</a:t>
            </a:r>
          </a:p>
          <a:p>
            <a:pPr>
              <a:buFont typeface="Wingdings" panose="05000000000000000000" pitchFamily="2" charset="2"/>
              <a:buNone/>
            </a:pPr>
            <a:endParaRPr lang="en-US" b="1" dirty="0">
              <a:solidFill>
                <a:srgbClr val="9A2F6F"/>
              </a:solidFill>
            </a:endParaRPr>
          </a:p>
        </p:txBody>
      </p:sp>
      <p:sp>
        <p:nvSpPr>
          <p:cNvPr id="59395" name="AutoShape 3"/>
          <p:cNvSpPr>
            <a:spLocks noChangeArrowheads="1"/>
          </p:cNvSpPr>
          <p:nvPr/>
        </p:nvSpPr>
        <p:spPr bwMode="auto">
          <a:xfrm rot="16200000" flipH="1">
            <a:off x="4556125" y="3269521"/>
            <a:ext cx="520700" cy="387350"/>
          </a:xfrm>
          <a:prstGeom prst="rightArrow">
            <a:avLst>
              <a:gd name="adj1" fmla="val 50000"/>
              <a:gd name="adj2" fmla="val 67219"/>
            </a:avLst>
          </a:prstGeom>
          <a:solidFill>
            <a:srgbClr val="FF3300"/>
          </a:solidFill>
          <a:ln w="12700">
            <a:solidFill>
              <a:schemeClr val="tx1"/>
            </a:solidFill>
            <a:miter lim="800000"/>
            <a:headEnd/>
            <a:tailEnd/>
          </a:ln>
          <a:effectLst>
            <a:outerShdw dist="63500" dir="3187806" algn="ctr" rotWithShape="0">
              <a:schemeClr val="bg2"/>
            </a:outerShdw>
          </a:effectLst>
        </p:spPr>
        <p:txBody>
          <a:bodyPr wrap="none" anchor="ctr"/>
          <a:lstStyle/>
          <a:p>
            <a:endParaRPr lang="en-US" dirty="0">
              <a:solidFill>
                <a:prstClr val="black"/>
              </a:solidFill>
            </a:endParaRPr>
          </a:p>
        </p:txBody>
      </p:sp>
      <p:sp>
        <p:nvSpPr>
          <p:cNvPr id="59397" name="Rectangle 5"/>
          <p:cNvSpPr>
            <a:spLocks noGrp="1" noChangeArrowheads="1"/>
          </p:cNvSpPr>
          <p:nvPr>
            <p:ph type="title"/>
          </p:nvPr>
        </p:nvSpPr>
        <p:spPr>
          <a:xfrm>
            <a:off x="905668" y="169863"/>
            <a:ext cx="7158038" cy="1412875"/>
          </a:xfrm>
        </p:spPr>
        <p:txBody>
          <a:bodyPr/>
          <a:lstStyle/>
          <a:p>
            <a:pPr algn="ctr"/>
            <a:r>
              <a:rPr lang="en-US" b="1" dirty="0"/>
              <a:t>Transactions 6 and 7:</a:t>
            </a:r>
            <a:br>
              <a:rPr lang="en-US" b="1" dirty="0"/>
            </a:br>
            <a:r>
              <a:rPr lang="en-US" b="1" dirty="0"/>
              <a:t>Payment of Expenses in Cash</a:t>
            </a:r>
          </a:p>
        </p:txBody>
      </p:sp>
      <p:sp>
        <p:nvSpPr>
          <p:cNvPr id="59398" name="Rectangle 6"/>
          <p:cNvSpPr>
            <a:spLocks noChangeArrowheads="1"/>
          </p:cNvSpPr>
          <p:nvPr/>
        </p:nvSpPr>
        <p:spPr bwMode="auto">
          <a:xfrm>
            <a:off x="1072842" y="1558954"/>
            <a:ext cx="7597775" cy="1058228"/>
          </a:xfrm>
          <a:prstGeom prst="rect">
            <a:avLst/>
          </a:prstGeom>
          <a:solidFill>
            <a:srgbClr val="FFFF99"/>
          </a:solidFill>
          <a:ln>
            <a:noFill/>
          </a:ln>
          <a:effectLst/>
        </p:spPr>
        <p:txBody>
          <a:bodyPr lIns="90488" tIns="44450" rIns="90488" bIns="44450"/>
          <a:lstStyle/>
          <a:p>
            <a:r>
              <a:rPr lang="en-US" sz="2800" dirty="0"/>
              <a:t>Farhat Lectures paid rent of $1,200 and salaries of $500 to employees.</a:t>
            </a:r>
          </a:p>
        </p:txBody>
      </p:sp>
      <p:sp>
        <p:nvSpPr>
          <p:cNvPr id="59400" name="AutoShape 8"/>
          <p:cNvSpPr>
            <a:spLocks noChangeArrowheads="1"/>
          </p:cNvSpPr>
          <p:nvPr/>
        </p:nvSpPr>
        <p:spPr bwMode="auto">
          <a:xfrm rot="5400000">
            <a:off x="7128368" y="3885852"/>
            <a:ext cx="450289" cy="380573"/>
          </a:xfrm>
          <a:prstGeom prst="rightArrow">
            <a:avLst>
              <a:gd name="adj1" fmla="val 50000"/>
              <a:gd name="adj2" fmla="val 60006"/>
            </a:avLst>
          </a:prstGeom>
          <a:solidFill>
            <a:srgbClr val="FF0000"/>
          </a:solidFill>
          <a:ln w="12700">
            <a:solidFill>
              <a:schemeClr val="tx1"/>
            </a:solidFill>
            <a:miter lim="800000"/>
            <a:headEnd/>
            <a:tailEnd/>
          </a:ln>
          <a:effectLst>
            <a:outerShdw dist="53882" dir="2700000" algn="ctr" rotWithShape="0">
              <a:schemeClr val="bg2"/>
            </a:outerShdw>
          </a:effectLst>
        </p:spPr>
        <p:txBody>
          <a:bodyPr wrap="none" anchor="ctr"/>
          <a:lstStyle/>
          <a:p>
            <a:endParaRPr lang="en-US" dirty="0">
              <a:solidFill>
                <a:prstClr val="black"/>
              </a:solidFill>
            </a:endParaRPr>
          </a:p>
        </p:txBody>
      </p:sp>
      <p:sp>
        <p:nvSpPr>
          <p:cNvPr id="10" name="AutoShape 8"/>
          <p:cNvSpPr>
            <a:spLocks noChangeArrowheads="1"/>
          </p:cNvSpPr>
          <p:nvPr/>
        </p:nvSpPr>
        <p:spPr bwMode="auto">
          <a:xfrm rot="5400000">
            <a:off x="7125127" y="4449769"/>
            <a:ext cx="457200" cy="381000"/>
          </a:xfrm>
          <a:prstGeom prst="rightArrow">
            <a:avLst>
              <a:gd name="adj1" fmla="val 50000"/>
              <a:gd name="adj2" fmla="val 60006"/>
            </a:avLst>
          </a:prstGeom>
          <a:solidFill>
            <a:srgbClr val="FF0000"/>
          </a:solidFill>
          <a:ln w="12700">
            <a:solidFill>
              <a:schemeClr val="tx1"/>
            </a:solidFill>
            <a:miter lim="800000"/>
            <a:headEnd/>
            <a:tailEnd/>
          </a:ln>
          <a:effectLst>
            <a:outerShdw dist="53882" dir="2700000" algn="ctr" rotWithShape="0">
              <a:schemeClr val="bg2"/>
            </a:outerShdw>
          </a:effectLst>
        </p:spPr>
        <p:txBody>
          <a:bodyPr wrap="none" anchor="ctr"/>
          <a:lstStyle/>
          <a:p>
            <a:endParaRPr lang="en-US" dirty="0">
              <a:solidFill>
                <a:prstClr val="black"/>
              </a:solidFill>
            </a:endParaRPr>
          </a:p>
        </p:txBody>
      </p:sp>
      <p:sp>
        <p:nvSpPr>
          <p:cNvPr id="11" name="AutoShape 8"/>
          <p:cNvSpPr>
            <a:spLocks noChangeArrowheads="1"/>
          </p:cNvSpPr>
          <p:nvPr/>
        </p:nvSpPr>
        <p:spPr bwMode="auto">
          <a:xfrm rot="16200000">
            <a:off x="4489118" y="3908034"/>
            <a:ext cx="450289" cy="314936"/>
          </a:xfrm>
          <a:prstGeom prst="rightArrow">
            <a:avLst>
              <a:gd name="adj1" fmla="val 50000"/>
              <a:gd name="adj2" fmla="val 60006"/>
            </a:avLst>
          </a:prstGeom>
          <a:solidFill>
            <a:srgbClr val="00B050"/>
          </a:solidFill>
          <a:ln w="12700">
            <a:solidFill>
              <a:schemeClr val="tx1"/>
            </a:solidFill>
            <a:miter lim="800000"/>
            <a:headEnd/>
            <a:tailEnd/>
          </a:ln>
          <a:effectLst>
            <a:outerShdw dist="53882" dir="2700000" algn="ctr" rotWithShape="0">
              <a:schemeClr val="bg2"/>
            </a:outerShdw>
          </a:effectLst>
        </p:spPr>
        <p:txBody>
          <a:bodyPr wrap="none" anchor="ctr"/>
          <a:lstStyle/>
          <a:p>
            <a:endParaRPr lang="en-US" dirty="0">
              <a:solidFill>
                <a:prstClr val="black"/>
              </a:solidFill>
            </a:endParaRPr>
          </a:p>
        </p:txBody>
      </p:sp>
      <p:sp>
        <p:nvSpPr>
          <p:cNvPr id="12" name="AutoShape 8"/>
          <p:cNvSpPr>
            <a:spLocks noChangeArrowheads="1"/>
          </p:cNvSpPr>
          <p:nvPr/>
        </p:nvSpPr>
        <p:spPr bwMode="auto">
          <a:xfrm rot="16200000">
            <a:off x="4818034" y="4491285"/>
            <a:ext cx="450289" cy="314936"/>
          </a:xfrm>
          <a:prstGeom prst="rightArrow">
            <a:avLst>
              <a:gd name="adj1" fmla="val 50000"/>
              <a:gd name="adj2" fmla="val 60006"/>
            </a:avLst>
          </a:prstGeom>
          <a:solidFill>
            <a:srgbClr val="00B050"/>
          </a:solidFill>
          <a:ln w="12700">
            <a:solidFill>
              <a:schemeClr val="tx1"/>
            </a:solidFill>
            <a:miter lim="800000"/>
            <a:headEnd/>
            <a:tailEnd/>
          </a:ln>
          <a:effectLst>
            <a:outerShdw dist="53882" dir="2700000" algn="ctr" rotWithShape="0">
              <a:schemeClr val="bg2"/>
            </a:outerShdw>
          </a:effectLst>
        </p:spPr>
        <p:txBody>
          <a:bodyPr wrap="none" anchor="ctr"/>
          <a:lstStyle/>
          <a:p>
            <a:endParaRPr lang="en-US" dirty="0">
              <a:solidFill>
                <a:prstClr val="black"/>
              </a:solidFill>
            </a:endParaRPr>
          </a:p>
        </p:txBody>
      </p:sp>
      <p:sp>
        <p:nvSpPr>
          <p:cNvPr id="2" name="TextBox 23">
            <a:extLst>
              <a:ext uri="{FF2B5EF4-FFF2-40B4-BE49-F238E27FC236}">
                <a16:creationId xmlns:a16="http://schemas.microsoft.com/office/drawing/2014/main" id="{B14F2058-CDC8-81BD-D605-EC7879545D21}"/>
              </a:ext>
            </a:extLst>
          </p:cNvPr>
          <p:cNvSpPr txBox="1">
            <a:spLocks noChangeArrowheads="1"/>
          </p:cNvSpPr>
          <p:nvPr/>
        </p:nvSpPr>
        <p:spPr bwMode="auto">
          <a:xfrm>
            <a:off x="2895600" y="6435730"/>
            <a:ext cx="63483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sz="1800"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sz="1800"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sz="1800"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3" name="Content Placeholder 5">
            <a:extLst>
              <a:ext uri="{FF2B5EF4-FFF2-40B4-BE49-F238E27FC236}">
                <a16:creationId xmlns:a16="http://schemas.microsoft.com/office/drawing/2014/main" id="{5B9D7727-8AC3-6FCF-88E2-C4576F964745}"/>
              </a:ext>
            </a:extLst>
          </p:cNvPr>
          <p:cNvPicPr>
            <a:picLocks noChangeAspect="1"/>
          </p:cNvPicPr>
          <p:nvPr/>
        </p:nvPicPr>
        <p:blipFill>
          <a:blip r:embed="rId3"/>
          <a:stretch>
            <a:fillRect/>
          </a:stretch>
        </p:blipFill>
        <p:spPr>
          <a:xfrm>
            <a:off x="152400" y="6375960"/>
            <a:ext cx="2998817" cy="482040"/>
          </a:xfrm>
          <a:prstGeom prst="rect">
            <a:avLst/>
          </a:prstGeom>
        </p:spPr>
      </p:pic>
    </p:spTree>
    <p:extLst>
      <p:ext uri="{BB962C8B-B14F-4D97-AF65-F5344CB8AC3E}">
        <p14:creationId xmlns:p14="http://schemas.microsoft.com/office/powerpoint/2010/main" val="1969703567"/>
      </p:ext>
    </p:extLst>
  </p:cSld>
  <p:clrMapOvr>
    <a:masterClrMapping/>
  </p:clrMapOvr>
  <p:transition>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nodeType="afterGroup">
                            <p:stCondLst>
                              <p:cond delay="0"/>
                            </p:stCondLst>
                            <p:childTnLst>
                              <p:par>
                                <p:cTn id="5" presetID="55" presetClass="entr" presetSubtype="0" fill="hold" nodeType="clickEffect">
                                  <p:stCondLst>
                                    <p:cond delay="0"/>
                                  </p:stCondLst>
                                  <p:childTnLst>
                                    <p:set>
                                      <p:cBhvr>
                                        <p:cTn id="6" dur="1" fill="hold">
                                          <p:stCondLst>
                                            <p:cond delay="0"/>
                                          </p:stCondLst>
                                        </p:cTn>
                                        <p:tgtEl>
                                          <p:spTgt spid="59394">
                                            <p:txEl>
                                              <p:pRg st="2" end="2"/>
                                            </p:txEl>
                                          </p:spTgt>
                                        </p:tgtEl>
                                        <p:attrNameLst>
                                          <p:attrName>style.visibility</p:attrName>
                                        </p:attrNameLst>
                                      </p:cBhvr>
                                      <p:to>
                                        <p:strVal val="visible"/>
                                      </p:to>
                                    </p:set>
                                    <p:anim calcmode="lin" valueType="num">
                                      <p:cBhvr>
                                        <p:cTn id="7" dur="1000" fill="hold"/>
                                        <p:tgtEl>
                                          <p:spTgt spid="59394">
                                            <p:txEl>
                                              <p:pRg st="2" end="2"/>
                                            </p:txEl>
                                          </p:spTgt>
                                        </p:tgtEl>
                                        <p:attrNameLst>
                                          <p:attrName>ppt_w</p:attrName>
                                        </p:attrNameLst>
                                      </p:cBhvr>
                                      <p:tavLst>
                                        <p:tav tm="0">
                                          <p:val>
                                            <p:strVal val="#ppt_w*0.70"/>
                                          </p:val>
                                        </p:tav>
                                        <p:tav tm="100000">
                                          <p:val>
                                            <p:strVal val="#ppt_w"/>
                                          </p:val>
                                        </p:tav>
                                      </p:tavLst>
                                    </p:anim>
                                    <p:anim calcmode="lin" valueType="num">
                                      <p:cBhvr>
                                        <p:cTn id="8" dur="1000" fill="hold"/>
                                        <p:tgtEl>
                                          <p:spTgt spid="59394">
                                            <p:txEl>
                                              <p:pRg st="2" end="2"/>
                                            </p:txEl>
                                          </p:spTgt>
                                        </p:tgtEl>
                                        <p:attrNameLst>
                                          <p:attrName>ppt_h</p:attrName>
                                        </p:attrNameLst>
                                      </p:cBhvr>
                                      <p:tavLst>
                                        <p:tav tm="0">
                                          <p:val>
                                            <p:strVal val="#ppt_h"/>
                                          </p:val>
                                        </p:tav>
                                        <p:tav tm="100000">
                                          <p:val>
                                            <p:strVal val="#ppt_h"/>
                                          </p:val>
                                        </p:tav>
                                      </p:tavLst>
                                    </p:anim>
                                    <p:animEffect transition="in" filter="fade">
                                      <p:cBhvr>
                                        <p:cTn id="9" dur="1000"/>
                                        <p:tgtEl>
                                          <p:spTgt spid="59394">
                                            <p:txEl>
                                              <p:pRg st="2" end="2"/>
                                            </p:txEl>
                                          </p:spTgt>
                                        </p:tgtEl>
                                      </p:cBhvr>
                                    </p:animEffect>
                                  </p:childTnLst>
                                </p:cTn>
                              </p:par>
                            </p:childTnLst>
                          </p:cTn>
                        </p:par>
                        <p:par>
                          <p:cTn id="10" fill="hold">
                            <p:stCondLst>
                              <p:cond delay="1000"/>
                            </p:stCondLst>
                            <p:childTnLst>
                              <p:par>
                                <p:cTn id="11" presetID="17" presetClass="entr" presetSubtype="10" fill="hold" grpId="0" nodeType="afterEffect">
                                  <p:stCondLst>
                                    <p:cond delay="0"/>
                                  </p:stCondLst>
                                  <p:childTnLst>
                                    <p:set>
                                      <p:cBhvr>
                                        <p:cTn id="12" dur="1" fill="hold">
                                          <p:stCondLst>
                                            <p:cond delay="0"/>
                                          </p:stCondLst>
                                        </p:cTn>
                                        <p:tgtEl>
                                          <p:spTgt spid="59395"/>
                                        </p:tgtEl>
                                        <p:attrNameLst>
                                          <p:attrName>style.visibility</p:attrName>
                                        </p:attrNameLst>
                                      </p:cBhvr>
                                      <p:to>
                                        <p:strVal val="visible"/>
                                      </p:to>
                                    </p:set>
                                    <p:anim calcmode="lin" valueType="num">
                                      <p:cBhvr>
                                        <p:cTn id="13" dur="1000" fill="hold"/>
                                        <p:tgtEl>
                                          <p:spTgt spid="59395"/>
                                        </p:tgtEl>
                                        <p:attrNameLst>
                                          <p:attrName>ppt_w</p:attrName>
                                        </p:attrNameLst>
                                      </p:cBhvr>
                                      <p:tavLst>
                                        <p:tav tm="0">
                                          <p:val>
                                            <p:fltVal val="0"/>
                                          </p:val>
                                        </p:tav>
                                        <p:tav tm="100000">
                                          <p:val>
                                            <p:strVal val="#ppt_w"/>
                                          </p:val>
                                        </p:tav>
                                      </p:tavLst>
                                    </p:anim>
                                    <p:anim calcmode="lin" valueType="num">
                                      <p:cBhvr>
                                        <p:cTn id="14" dur="1000" fill="hold"/>
                                        <p:tgtEl>
                                          <p:spTgt spid="59395"/>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nodeType="afterGroup">
                            <p:stCondLst>
                              <p:cond delay="0"/>
                            </p:stCondLst>
                            <p:childTnLst>
                              <p:par>
                                <p:cTn id="17" presetID="55" presetClass="entr" presetSubtype="0" fill="hold" nodeType="clickEffect">
                                  <p:stCondLst>
                                    <p:cond delay="0"/>
                                  </p:stCondLst>
                                  <p:childTnLst>
                                    <p:set>
                                      <p:cBhvr>
                                        <p:cTn id="18" dur="1" fill="hold">
                                          <p:stCondLst>
                                            <p:cond delay="0"/>
                                          </p:stCondLst>
                                        </p:cTn>
                                        <p:tgtEl>
                                          <p:spTgt spid="59394">
                                            <p:txEl>
                                              <p:pRg st="3" end="3"/>
                                            </p:txEl>
                                          </p:spTgt>
                                        </p:tgtEl>
                                        <p:attrNameLst>
                                          <p:attrName>style.visibility</p:attrName>
                                        </p:attrNameLst>
                                      </p:cBhvr>
                                      <p:to>
                                        <p:strVal val="visible"/>
                                      </p:to>
                                    </p:set>
                                    <p:anim calcmode="lin" valueType="num">
                                      <p:cBhvr>
                                        <p:cTn id="19" dur="1000" fill="hold"/>
                                        <p:tgtEl>
                                          <p:spTgt spid="59394">
                                            <p:txEl>
                                              <p:pRg st="3" end="3"/>
                                            </p:txEl>
                                          </p:spTgt>
                                        </p:tgtEl>
                                        <p:attrNameLst>
                                          <p:attrName>ppt_w</p:attrName>
                                        </p:attrNameLst>
                                      </p:cBhvr>
                                      <p:tavLst>
                                        <p:tav tm="0">
                                          <p:val>
                                            <p:strVal val="#ppt_w*0.70"/>
                                          </p:val>
                                        </p:tav>
                                        <p:tav tm="100000">
                                          <p:val>
                                            <p:strVal val="#ppt_w"/>
                                          </p:val>
                                        </p:tav>
                                      </p:tavLst>
                                    </p:anim>
                                    <p:anim calcmode="lin" valueType="num">
                                      <p:cBhvr>
                                        <p:cTn id="20" dur="1000" fill="hold"/>
                                        <p:tgtEl>
                                          <p:spTgt spid="59394">
                                            <p:txEl>
                                              <p:pRg st="3" end="3"/>
                                            </p:txEl>
                                          </p:spTgt>
                                        </p:tgtEl>
                                        <p:attrNameLst>
                                          <p:attrName>ppt_h</p:attrName>
                                        </p:attrNameLst>
                                      </p:cBhvr>
                                      <p:tavLst>
                                        <p:tav tm="0">
                                          <p:val>
                                            <p:strVal val="#ppt_h"/>
                                          </p:val>
                                        </p:tav>
                                        <p:tav tm="100000">
                                          <p:val>
                                            <p:strVal val="#ppt_h"/>
                                          </p:val>
                                        </p:tav>
                                      </p:tavLst>
                                    </p:anim>
                                    <p:animEffect transition="in" filter="fade">
                                      <p:cBhvr>
                                        <p:cTn id="21" dur="1000"/>
                                        <p:tgtEl>
                                          <p:spTgt spid="59394">
                                            <p:txEl>
                                              <p:pRg st="3" end="3"/>
                                            </p:txEl>
                                          </p:spTgt>
                                        </p:tgtEl>
                                      </p:cBhvr>
                                    </p:animEffect>
                                  </p:childTnLst>
                                </p:cTn>
                              </p:par>
                            </p:childTnLst>
                          </p:cTn>
                        </p:par>
                        <p:par>
                          <p:cTn id="22" fill="hold">
                            <p:stCondLst>
                              <p:cond delay="1000"/>
                            </p:stCondLst>
                            <p:childTnLst>
                              <p:par>
                                <p:cTn id="23" presetID="17" presetClass="entr" presetSubtype="10"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1000" fill="hold"/>
                                        <p:tgtEl>
                                          <p:spTgt spid="11"/>
                                        </p:tgtEl>
                                        <p:attrNameLst>
                                          <p:attrName>ppt_w</p:attrName>
                                        </p:attrNameLst>
                                      </p:cBhvr>
                                      <p:tavLst>
                                        <p:tav tm="0">
                                          <p:val>
                                            <p:fltVal val="0"/>
                                          </p:val>
                                        </p:tav>
                                        <p:tav tm="100000">
                                          <p:val>
                                            <p:strVal val="#ppt_w"/>
                                          </p:val>
                                        </p:tav>
                                      </p:tavLst>
                                    </p:anim>
                                    <p:anim calcmode="lin" valueType="num">
                                      <p:cBhvr>
                                        <p:cTn id="26" dur="1000" fill="hold"/>
                                        <p:tgtEl>
                                          <p:spTgt spid="11"/>
                                        </p:tgtEl>
                                        <p:attrNameLst>
                                          <p:attrName>ppt_h</p:attrName>
                                        </p:attrNameLst>
                                      </p:cBhvr>
                                      <p:tavLst>
                                        <p:tav tm="0">
                                          <p:val>
                                            <p:strVal val="#ppt_h"/>
                                          </p:val>
                                        </p:tav>
                                        <p:tav tm="100000">
                                          <p:val>
                                            <p:strVal val="#ppt_h"/>
                                          </p:val>
                                        </p:tav>
                                      </p:tavLst>
                                    </p:anim>
                                  </p:childTnLst>
                                </p:cTn>
                              </p:par>
                            </p:childTnLst>
                          </p:cTn>
                        </p:par>
                        <p:par>
                          <p:cTn id="27" fill="hold">
                            <p:stCondLst>
                              <p:cond delay="2000"/>
                            </p:stCondLst>
                            <p:childTnLst>
                              <p:par>
                                <p:cTn id="28" presetID="17" presetClass="entr" presetSubtype="10" fill="hold" grpId="0" nodeType="afterEffect">
                                  <p:stCondLst>
                                    <p:cond delay="0"/>
                                  </p:stCondLst>
                                  <p:childTnLst>
                                    <p:set>
                                      <p:cBhvr>
                                        <p:cTn id="29" dur="1" fill="hold">
                                          <p:stCondLst>
                                            <p:cond delay="0"/>
                                          </p:stCondLst>
                                        </p:cTn>
                                        <p:tgtEl>
                                          <p:spTgt spid="59400"/>
                                        </p:tgtEl>
                                        <p:attrNameLst>
                                          <p:attrName>style.visibility</p:attrName>
                                        </p:attrNameLst>
                                      </p:cBhvr>
                                      <p:to>
                                        <p:strVal val="visible"/>
                                      </p:to>
                                    </p:set>
                                    <p:anim calcmode="lin" valueType="num">
                                      <p:cBhvr>
                                        <p:cTn id="30" dur="1000" fill="hold"/>
                                        <p:tgtEl>
                                          <p:spTgt spid="59400"/>
                                        </p:tgtEl>
                                        <p:attrNameLst>
                                          <p:attrName>ppt_w</p:attrName>
                                        </p:attrNameLst>
                                      </p:cBhvr>
                                      <p:tavLst>
                                        <p:tav tm="0">
                                          <p:val>
                                            <p:fltVal val="0"/>
                                          </p:val>
                                        </p:tav>
                                        <p:tav tm="100000">
                                          <p:val>
                                            <p:strVal val="#ppt_w"/>
                                          </p:val>
                                        </p:tav>
                                      </p:tavLst>
                                    </p:anim>
                                    <p:anim calcmode="lin" valueType="num">
                                      <p:cBhvr>
                                        <p:cTn id="31" dur="1000" fill="hold"/>
                                        <p:tgtEl>
                                          <p:spTgt spid="59400"/>
                                        </p:tgtEl>
                                        <p:attrNameLst>
                                          <p:attrName>ppt_h</p:attrName>
                                        </p:attrNameLst>
                                      </p:cBhvr>
                                      <p:tavLst>
                                        <p:tav tm="0">
                                          <p:val>
                                            <p:strVal val="#ppt_h"/>
                                          </p:val>
                                        </p:tav>
                                        <p:tav tm="100000">
                                          <p:val>
                                            <p:strVal val="#ppt_h"/>
                                          </p:val>
                                        </p:tav>
                                      </p:tavLst>
                                    </p:anim>
                                  </p:childTnLst>
                                </p:cTn>
                              </p:par>
                            </p:childTnLst>
                          </p:cTn>
                        </p:par>
                      </p:childTnLst>
                    </p:cTn>
                  </p:par>
                  <p:par>
                    <p:cTn id="32" fill="hold">
                      <p:stCondLst>
                        <p:cond delay="indefinite"/>
                      </p:stCondLst>
                      <p:childTnLst>
                        <p:par>
                          <p:cTn id="33" fill="hold">
                            <p:stCondLst>
                              <p:cond delay="0"/>
                            </p:stCondLst>
                            <p:childTnLst>
                              <p:par>
                                <p:cTn id="34" presetID="55" presetClass="entr" presetSubtype="0" fill="hold" nodeType="clickEffect">
                                  <p:stCondLst>
                                    <p:cond delay="0"/>
                                  </p:stCondLst>
                                  <p:childTnLst>
                                    <p:set>
                                      <p:cBhvr>
                                        <p:cTn id="35" dur="1" fill="hold">
                                          <p:stCondLst>
                                            <p:cond delay="0"/>
                                          </p:stCondLst>
                                        </p:cTn>
                                        <p:tgtEl>
                                          <p:spTgt spid="59394">
                                            <p:txEl>
                                              <p:pRg st="4" end="4"/>
                                            </p:txEl>
                                          </p:spTgt>
                                        </p:tgtEl>
                                        <p:attrNameLst>
                                          <p:attrName>style.visibility</p:attrName>
                                        </p:attrNameLst>
                                      </p:cBhvr>
                                      <p:to>
                                        <p:strVal val="visible"/>
                                      </p:to>
                                    </p:set>
                                    <p:anim calcmode="lin" valueType="num">
                                      <p:cBhvr>
                                        <p:cTn id="36" dur="1000" fill="hold"/>
                                        <p:tgtEl>
                                          <p:spTgt spid="59394">
                                            <p:txEl>
                                              <p:pRg st="4" end="4"/>
                                            </p:txEl>
                                          </p:spTgt>
                                        </p:tgtEl>
                                        <p:attrNameLst>
                                          <p:attrName>ppt_w</p:attrName>
                                        </p:attrNameLst>
                                      </p:cBhvr>
                                      <p:tavLst>
                                        <p:tav tm="0">
                                          <p:val>
                                            <p:strVal val="#ppt_w*0.70"/>
                                          </p:val>
                                        </p:tav>
                                        <p:tav tm="100000">
                                          <p:val>
                                            <p:strVal val="#ppt_w"/>
                                          </p:val>
                                        </p:tav>
                                      </p:tavLst>
                                    </p:anim>
                                    <p:anim calcmode="lin" valueType="num">
                                      <p:cBhvr>
                                        <p:cTn id="37" dur="1000" fill="hold"/>
                                        <p:tgtEl>
                                          <p:spTgt spid="59394">
                                            <p:txEl>
                                              <p:pRg st="4" end="4"/>
                                            </p:txEl>
                                          </p:spTgt>
                                        </p:tgtEl>
                                        <p:attrNameLst>
                                          <p:attrName>ppt_h</p:attrName>
                                        </p:attrNameLst>
                                      </p:cBhvr>
                                      <p:tavLst>
                                        <p:tav tm="0">
                                          <p:val>
                                            <p:strVal val="#ppt_h"/>
                                          </p:val>
                                        </p:tav>
                                        <p:tav tm="100000">
                                          <p:val>
                                            <p:strVal val="#ppt_h"/>
                                          </p:val>
                                        </p:tav>
                                      </p:tavLst>
                                    </p:anim>
                                    <p:animEffect transition="in" filter="fade">
                                      <p:cBhvr>
                                        <p:cTn id="38" dur="1000"/>
                                        <p:tgtEl>
                                          <p:spTgt spid="59394">
                                            <p:txEl>
                                              <p:pRg st="4" end="4"/>
                                            </p:txEl>
                                          </p:spTgt>
                                        </p:tgtEl>
                                      </p:cBhvr>
                                    </p:animEffect>
                                  </p:childTnLst>
                                </p:cTn>
                              </p:par>
                            </p:childTnLst>
                          </p:cTn>
                        </p:par>
                        <p:par>
                          <p:cTn id="39" fill="hold" nodeType="afterGroup">
                            <p:stCondLst>
                              <p:cond delay="1000"/>
                            </p:stCondLst>
                            <p:childTnLst>
                              <p:par>
                                <p:cTn id="40" presetID="17" presetClass="entr" presetSubtype="10"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p:cTn id="42" dur="1000" fill="hold"/>
                                        <p:tgtEl>
                                          <p:spTgt spid="12"/>
                                        </p:tgtEl>
                                        <p:attrNameLst>
                                          <p:attrName>ppt_w</p:attrName>
                                        </p:attrNameLst>
                                      </p:cBhvr>
                                      <p:tavLst>
                                        <p:tav tm="0">
                                          <p:val>
                                            <p:fltVal val="0"/>
                                          </p:val>
                                        </p:tav>
                                        <p:tav tm="100000">
                                          <p:val>
                                            <p:strVal val="#ppt_w"/>
                                          </p:val>
                                        </p:tav>
                                      </p:tavLst>
                                    </p:anim>
                                    <p:anim calcmode="lin" valueType="num">
                                      <p:cBhvr>
                                        <p:cTn id="43" dur="1000" fill="hold"/>
                                        <p:tgtEl>
                                          <p:spTgt spid="12"/>
                                        </p:tgtEl>
                                        <p:attrNameLst>
                                          <p:attrName>ppt_h</p:attrName>
                                        </p:attrNameLst>
                                      </p:cBhvr>
                                      <p:tavLst>
                                        <p:tav tm="0">
                                          <p:val>
                                            <p:strVal val="#ppt_h"/>
                                          </p:val>
                                        </p:tav>
                                        <p:tav tm="100000">
                                          <p:val>
                                            <p:strVal val="#ppt_h"/>
                                          </p:val>
                                        </p:tav>
                                      </p:tavLst>
                                    </p:anim>
                                  </p:childTnLst>
                                </p:cTn>
                              </p:par>
                            </p:childTnLst>
                          </p:cTn>
                        </p:par>
                        <p:par>
                          <p:cTn id="44" fill="hold" nodeType="afterGroup">
                            <p:stCondLst>
                              <p:cond delay="2000"/>
                            </p:stCondLst>
                            <p:childTnLst>
                              <p:par>
                                <p:cTn id="45" presetID="17" presetClass="entr" presetSubtype="10" fill="hold" grpId="0" nodeType="after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1000" fill="hold"/>
                                        <p:tgtEl>
                                          <p:spTgt spid="10"/>
                                        </p:tgtEl>
                                        <p:attrNameLst>
                                          <p:attrName>ppt_w</p:attrName>
                                        </p:attrNameLst>
                                      </p:cBhvr>
                                      <p:tavLst>
                                        <p:tav tm="0">
                                          <p:val>
                                            <p:fltVal val="0"/>
                                          </p:val>
                                        </p:tav>
                                        <p:tav tm="100000">
                                          <p:val>
                                            <p:strVal val="#ppt_w"/>
                                          </p:val>
                                        </p:tav>
                                      </p:tavLst>
                                    </p:anim>
                                    <p:anim calcmode="lin" valueType="num">
                                      <p:cBhvr>
                                        <p:cTn id="48" dur="1000" fill="hold"/>
                                        <p:tgtEl>
                                          <p:spTgt spid="1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5" grpId="0" animBg="1"/>
      <p:bldP spid="59400" grpId="0" animBg="1"/>
      <p:bldP spid="10" grpId="0" animBg="1"/>
      <p:bldP spid="11" grpId="0" animBg="1"/>
      <p:bldP spid="12"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1117939" y="-413020"/>
            <a:ext cx="7541419" cy="1412875"/>
          </a:xfrm>
        </p:spPr>
        <p:txBody>
          <a:bodyPr/>
          <a:lstStyle/>
          <a:p>
            <a:pPr algn="ctr"/>
            <a:r>
              <a:rPr lang="en-US" b="1" dirty="0"/>
              <a:t>Accounting Equation 6 and 7</a:t>
            </a:r>
          </a:p>
        </p:txBody>
      </p:sp>
      <p:graphicFrame>
        <p:nvGraphicFramePr>
          <p:cNvPr id="60419" name="Object 3"/>
          <p:cNvGraphicFramePr>
            <a:graphicFrameLocks/>
          </p:cNvGraphicFramePr>
          <p:nvPr>
            <p:extLst>
              <p:ext uri="{D42A27DB-BD31-4B8C-83A1-F6EECF244321}">
                <p14:modId xmlns:p14="http://schemas.microsoft.com/office/powerpoint/2010/main" val="3043457649"/>
              </p:ext>
            </p:extLst>
          </p:nvPr>
        </p:nvGraphicFramePr>
        <p:xfrm>
          <a:off x="901700" y="1803400"/>
          <a:ext cx="7469188" cy="3854450"/>
        </p:xfrm>
        <a:graphic>
          <a:graphicData uri="http://schemas.openxmlformats.org/presentationml/2006/ole">
            <mc:AlternateContent xmlns:mc="http://schemas.openxmlformats.org/markup-compatibility/2006">
              <mc:Choice xmlns:v="urn:schemas-microsoft-com:vml" Requires="v">
                <p:oleObj name="Worksheet" r:id="rId3" imgW="5943600" imgH="1828958" progId="Excel.Sheet.8">
                  <p:embed/>
                </p:oleObj>
              </mc:Choice>
              <mc:Fallback>
                <p:oleObj name="Worksheet" r:id="rId3" imgW="5943600" imgH="1828958" progId="Excel.Sheet.8">
                  <p:embed/>
                  <p:pic>
                    <p:nvPicPr>
                      <p:cNvPr id="60419" name="Object 3"/>
                      <p:cNvPicPr>
                        <a:picLocks noChangeArrowheads="1"/>
                      </p:cNvPicPr>
                      <p:nvPr/>
                    </p:nvPicPr>
                    <p:blipFill>
                      <a:blip r:embed="rId4"/>
                      <a:srcRect b="5836"/>
                      <a:stretch>
                        <a:fillRect/>
                      </a:stretch>
                    </p:blipFill>
                    <p:spPr bwMode="auto">
                      <a:xfrm>
                        <a:off x="901700" y="1803400"/>
                        <a:ext cx="7469188" cy="3854450"/>
                      </a:xfrm>
                      <a:prstGeom prst="rect">
                        <a:avLst/>
                      </a:prstGeom>
                      <a:noFill/>
                      <a:ln w="50800">
                        <a:solidFill>
                          <a:schemeClr val="bg2"/>
                        </a:solidFill>
                        <a:miter lim="800000"/>
                        <a:headEnd/>
                        <a:tailEnd/>
                      </a:ln>
                      <a:extLst>
                        <a:ext uri="{909E8E84-426E-40dd-AFC4-6F175D3DCCD1}">
                          <a14:hiddenFill xmlns:a14="http://schemas.microsoft.com/office/drawing/2010/main" xmlns="">
                            <a:solidFill>
                              <a:srgbClr val="FFFFFF"/>
                            </a:solidFill>
                          </a14:hiddenFill>
                        </a:ext>
                      </a:extLst>
                    </p:spPr>
                  </p:pic>
                </p:oleObj>
              </mc:Fallback>
            </mc:AlternateContent>
          </a:graphicData>
        </a:graphic>
      </p:graphicFrame>
      <p:sp>
        <p:nvSpPr>
          <p:cNvPr id="60421" name="Text Box 5"/>
          <p:cNvSpPr txBox="1">
            <a:spLocks noChangeArrowheads="1"/>
          </p:cNvSpPr>
          <p:nvPr/>
        </p:nvSpPr>
        <p:spPr bwMode="auto">
          <a:xfrm>
            <a:off x="457200" y="5920114"/>
            <a:ext cx="8534400" cy="461665"/>
          </a:xfrm>
          <a:prstGeom prst="rect">
            <a:avLst/>
          </a:prstGeom>
          <a:solidFill>
            <a:schemeClr val="accent1">
              <a:lumMod val="20000"/>
              <a:lumOff val="80000"/>
            </a:schemeClr>
          </a:solidFill>
          <a:ln w="12700">
            <a:solidFill>
              <a:srgbClr val="9A2F6F"/>
            </a:solidFill>
            <a:miter lim="800000"/>
            <a:headEnd/>
            <a:tailEnd/>
          </a:ln>
          <a:effectLst/>
        </p:spPr>
        <p:txBody>
          <a:bodyPr>
            <a:spAutoFit/>
          </a:bodyPr>
          <a:lstStyle/>
          <a:p>
            <a:pPr algn="ctr">
              <a:spcBef>
                <a:spcPct val="50000"/>
              </a:spcBef>
            </a:pPr>
            <a:r>
              <a:rPr lang="en-US" sz="2400" b="1" dirty="0">
                <a:solidFill>
                  <a:prstClr val="black"/>
                </a:solidFill>
                <a:latin typeface="Arial" panose="020B0604020202020204" pitchFamily="34" charset="0"/>
              </a:rPr>
              <a:t>Remember that expenses</a:t>
            </a:r>
            <a:r>
              <a:rPr lang="en-US" sz="2400" b="1" dirty="0">
                <a:solidFill>
                  <a:srgbClr val="9A2F6F"/>
                </a:solidFill>
                <a:latin typeface="Arial" panose="020B0604020202020204" pitchFamily="34" charset="0"/>
              </a:rPr>
              <a:t> </a:t>
            </a:r>
            <a:r>
              <a:rPr lang="en-US" sz="2400" b="1" dirty="0">
                <a:solidFill>
                  <a:srgbClr val="800080"/>
                </a:solidFill>
                <a:latin typeface="Arial" panose="020B0604020202020204" pitchFamily="34" charset="0"/>
              </a:rPr>
              <a:t>decrease</a:t>
            </a:r>
            <a:r>
              <a:rPr lang="en-US" sz="2400" b="1" dirty="0">
                <a:solidFill>
                  <a:srgbClr val="9A2F6F"/>
                </a:solidFill>
                <a:latin typeface="Arial" panose="020B0604020202020204" pitchFamily="34" charset="0"/>
              </a:rPr>
              <a:t> </a:t>
            </a:r>
            <a:r>
              <a:rPr lang="en-US" sz="2400" b="1" dirty="0">
                <a:solidFill>
                  <a:prstClr val="black"/>
                </a:solidFill>
                <a:latin typeface="Arial" panose="020B0604020202020204" pitchFamily="34" charset="0"/>
              </a:rPr>
              <a:t>equity.</a:t>
            </a:r>
          </a:p>
        </p:txBody>
      </p:sp>
      <p:sp>
        <p:nvSpPr>
          <p:cNvPr id="60422" name="Rectangle 6"/>
          <p:cNvSpPr>
            <a:spLocks noChangeArrowheads="1"/>
          </p:cNvSpPr>
          <p:nvPr/>
        </p:nvSpPr>
        <p:spPr bwMode="auto">
          <a:xfrm>
            <a:off x="925512" y="570411"/>
            <a:ext cx="7597775" cy="1142045"/>
          </a:xfrm>
          <a:prstGeom prst="rect">
            <a:avLst/>
          </a:prstGeom>
          <a:solidFill>
            <a:schemeClr val="accent3">
              <a:lumMod val="40000"/>
              <a:lumOff val="60000"/>
            </a:schemeClr>
          </a:solidFill>
          <a:ln>
            <a:noFill/>
          </a:ln>
          <a:effectLst/>
        </p:spPr>
        <p:txBody>
          <a:bodyPr lIns="90488" tIns="44450" rIns="90488" bIns="44450"/>
          <a:lstStyle/>
          <a:p>
            <a:r>
              <a:rPr lang="en-US" sz="2800" dirty="0"/>
              <a:t>Farhat Lectures paid rent of $1,200 and salaries of $500 to employees.</a:t>
            </a:r>
          </a:p>
        </p:txBody>
      </p:sp>
      <p:sp>
        <p:nvSpPr>
          <p:cNvPr id="20" name="Rectangle: Rounded Corners 19">
            <a:extLst>
              <a:ext uri="{FF2B5EF4-FFF2-40B4-BE49-F238E27FC236}">
                <a16:creationId xmlns:a16="http://schemas.microsoft.com/office/drawing/2014/main" id="{47E4703A-385C-4002-B454-6757E19F10F2}"/>
              </a:ext>
            </a:extLst>
          </p:cNvPr>
          <p:cNvSpPr/>
          <p:nvPr/>
        </p:nvSpPr>
        <p:spPr>
          <a:xfrm>
            <a:off x="901700" y="3284817"/>
            <a:ext cx="1239838" cy="419659"/>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Rounded Corners 20">
            <a:extLst>
              <a:ext uri="{FF2B5EF4-FFF2-40B4-BE49-F238E27FC236}">
                <a16:creationId xmlns:a16="http://schemas.microsoft.com/office/drawing/2014/main" id="{DEA396B5-0E60-4583-B083-C053A7BDDE74}"/>
              </a:ext>
            </a:extLst>
          </p:cNvPr>
          <p:cNvSpPr/>
          <p:nvPr/>
        </p:nvSpPr>
        <p:spPr>
          <a:xfrm>
            <a:off x="7172073" y="3376079"/>
            <a:ext cx="1239838" cy="38418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Rounded Corners 21">
            <a:extLst>
              <a:ext uri="{FF2B5EF4-FFF2-40B4-BE49-F238E27FC236}">
                <a16:creationId xmlns:a16="http://schemas.microsoft.com/office/drawing/2014/main" id="{B78837BB-35C4-443C-AB2B-82750EBC9DD5}"/>
              </a:ext>
            </a:extLst>
          </p:cNvPr>
          <p:cNvSpPr/>
          <p:nvPr/>
        </p:nvSpPr>
        <p:spPr>
          <a:xfrm>
            <a:off x="901700" y="3698474"/>
            <a:ext cx="1239838" cy="361934"/>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Rounded Corners 22">
            <a:extLst>
              <a:ext uri="{FF2B5EF4-FFF2-40B4-BE49-F238E27FC236}">
                <a16:creationId xmlns:a16="http://schemas.microsoft.com/office/drawing/2014/main" id="{0E8A3C34-C4D6-45DD-BF44-FE5605DFF9A9}"/>
              </a:ext>
            </a:extLst>
          </p:cNvPr>
          <p:cNvSpPr/>
          <p:nvPr/>
        </p:nvSpPr>
        <p:spPr>
          <a:xfrm>
            <a:off x="7151562" y="3703905"/>
            <a:ext cx="1239838" cy="46038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Rounded Corners 23">
            <a:extLst>
              <a:ext uri="{FF2B5EF4-FFF2-40B4-BE49-F238E27FC236}">
                <a16:creationId xmlns:a16="http://schemas.microsoft.com/office/drawing/2014/main" id="{6C69928F-1325-44B3-B5CB-B2C0969780E4}"/>
              </a:ext>
            </a:extLst>
          </p:cNvPr>
          <p:cNvSpPr/>
          <p:nvPr/>
        </p:nvSpPr>
        <p:spPr>
          <a:xfrm>
            <a:off x="1011492" y="4322672"/>
            <a:ext cx="1066800" cy="47701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Rounded Corners 24">
            <a:extLst>
              <a:ext uri="{FF2B5EF4-FFF2-40B4-BE49-F238E27FC236}">
                <a16:creationId xmlns:a16="http://schemas.microsoft.com/office/drawing/2014/main" id="{62A39AB0-352C-4783-8A29-D657069F5429}"/>
              </a:ext>
            </a:extLst>
          </p:cNvPr>
          <p:cNvSpPr/>
          <p:nvPr/>
        </p:nvSpPr>
        <p:spPr>
          <a:xfrm>
            <a:off x="1897050" y="4398745"/>
            <a:ext cx="1121229" cy="46038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Rounded Corners 25">
            <a:extLst>
              <a:ext uri="{FF2B5EF4-FFF2-40B4-BE49-F238E27FC236}">
                <a16:creationId xmlns:a16="http://schemas.microsoft.com/office/drawing/2014/main" id="{90B61E31-D95B-4096-B27D-6124A56D5662}"/>
              </a:ext>
            </a:extLst>
          </p:cNvPr>
          <p:cNvSpPr/>
          <p:nvPr/>
        </p:nvSpPr>
        <p:spPr>
          <a:xfrm>
            <a:off x="2704777" y="4435758"/>
            <a:ext cx="1279514" cy="452464"/>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Rounded Corners 26">
            <a:extLst>
              <a:ext uri="{FF2B5EF4-FFF2-40B4-BE49-F238E27FC236}">
                <a16:creationId xmlns:a16="http://schemas.microsoft.com/office/drawing/2014/main" id="{8B5A45EF-2D78-4C38-BB97-3BB966F7B916}"/>
              </a:ext>
            </a:extLst>
          </p:cNvPr>
          <p:cNvSpPr/>
          <p:nvPr/>
        </p:nvSpPr>
        <p:spPr>
          <a:xfrm>
            <a:off x="3935299" y="4398744"/>
            <a:ext cx="1239838" cy="46038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Rounded Corners 27">
            <a:extLst>
              <a:ext uri="{FF2B5EF4-FFF2-40B4-BE49-F238E27FC236}">
                <a16:creationId xmlns:a16="http://schemas.microsoft.com/office/drawing/2014/main" id="{3073DBA7-4EDC-44D8-AAA8-A8E457DA705C}"/>
              </a:ext>
            </a:extLst>
          </p:cNvPr>
          <p:cNvSpPr/>
          <p:nvPr/>
        </p:nvSpPr>
        <p:spPr>
          <a:xfrm>
            <a:off x="5746064" y="4448939"/>
            <a:ext cx="1239838" cy="46038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Rounded Corners 28">
            <a:extLst>
              <a:ext uri="{FF2B5EF4-FFF2-40B4-BE49-F238E27FC236}">
                <a16:creationId xmlns:a16="http://schemas.microsoft.com/office/drawing/2014/main" id="{823FC17B-74C1-492B-8DCB-A30FDFE0CFBD}"/>
              </a:ext>
            </a:extLst>
          </p:cNvPr>
          <p:cNvSpPr/>
          <p:nvPr/>
        </p:nvSpPr>
        <p:spPr>
          <a:xfrm>
            <a:off x="6663084" y="4435758"/>
            <a:ext cx="1239838" cy="46038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Rounded Corners 29">
            <a:extLst>
              <a:ext uri="{FF2B5EF4-FFF2-40B4-BE49-F238E27FC236}">
                <a16:creationId xmlns:a16="http://schemas.microsoft.com/office/drawing/2014/main" id="{A88B8A22-EC3F-408C-910F-6DAD5D395703}"/>
              </a:ext>
            </a:extLst>
          </p:cNvPr>
          <p:cNvSpPr/>
          <p:nvPr/>
        </p:nvSpPr>
        <p:spPr>
          <a:xfrm>
            <a:off x="7172073" y="4427839"/>
            <a:ext cx="1239838" cy="46038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23">
            <a:extLst>
              <a:ext uri="{FF2B5EF4-FFF2-40B4-BE49-F238E27FC236}">
                <a16:creationId xmlns:a16="http://schemas.microsoft.com/office/drawing/2014/main" id="{7331C5AA-C531-2941-0BC1-C9B446D0DFB2}"/>
              </a:ext>
            </a:extLst>
          </p:cNvPr>
          <p:cNvSpPr txBox="1">
            <a:spLocks noChangeArrowheads="1"/>
          </p:cNvSpPr>
          <p:nvPr/>
        </p:nvSpPr>
        <p:spPr bwMode="auto">
          <a:xfrm>
            <a:off x="2895600" y="6435730"/>
            <a:ext cx="63483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sz="1800"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sz="1800"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sz="1800"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3" name="Content Placeholder 5">
            <a:extLst>
              <a:ext uri="{FF2B5EF4-FFF2-40B4-BE49-F238E27FC236}">
                <a16:creationId xmlns:a16="http://schemas.microsoft.com/office/drawing/2014/main" id="{8CE653F6-9645-281E-5EBF-CF3CF73A25E1}"/>
              </a:ext>
            </a:extLst>
          </p:cNvPr>
          <p:cNvPicPr>
            <a:picLocks noChangeAspect="1"/>
          </p:cNvPicPr>
          <p:nvPr/>
        </p:nvPicPr>
        <p:blipFill>
          <a:blip r:embed="rId5"/>
          <a:stretch>
            <a:fillRect/>
          </a:stretch>
        </p:blipFill>
        <p:spPr>
          <a:xfrm>
            <a:off x="152400" y="6375960"/>
            <a:ext cx="2998817" cy="482040"/>
          </a:xfrm>
          <a:prstGeom prst="rect">
            <a:avLst/>
          </a:prstGeom>
        </p:spPr>
      </p:pic>
      <p:sp>
        <p:nvSpPr>
          <p:cNvPr id="19" name="Rectangle: Rounded Corners 24">
            <a:extLst>
              <a:ext uri="{FF2B5EF4-FFF2-40B4-BE49-F238E27FC236}">
                <a16:creationId xmlns:a16="http://schemas.microsoft.com/office/drawing/2014/main" id="{62A39AB0-352C-4783-8A29-D657069F5429}"/>
              </a:ext>
            </a:extLst>
          </p:cNvPr>
          <p:cNvSpPr/>
          <p:nvPr/>
        </p:nvSpPr>
        <p:spPr>
          <a:xfrm>
            <a:off x="1902129" y="5092300"/>
            <a:ext cx="1121229" cy="46038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Rounded Corners 24">
            <a:extLst>
              <a:ext uri="{FF2B5EF4-FFF2-40B4-BE49-F238E27FC236}">
                <a16:creationId xmlns:a16="http://schemas.microsoft.com/office/drawing/2014/main" id="{62A39AB0-352C-4783-8A29-D657069F5429}"/>
              </a:ext>
            </a:extLst>
          </p:cNvPr>
          <p:cNvSpPr/>
          <p:nvPr/>
        </p:nvSpPr>
        <p:spPr>
          <a:xfrm>
            <a:off x="4636294" y="5121391"/>
            <a:ext cx="1121229" cy="46038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931185292"/>
      </p:ext>
    </p:extLst>
  </p:cSld>
  <p:clrMapOvr>
    <a:masterClrMapping/>
  </p:clrMapOvr>
  <p:transition>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7" presetClass="entr" presetSubtype="0" fill="hold" nodeType="afterEffect">
                                  <p:stCondLst>
                                    <p:cond delay="0"/>
                                  </p:stCondLst>
                                  <p:iterate type="lt">
                                    <p:tmPct val="50000"/>
                                  </p:iterate>
                                  <p:childTnLst>
                                    <p:set>
                                      <p:cBhvr>
                                        <p:cTn id="6" dur="1" fill="hold">
                                          <p:stCondLst>
                                            <p:cond delay="0"/>
                                          </p:stCondLst>
                                        </p:cTn>
                                        <p:tgtEl>
                                          <p:spTgt spid="60421">
                                            <p:txEl>
                                              <p:pRg st="0" end="0"/>
                                            </p:txEl>
                                          </p:spTgt>
                                        </p:tgtEl>
                                        <p:attrNameLst>
                                          <p:attrName>style.visibility</p:attrName>
                                        </p:attrNameLst>
                                      </p:cBhvr>
                                      <p:to>
                                        <p:strVal val="visible"/>
                                      </p:to>
                                    </p:set>
                                    <p:anim calcmode="discrete" valueType="clr">
                                      <p:cBhvr override="childStyle">
                                        <p:cTn id="7" dur="80"/>
                                        <p:tgtEl>
                                          <p:spTgt spid="60421">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60421">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60421">
                                            <p:txEl>
                                              <p:pRg st="0" end="0"/>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1" presetClass="exit" presetSubtype="0" fill="hold" grpId="0" nodeType="clickEffect">
                                  <p:stCondLst>
                                    <p:cond delay="0"/>
                                  </p:stCondLst>
                                  <p:childTnLst>
                                    <p:set>
                                      <p:cBhvr>
                                        <p:cTn id="13" dur="1" fill="hold">
                                          <p:stCondLst>
                                            <p:cond delay="0"/>
                                          </p:stCondLst>
                                        </p:cTn>
                                        <p:tgtEl>
                                          <p:spTgt spid="20"/>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grpId="0" nodeType="clickEffect">
                                  <p:stCondLst>
                                    <p:cond delay="0"/>
                                  </p:stCondLst>
                                  <p:childTnLst>
                                    <p:set>
                                      <p:cBhvr>
                                        <p:cTn id="17" dur="1" fill="hold">
                                          <p:stCondLst>
                                            <p:cond delay="0"/>
                                          </p:stCondLst>
                                        </p:cTn>
                                        <p:tgtEl>
                                          <p:spTgt spid="21"/>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 presetClass="exit" presetSubtype="0" fill="hold" grpId="0"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1" presetClass="exit" presetSubtype="0" fill="hold" grpId="0" nodeType="clickEffect">
                                  <p:stCondLst>
                                    <p:cond delay="0"/>
                                  </p:stCondLst>
                                  <p:childTnLst>
                                    <p:set>
                                      <p:cBhvr>
                                        <p:cTn id="25" dur="1" fill="hold">
                                          <p:stCondLst>
                                            <p:cond delay="0"/>
                                          </p:stCondLst>
                                        </p:cTn>
                                        <p:tgtEl>
                                          <p:spTgt spid="23"/>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1" presetClass="exit" presetSubtype="0" fill="hold" grpId="0" nodeType="clickEffect">
                                  <p:stCondLst>
                                    <p:cond delay="0"/>
                                  </p:stCondLst>
                                  <p:childTnLst>
                                    <p:set>
                                      <p:cBhvr>
                                        <p:cTn id="29" dur="1" fill="hold">
                                          <p:stCondLst>
                                            <p:cond delay="0"/>
                                          </p:stCondLst>
                                        </p:cTn>
                                        <p:tgtEl>
                                          <p:spTgt spid="24"/>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1" presetClass="exit" presetSubtype="0" fill="hold" grpId="0" nodeType="clickEffect">
                                  <p:stCondLst>
                                    <p:cond delay="0"/>
                                  </p:stCondLst>
                                  <p:childTnLst>
                                    <p:set>
                                      <p:cBhvr>
                                        <p:cTn id="33" dur="1" fill="hold">
                                          <p:stCondLst>
                                            <p:cond delay="0"/>
                                          </p:stCondLst>
                                        </p:cTn>
                                        <p:tgtEl>
                                          <p:spTgt spid="25"/>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1" presetClass="exit" presetSubtype="0" fill="hold" grpId="0" nodeType="clickEffect">
                                  <p:stCondLst>
                                    <p:cond delay="0"/>
                                  </p:stCondLst>
                                  <p:childTnLst>
                                    <p:set>
                                      <p:cBhvr>
                                        <p:cTn id="37" dur="1" fill="hold">
                                          <p:stCondLst>
                                            <p:cond delay="0"/>
                                          </p:stCondLst>
                                        </p:cTn>
                                        <p:tgtEl>
                                          <p:spTgt spid="26"/>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1" presetClass="exit" presetSubtype="0" fill="hold" grpId="0" nodeType="clickEffect">
                                  <p:stCondLst>
                                    <p:cond delay="0"/>
                                  </p:stCondLst>
                                  <p:childTnLst>
                                    <p:set>
                                      <p:cBhvr>
                                        <p:cTn id="41" dur="1" fill="hold">
                                          <p:stCondLst>
                                            <p:cond delay="0"/>
                                          </p:stCondLst>
                                        </p:cTn>
                                        <p:tgtEl>
                                          <p:spTgt spid="27"/>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 presetClass="exit" presetSubtype="0" fill="hold" grpId="0" nodeType="clickEffect">
                                  <p:stCondLst>
                                    <p:cond delay="0"/>
                                  </p:stCondLst>
                                  <p:childTnLst>
                                    <p:set>
                                      <p:cBhvr>
                                        <p:cTn id="45" dur="1" fill="hold">
                                          <p:stCondLst>
                                            <p:cond delay="0"/>
                                          </p:stCondLst>
                                        </p:cTn>
                                        <p:tgtEl>
                                          <p:spTgt spid="28"/>
                                        </p:tgtEl>
                                        <p:attrNameLst>
                                          <p:attrName>style.visibility</p:attrName>
                                        </p:attrNameLst>
                                      </p:cBhvr>
                                      <p:to>
                                        <p:strVal val="hidden"/>
                                      </p:to>
                                    </p:set>
                                  </p:childTnLst>
                                </p:cTn>
                              </p:par>
                            </p:childTnLst>
                          </p:cTn>
                        </p:par>
                      </p:childTnLst>
                    </p:cTn>
                  </p:par>
                  <p:par>
                    <p:cTn id="46" fill="hold">
                      <p:stCondLst>
                        <p:cond delay="indefinite"/>
                      </p:stCondLst>
                      <p:childTnLst>
                        <p:par>
                          <p:cTn id="47" fill="hold">
                            <p:stCondLst>
                              <p:cond delay="0"/>
                            </p:stCondLst>
                            <p:childTnLst>
                              <p:par>
                                <p:cTn id="48" presetID="1" presetClass="exit" presetSubtype="0" fill="hold" grpId="0" nodeType="clickEffect">
                                  <p:stCondLst>
                                    <p:cond delay="0"/>
                                  </p:stCondLst>
                                  <p:childTnLst>
                                    <p:set>
                                      <p:cBhvr>
                                        <p:cTn id="49" dur="1" fill="hold">
                                          <p:stCondLst>
                                            <p:cond delay="0"/>
                                          </p:stCondLst>
                                        </p:cTn>
                                        <p:tgtEl>
                                          <p:spTgt spid="29"/>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 presetClass="exit" presetSubtype="0" fill="hold" grpId="0" nodeType="clickEffect">
                                  <p:stCondLst>
                                    <p:cond delay="0"/>
                                  </p:stCondLst>
                                  <p:childTnLst>
                                    <p:set>
                                      <p:cBhvr>
                                        <p:cTn id="53" dur="1" fill="hold">
                                          <p:stCondLst>
                                            <p:cond delay="0"/>
                                          </p:stCondLst>
                                        </p:cTn>
                                        <p:tgtEl>
                                          <p:spTgt spid="30"/>
                                        </p:tgtEl>
                                        <p:attrNameLst>
                                          <p:attrName>style.visibility</p:attrName>
                                        </p:attrNameLst>
                                      </p:cBhvr>
                                      <p:to>
                                        <p:strVal val="hidden"/>
                                      </p:to>
                                    </p:set>
                                  </p:childTnLst>
                                </p:cTn>
                              </p:par>
                            </p:childTnLst>
                          </p:cTn>
                        </p:par>
                      </p:childTnLst>
                    </p:cTn>
                  </p:par>
                  <p:par>
                    <p:cTn id="54" fill="hold">
                      <p:stCondLst>
                        <p:cond delay="indefinite"/>
                      </p:stCondLst>
                      <p:childTnLst>
                        <p:par>
                          <p:cTn id="55" fill="hold">
                            <p:stCondLst>
                              <p:cond delay="0"/>
                            </p:stCondLst>
                            <p:childTnLst>
                              <p:par>
                                <p:cTn id="56" presetID="1" presetClass="exit" presetSubtype="0" fill="hold" grpId="0" nodeType="clickEffect">
                                  <p:stCondLst>
                                    <p:cond delay="0"/>
                                  </p:stCondLst>
                                  <p:childTnLst>
                                    <p:set>
                                      <p:cBhvr>
                                        <p:cTn id="57" dur="1" fill="hold">
                                          <p:stCondLst>
                                            <p:cond delay="0"/>
                                          </p:stCondLst>
                                        </p:cTn>
                                        <p:tgtEl>
                                          <p:spTgt spid="19"/>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1" presetClass="exit" presetSubtype="0" fill="hold" grpId="0" nodeType="clickEffect">
                                  <p:stCondLst>
                                    <p:cond delay="0"/>
                                  </p:stCondLst>
                                  <p:childTnLst>
                                    <p:set>
                                      <p:cBhvr>
                                        <p:cTn id="61" dur="1" fill="hold">
                                          <p:stCondLst>
                                            <p:cond delay="0"/>
                                          </p:stCondLst>
                                        </p:cTn>
                                        <p:tgtEl>
                                          <p:spTgt spid="3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19" grpId="0" animBg="1"/>
      <p:bldP spid="31" grpId="0" animBg="1"/>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5298" name="Rectangle 2"/>
          <p:cNvSpPr>
            <a:spLocks noGrp="1" noChangeArrowheads="1"/>
          </p:cNvSpPr>
          <p:nvPr>
            <p:ph type="body" idx="1"/>
          </p:nvPr>
        </p:nvSpPr>
        <p:spPr bwMode="auto">
          <a:xfrm>
            <a:off x="457200" y="1371600"/>
            <a:ext cx="8153400" cy="4724400"/>
          </a:xfrm>
          <a:solidFill>
            <a:srgbClr val="FFFFFF"/>
          </a:solidFill>
          <a:ln>
            <a:solidFill>
              <a:schemeClr val="bg1"/>
            </a:solidFill>
            <a:miter lim="800000"/>
            <a:headEnd/>
            <a:tailEnd/>
          </a:ln>
        </p:spPr>
        <p:txBody>
          <a:bodyPr vert="horz" wrap="square" lIns="91440" tIns="45720" rIns="91440" bIns="45720" numCol="1" anchor="t" anchorCtr="0" compatLnSpc="1">
            <a:prstTxWarp prst="textNoShape">
              <a:avLst/>
            </a:prstTxWarp>
          </a:bodyPr>
          <a:lstStyle/>
          <a:p>
            <a:pPr>
              <a:buFont typeface="Wingdings" panose="05000000000000000000" pitchFamily="2" charset="2"/>
              <a:buNone/>
            </a:pPr>
            <a:br>
              <a:rPr lang="en-US" dirty="0"/>
            </a:br>
            <a:endParaRPr lang="en-US" dirty="0"/>
          </a:p>
          <a:p>
            <a:pPr>
              <a:buFont typeface="Wingdings" panose="05000000000000000000" pitchFamily="2" charset="2"/>
              <a:buNone/>
            </a:pPr>
            <a:endParaRPr lang="en-US" b="1" dirty="0">
              <a:solidFill>
                <a:srgbClr val="800080"/>
              </a:solidFill>
            </a:endParaRPr>
          </a:p>
          <a:p>
            <a:pPr>
              <a:buFont typeface="Wingdings" panose="05000000000000000000" pitchFamily="2" charset="2"/>
              <a:buNone/>
            </a:pPr>
            <a:r>
              <a:rPr lang="en-US" b="1" dirty="0">
                <a:solidFill>
                  <a:srgbClr val="800080"/>
                </a:solidFill>
              </a:rPr>
              <a:t>The accounts involved are:</a:t>
            </a:r>
          </a:p>
          <a:p>
            <a:pPr>
              <a:buFont typeface="Wingdings" panose="05000000000000000000" pitchFamily="2" charset="2"/>
              <a:buNone/>
            </a:pPr>
            <a:r>
              <a:rPr lang="en-US" b="1" dirty="0">
                <a:solidFill>
                  <a:schemeClr val="hlink"/>
                </a:solidFill>
              </a:rPr>
              <a:t>	</a:t>
            </a:r>
            <a:r>
              <a:rPr lang="en-US" b="1" dirty="0"/>
              <a:t>(1) Accounts receivable</a:t>
            </a:r>
            <a:r>
              <a:rPr lang="en-US" b="1" dirty="0">
                <a:solidFill>
                  <a:schemeClr val="hlink"/>
                </a:solidFill>
              </a:rPr>
              <a:t> </a:t>
            </a:r>
            <a:r>
              <a:rPr lang="en-US" b="1" dirty="0">
                <a:solidFill>
                  <a:srgbClr val="9A2F6F"/>
                </a:solidFill>
              </a:rPr>
              <a:t>(asset)</a:t>
            </a:r>
            <a:r>
              <a:rPr lang="en-US" b="1" dirty="0">
                <a:solidFill>
                  <a:schemeClr val="hlink"/>
                </a:solidFill>
              </a:rPr>
              <a:t> </a:t>
            </a:r>
          </a:p>
          <a:p>
            <a:pPr>
              <a:buFont typeface="Wingdings" panose="05000000000000000000" pitchFamily="2" charset="2"/>
              <a:buNone/>
            </a:pPr>
            <a:r>
              <a:rPr lang="en-US" b="1" dirty="0">
                <a:solidFill>
                  <a:schemeClr val="hlink"/>
                </a:solidFill>
              </a:rPr>
              <a:t>	</a:t>
            </a:r>
            <a:r>
              <a:rPr lang="en-US" b="1" dirty="0"/>
              <a:t>(2) Consulting Revenues </a:t>
            </a:r>
            <a:r>
              <a:rPr lang="en-US" b="1" dirty="0">
                <a:solidFill>
                  <a:srgbClr val="9A2F6F"/>
                </a:solidFill>
              </a:rPr>
              <a:t>(equity)</a:t>
            </a:r>
            <a:r>
              <a:rPr lang="en-US" dirty="0"/>
              <a:t> </a:t>
            </a:r>
          </a:p>
          <a:p>
            <a:pPr>
              <a:buFont typeface="Wingdings" panose="05000000000000000000" pitchFamily="2" charset="2"/>
              <a:buNone/>
            </a:pPr>
            <a:r>
              <a:rPr lang="en-US" dirty="0"/>
              <a:t>    </a:t>
            </a:r>
            <a:r>
              <a:rPr lang="en-US" b="1" dirty="0"/>
              <a:t>(3) Rental Revenue </a:t>
            </a:r>
            <a:r>
              <a:rPr lang="en-US" b="1" dirty="0">
                <a:solidFill>
                  <a:srgbClr val="9A2F6F"/>
                </a:solidFill>
              </a:rPr>
              <a:t>(equity)</a:t>
            </a:r>
            <a:endParaRPr lang="en-US" b="1" dirty="0"/>
          </a:p>
        </p:txBody>
      </p:sp>
      <p:sp>
        <p:nvSpPr>
          <p:cNvPr id="55300" name="AutoShape 4"/>
          <p:cNvSpPr>
            <a:spLocks noChangeArrowheads="1"/>
          </p:cNvSpPr>
          <p:nvPr/>
        </p:nvSpPr>
        <p:spPr bwMode="auto">
          <a:xfrm rot="16200000">
            <a:off x="6192316" y="3726400"/>
            <a:ext cx="397924" cy="304802"/>
          </a:xfrm>
          <a:prstGeom prst="rightArrow">
            <a:avLst>
              <a:gd name="adj1" fmla="val 50000"/>
              <a:gd name="adj2" fmla="val 67045"/>
            </a:avLst>
          </a:prstGeom>
          <a:solidFill>
            <a:srgbClr val="00CC00"/>
          </a:solidFill>
          <a:ln w="12700">
            <a:solidFill>
              <a:schemeClr val="tx1"/>
            </a:solidFill>
            <a:miter lim="800000"/>
            <a:headEnd/>
            <a:tailEnd/>
          </a:ln>
          <a:effectLst>
            <a:outerShdw dist="53882" dir="2700000" algn="ctr" rotWithShape="0">
              <a:schemeClr val="bg2"/>
            </a:outerShdw>
          </a:effectLst>
        </p:spPr>
        <p:txBody>
          <a:bodyPr wrap="none" anchor="ctr"/>
          <a:lstStyle/>
          <a:p>
            <a:endParaRPr lang="en-US" dirty="0">
              <a:solidFill>
                <a:prstClr val="black"/>
              </a:solidFill>
            </a:endParaRPr>
          </a:p>
        </p:txBody>
      </p:sp>
      <p:sp>
        <p:nvSpPr>
          <p:cNvPr id="55301" name="Rectangle 5"/>
          <p:cNvSpPr>
            <a:spLocks noGrp="1" noChangeArrowheads="1"/>
          </p:cNvSpPr>
          <p:nvPr>
            <p:ph type="title"/>
          </p:nvPr>
        </p:nvSpPr>
        <p:spPr>
          <a:xfrm>
            <a:off x="568596" y="-95240"/>
            <a:ext cx="8067679" cy="1412875"/>
          </a:xfrm>
        </p:spPr>
        <p:txBody>
          <a:bodyPr/>
          <a:lstStyle/>
          <a:p>
            <a:pPr algn="ctr"/>
            <a:r>
              <a:rPr lang="en-US" b="1" dirty="0"/>
              <a:t>Transaction 8:</a:t>
            </a:r>
            <a:br>
              <a:rPr lang="en-US" b="1" dirty="0"/>
            </a:br>
            <a:r>
              <a:rPr lang="en-US" sz="3600" b="1" dirty="0"/>
              <a:t>Provide Services and Facilities for Credit</a:t>
            </a:r>
          </a:p>
        </p:txBody>
      </p:sp>
      <p:sp>
        <p:nvSpPr>
          <p:cNvPr id="55302" name="Rectangle 6"/>
          <p:cNvSpPr>
            <a:spLocks noChangeArrowheads="1"/>
          </p:cNvSpPr>
          <p:nvPr/>
        </p:nvSpPr>
        <p:spPr bwMode="auto">
          <a:xfrm>
            <a:off x="146957" y="1348341"/>
            <a:ext cx="8747673" cy="1384259"/>
          </a:xfrm>
          <a:prstGeom prst="rect">
            <a:avLst/>
          </a:prstGeom>
          <a:solidFill>
            <a:srgbClr val="FFFF99"/>
          </a:solidFill>
          <a:ln>
            <a:noFill/>
          </a:ln>
          <a:effectLst/>
        </p:spPr>
        <p:txBody>
          <a:bodyPr lIns="90488" tIns="44450" rIns="90488" bIns="44450"/>
          <a:lstStyle/>
          <a:p>
            <a:pPr algn="ctr"/>
            <a:r>
              <a:rPr lang="en-US" sz="2600" b="1" dirty="0">
                <a:solidFill>
                  <a:prstClr val="black"/>
                </a:solidFill>
                <a:latin typeface="Arial" panose="020B0604020202020204" pitchFamily="34" charset="0"/>
              </a:rPr>
              <a:t>Farhat Lectures provided consulting services of $1,800 and rented facilities for $200 to a customer on credit.</a:t>
            </a:r>
          </a:p>
        </p:txBody>
      </p:sp>
      <p:sp>
        <p:nvSpPr>
          <p:cNvPr id="11" name="AutoShape 4"/>
          <p:cNvSpPr>
            <a:spLocks noChangeArrowheads="1"/>
          </p:cNvSpPr>
          <p:nvPr/>
        </p:nvSpPr>
        <p:spPr bwMode="auto">
          <a:xfrm rot="16200000">
            <a:off x="6582839" y="4389961"/>
            <a:ext cx="397924" cy="304802"/>
          </a:xfrm>
          <a:prstGeom prst="rightArrow">
            <a:avLst>
              <a:gd name="adj1" fmla="val 50000"/>
              <a:gd name="adj2" fmla="val 67045"/>
            </a:avLst>
          </a:prstGeom>
          <a:solidFill>
            <a:srgbClr val="00CC00"/>
          </a:solidFill>
          <a:ln w="12700">
            <a:solidFill>
              <a:schemeClr val="tx1"/>
            </a:solidFill>
            <a:miter lim="800000"/>
            <a:headEnd/>
            <a:tailEnd/>
          </a:ln>
          <a:effectLst>
            <a:outerShdw dist="53882" dir="2700000" algn="ctr" rotWithShape="0">
              <a:schemeClr val="bg2"/>
            </a:outerShdw>
          </a:effectLst>
        </p:spPr>
        <p:txBody>
          <a:bodyPr wrap="none" anchor="ctr"/>
          <a:lstStyle/>
          <a:p>
            <a:endParaRPr lang="en-US" dirty="0">
              <a:solidFill>
                <a:prstClr val="black"/>
              </a:solidFill>
            </a:endParaRPr>
          </a:p>
        </p:txBody>
      </p:sp>
      <p:sp>
        <p:nvSpPr>
          <p:cNvPr id="12" name="AutoShape 4"/>
          <p:cNvSpPr>
            <a:spLocks noChangeArrowheads="1"/>
          </p:cNvSpPr>
          <p:nvPr/>
        </p:nvSpPr>
        <p:spPr bwMode="auto">
          <a:xfrm rot="16200000">
            <a:off x="5897039" y="4847161"/>
            <a:ext cx="397924" cy="304802"/>
          </a:xfrm>
          <a:prstGeom prst="rightArrow">
            <a:avLst>
              <a:gd name="adj1" fmla="val 50000"/>
              <a:gd name="adj2" fmla="val 67045"/>
            </a:avLst>
          </a:prstGeom>
          <a:solidFill>
            <a:srgbClr val="00CC00"/>
          </a:solidFill>
          <a:ln w="12700">
            <a:solidFill>
              <a:schemeClr val="tx1"/>
            </a:solidFill>
            <a:miter lim="800000"/>
            <a:headEnd/>
            <a:tailEnd/>
          </a:ln>
          <a:effectLst>
            <a:outerShdw dist="53882" dir="2700000" algn="ctr" rotWithShape="0">
              <a:schemeClr val="bg2"/>
            </a:outerShdw>
          </a:effectLst>
        </p:spPr>
        <p:txBody>
          <a:bodyPr wrap="none" anchor="ctr"/>
          <a:lstStyle/>
          <a:p>
            <a:endParaRPr lang="en-US" dirty="0">
              <a:solidFill>
                <a:prstClr val="black"/>
              </a:solidFill>
            </a:endParaRPr>
          </a:p>
        </p:txBody>
      </p:sp>
      <p:sp>
        <p:nvSpPr>
          <p:cNvPr id="2" name="TextBox 23">
            <a:extLst>
              <a:ext uri="{FF2B5EF4-FFF2-40B4-BE49-F238E27FC236}">
                <a16:creationId xmlns:a16="http://schemas.microsoft.com/office/drawing/2014/main" id="{3A70D4A5-A3F9-65F7-20CB-1B3C4038B9AF}"/>
              </a:ext>
            </a:extLst>
          </p:cNvPr>
          <p:cNvSpPr txBox="1">
            <a:spLocks noChangeArrowheads="1"/>
          </p:cNvSpPr>
          <p:nvPr/>
        </p:nvSpPr>
        <p:spPr bwMode="auto">
          <a:xfrm>
            <a:off x="2895600" y="6435730"/>
            <a:ext cx="63483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sz="1800"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sz="1800"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sz="1800"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3" name="Content Placeholder 5">
            <a:extLst>
              <a:ext uri="{FF2B5EF4-FFF2-40B4-BE49-F238E27FC236}">
                <a16:creationId xmlns:a16="http://schemas.microsoft.com/office/drawing/2014/main" id="{8AF0F640-2BAB-1CB5-0035-193466F12DCB}"/>
              </a:ext>
            </a:extLst>
          </p:cNvPr>
          <p:cNvPicPr>
            <a:picLocks noChangeAspect="1"/>
          </p:cNvPicPr>
          <p:nvPr/>
        </p:nvPicPr>
        <p:blipFill>
          <a:blip r:embed="rId3"/>
          <a:stretch>
            <a:fillRect/>
          </a:stretch>
        </p:blipFill>
        <p:spPr>
          <a:xfrm>
            <a:off x="152400" y="6375960"/>
            <a:ext cx="2998817" cy="482040"/>
          </a:xfrm>
          <a:prstGeom prst="rect">
            <a:avLst/>
          </a:prstGeom>
        </p:spPr>
      </p:pic>
    </p:spTree>
    <p:extLst>
      <p:ext uri="{BB962C8B-B14F-4D97-AF65-F5344CB8AC3E}">
        <p14:creationId xmlns:p14="http://schemas.microsoft.com/office/powerpoint/2010/main" val="3530637599"/>
      </p:ext>
    </p:extLst>
  </p:cSld>
  <p:clrMapOvr>
    <a:masterClrMapping/>
  </p:clrMapOvr>
  <p:transition>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5302"/>
                                        </p:tgtEl>
                                        <p:attrNameLst>
                                          <p:attrName>style.visibility</p:attrName>
                                        </p:attrNameLst>
                                      </p:cBhvr>
                                      <p:to>
                                        <p:strVal val="visible"/>
                                      </p:to>
                                    </p:set>
                                    <p:animEffect transition="in" filter="fade">
                                      <p:cBhvr>
                                        <p:cTn id="7" dur="1000"/>
                                        <p:tgtEl>
                                          <p:spTgt spid="55302"/>
                                        </p:tgtEl>
                                      </p:cBhvr>
                                    </p:animEffect>
                                    <p:anim calcmode="lin" valueType="num">
                                      <p:cBhvr>
                                        <p:cTn id="8" dur="1000" fill="hold"/>
                                        <p:tgtEl>
                                          <p:spTgt spid="55302"/>
                                        </p:tgtEl>
                                        <p:attrNameLst>
                                          <p:attrName>ppt_x</p:attrName>
                                        </p:attrNameLst>
                                      </p:cBhvr>
                                      <p:tavLst>
                                        <p:tav tm="0">
                                          <p:val>
                                            <p:strVal val="#ppt_x"/>
                                          </p:val>
                                        </p:tav>
                                        <p:tav tm="100000">
                                          <p:val>
                                            <p:strVal val="#ppt_x"/>
                                          </p:val>
                                        </p:tav>
                                      </p:tavLst>
                                    </p:anim>
                                    <p:anim calcmode="lin" valueType="num">
                                      <p:cBhvr>
                                        <p:cTn id="9" dur="1000" fill="hold"/>
                                        <p:tgtEl>
                                          <p:spTgt spid="5530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55298">
                                            <p:txEl>
                                              <p:pRg st="2" end="2"/>
                                            </p:txEl>
                                          </p:spTgt>
                                        </p:tgtEl>
                                        <p:attrNameLst>
                                          <p:attrName>style.visibility</p:attrName>
                                        </p:attrNameLst>
                                      </p:cBhvr>
                                      <p:to>
                                        <p:strVal val="visible"/>
                                      </p:to>
                                    </p:set>
                                    <p:anim calcmode="lin" valueType="num">
                                      <p:cBhvr additive="base">
                                        <p:cTn id="13" dur="500" fill="hold"/>
                                        <p:tgtEl>
                                          <p:spTgt spid="55298">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529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nodeType="afterGroup">
                            <p:stCondLst>
                              <p:cond delay="0"/>
                            </p:stCondLst>
                            <p:childTnLst>
                              <p:par>
                                <p:cTn id="17" presetID="54" presetClass="entr" presetSubtype="0" accel="100000" fill="hold" nodeType="clickEffect">
                                  <p:stCondLst>
                                    <p:cond delay="0"/>
                                  </p:stCondLst>
                                  <p:childTnLst>
                                    <p:set>
                                      <p:cBhvr>
                                        <p:cTn id="18" dur="1" fill="hold">
                                          <p:stCondLst>
                                            <p:cond delay="0"/>
                                          </p:stCondLst>
                                        </p:cTn>
                                        <p:tgtEl>
                                          <p:spTgt spid="55298">
                                            <p:txEl>
                                              <p:pRg st="3" end="3"/>
                                            </p:txEl>
                                          </p:spTgt>
                                        </p:tgtEl>
                                        <p:attrNameLst>
                                          <p:attrName>style.visibility</p:attrName>
                                        </p:attrNameLst>
                                      </p:cBhvr>
                                      <p:to>
                                        <p:strVal val="visible"/>
                                      </p:to>
                                    </p:set>
                                    <p:anim calcmode="lin" valueType="num">
                                      <p:cBhvr>
                                        <p:cTn id="19" dur="1000" fill="hold"/>
                                        <p:tgtEl>
                                          <p:spTgt spid="55298">
                                            <p:txEl>
                                              <p:pRg st="3" end="3"/>
                                            </p:txEl>
                                          </p:spTgt>
                                        </p:tgtEl>
                                        <p:attrNameLst>
                                          <p:attrName>ppt_w</p:attrName>
                                        </p:attrNameLst>
                                      </p:cBhvr>
                                      <p:tavLst>
                                        <p:tav tm="0">
                                          <p:val>
                                            <p:strVal val="#ppt_w*0.05"/>
                                          </p:val>
                                        </p:tav>
                                        <p:tav tm="100000">
                                          <p:val>
                                            <p:strVal val="#ppt_w"/>
                                          </p:val>
                                        </p:tav>
                                      </p:tavLst>
                                    </p:anim>
                                    <p:anim calcmode="lin" valueType="num">
                                      <p:cBhvr>
                                        <p:cTn id="20" dur="1000" fill="hold"/>
                                        <p:tgtEl>
                                          <p:spTgt spid="55298">
                                            <p:txEl>
                                              <p:pRg st="3" end="3"/>
                                            </p:txEl>
                                          </p:spTgt>
                                        </p:tgtEl>
                                        <p:attrNameLst>
                                          <p:attrName>ppt_h</p:attrName>
                                        </p:attrNameLst>
                                      </p:cBhvr>
                                      <p:tavLst>
                                        <p:tav tm="0">
                                          <p:val>
                                            <p:strVal val="#ppt_h"/>
                                          </p:val>
                                        </p:tav>
                                        <p:tav tm="100000">
                                          <p:val>
                                            <p:strVal val="#ppt_h"/>
                                          </p:val>
                                        </p:tav>
                                      </p:tavLst>
                                    </p:anim>
                                    <p:anim calcmode="lin" valueType="num">
                                      <p:cBhvr>
                                        <p:cTn id="21" dur="1000" fill="hold"/>
                                        <p:tgtEl>
                                          <p:spTgt spid="55298">
                                            <p:txEl>
                                              <p:pRg st="3" end="3"/>
                                            </p:txEl>
                                          </p:spTgt>
                                        </p:tgtEl>
                                        <p:attrNameLst>
                                          <p:attrName>ppt_x</p:attrName>
                                        </p:attrNameLst>
                                      </p:cBhvr>
                                      <p:tavLst>
                                        <p:tav tm="0">
                                          <p:val>
                                            <p:strVal val="#ppt_x-.2"/>
                                          </p:val>
                                        </p:tav>
                                        <p:tav tm="100000">
                                          <p:val>
                                            <p:strVal val="#ppt_x"/>
                                          </p:val>
                                        </p:tav>
                                      </p:tavLst>
                                    </p:anim>
                                    <p:anim calcmode="lin" valueType="num">
                                      <p:cBhvr>
                                        <p:cTn id="22" dur="1000" fill="hold"/>
                                        <p:tgtEl>
                                          <p:spTgt spid="55298">
                                            <p:txEl>
                                              <p:pRg st="3" end="3"/>
                                            </p:txEl>
                                          </p:spTgt>
                                        </p:tgtEl>
                                        <p:attrNameLst>
                                          <p:attrName>ppt_y</p:attrName>
                                        </p:attrNameLst>
                                      </p:cBhvr>
                                      <p:tavLst>
                                        <p:tav tm="0">
                                          <p:val>
                                            <p:strVal val="#ppt_y"/>
                                          </p:val>
                                        </p:tav>
                                        <p:tav tm="100000">
                                          <p:val>
                                            <p:strVal val="#ppt_y"/>
                                          </p:val>
                                        </p:tav>
                                      </p:tavLst>
                                    </p:anim>
                                    <p:animEffect transition="in" filter="fade">
                                      <p:cBhvr>
                                        <p:cTn id="23" dur="1000"/>
                                        <p:tgtEl>
                                          <p:spTgt spid="55298">
                                            <p:txEl>
                                              <p:pRg st="3" end="3"/>
                                            </p:txEl>
                                          </p:spTgt>
                                        </p:tgtEl>
                                      </p:cBhvr>
                                    </p:animEffect>
                                  </p:childTnLst>
                                </p:cTn>
                              </p:par>
                            </p:childTnLst>
                          </p:cTn>
                        </p:par>
                        <p:par>
                          <p:cTn id="24" fill="hold" nodeType="afterGroup">
                            <p:stCondLst>
                              <p:cond delay="1000"/>
                            </p:stCondLst>
                            <p:childTnLst>
                              <p:par>
                                <p:cTn id="25" presetID="29" presetClass="entr" presetSubtype="0" fill="hold" grpId="0" nodeType="afterEffect">
                                  <p:stCondLst>
                                    <p:cond delay="0"/>
                                  </p:stCondLst>
                                  <p:childTnLst>
                                    <p:set>
                                      <p:cBhvr>
                                        <p:cTn id="26" dur="1" fill="hold">
                                          <p:stCondLst>
                                            <p:cond delay="0"/>
                                          </p:stCondLst>
                                        </p:cTn>
                                        <p:tgtEl>
                                          <p:spTgt spid="55300"/>
                                        </p:tgtEl>
                                        <p:attrNameLst>
                                          <p:attrName>style.visibility</p:attrName>
                                        </p:attrNameLst>
                                      </p:cBhvr>
                                      <p:to>
                                        <p:strVal val="visible"/>
                                      </p:to>
                                    </p:set>
                                    <p:anim calcmode="lin" valueType="num">
                                      <p:cBhvr>
                                        <p:cTn id="27" dur="2000" fill="hold"/>
                                        <p:tgtEl>
                                          <p:spTgt spid="55300"/>
                                        </p:tgtEl>
                                        <p:attrNameLst>
                                          <p:attrName>ppt_x</p:attrName>
                                        </p:attrNameLst>
                                      </p:cBhvr>
                                      <p:tavLst>
                                        <p:tav tm="0">
                                          <p:val>
                                            <p:strVal val="#ppt_x-.2"/>
                                          </p:val>
                                        </p:tav>
                                        <p:tav tm="100000">
                                          <p:val>
                                            <p:strVal val="#ppt_x"/>
                                          </p:val>
                                        </p:tav>
                                      </p:tavLst>
                                    </p:anim>
                                    <p:anim calcmode="lin" valueType="num">
                                      <p:cBhvr>
                                        <p:cTn id="28" dur="2000" fill="hold"/>
                                        <p:tgtEl>
                                          <p:spTgt spid="55300"/>
                                        </p:tgtEl>
                                        <p:attrNameLst>
                                          <p:attrName>ppt_y</p:attrName>
                                        </p:attrNameLst>
                                      </p:cBhvr>
                                      <p:tavLst>
                                        <p:tav tm="0">
                                          <p:val>
                                            <p:strVal val="#ppt_y"/>
                                          </p:val>
                                        </p:tav>
                                        <p:tav tm="100000">
                                          <p:val>
                                            <p:strVal val="#ppt_y"/>
                                          </p:val>
                                        </p:tav>
                                      </p:tavLst>
                                    </p:anim>
                                    <p:animEffect transition="in" filter="wipe(right)" prLst="gradientSize: 0.1">
                                      <p:cBhvr>
                                        <p:cTn id="29" dur="2000"/>
                                        <p:tgtEl>
                                          <p:spTgt spid="55300"/>
                                        </p:tgtEl>
                                      </p:cBhvr>
                                    </p:animEffect>
                                  </p:childTnLst>
                                </p:cTn>
                              </p:par>
                            </p:childTnLst>
                          </p:cTn>
                        </p:par>
                      </p:childTnLst>
                    </p:cTn>
                  </p:par>
                  <p:par>
                    <p:cTn id="30" fill="hold">
                      <p:stCondLst>
                        <p:cond delay="indefinite"/>
                      </p:stCondLst>
                      <p:childTnLst>
                        <p:par>
                          <p:cTn id="31" fill="hold">
                            <p:stCondLst>
                              <p:cond delay="0"/>
                            </p:stCondLst>
                            <p:childTnLst>
                              <p:par>
                                <p:cTn id="32" presetID="54" presetClass="entr" presetSubtype="0" accel="100000" fill="hold" nodeType="clickEffect">
                                  <p:stCondLst>
                                    <p:cond delay="0"/>
                                  </p:stCondLst>
                                  <p:childTnLst>
                                    <p:set>
                                      <p:cBhvr>
                                        <p:cTn id="33" dur="1" fill="hold">
                                          <p:stCondLst>
                                            <p:cond delay="0"/>
                                          </p:stCondLst>
                                        </p:cTn>
                                        <p:tgtEl>
                                          <p:spTgt spid="55298">
                                            <p:txEl>
                                              <p:pRg st="4" end="4"/>
                                            </p:txEl>
                                          </p:spTgt>
                                        </p:tgtEl>
                                        <p:attrNameLst>
                                          <p:attrName>style.visibility</p:attrName>
                                        </p:attrNameLst>
                                      </p:cBhvr>
                                      <p:to>
                                        <p:strVal val="visible"/>
                                      </p:to>
                                    </p:set>
                                    <p:anim calcmode="lin" valueType="num">
                                      <p:cBhvr>
                                        <p:cTn id="34" dur="1000" fill="hold"/>
                                        <p:tgtEl>
                                          <p:spTgt spid="55298">
                                            <p:txEl>
                                              <p:pRg st="4" end="4"/>
                                            </p:txEl>
                                          </p:spTgt>
                                        </p:tgtEl>
                                        <p:attrNameLst>
                                          <p:attrName>ppt_w</p:attrName>
                                        </p:attrNameLst>
                                      </p:cBhvr>
                                      <p:tavLst>
                                        <p:tav tm="0">
                                          <p:val>
                                            <p:strVal val="#ppt_w*0.05"/>
                                          </p:val>
                                        </p:tav>
                                        <p:tav tm="100000">
                                          <p:val>
                                            <p:strVal val="#ppt_w"/>
                                          </p:val>
                                        </p:tav>
                                      </p:tavLst>
                                    </p:anim>
                                    <p:anim calcmode="lin" valueType="num">
                                      <p:cBhvr>
                                        <p:cTn id="35" dur="1000" fill="hold"/>
                                        <p:tgtEl>
                                          <p:spTgt spid="55298">
                                            <p:txEl>
                                              <p:pRg st="4" end="4"/>
                                            </p:txEl>
                                          </p:spTgt>
                                        </p:tgtEl>
                                        <p:attrNameLst>
                                          <p:attrName>ppt_h</p:attrName>
                                        </p:attrNameLst>
                                      </p:cBhvr>
                                      <p:tavLst>
                                        <p:tav tm="0">
                                          <p:val>
                                            <p:strVal val="#ppt_h"/>
                                          </p:val>
                                        </p:tav>
                                        <p:tav tm="100000">
                                          <p:val>
                                            <p:strVal val="#ppt_h"/>
                                          </p:val>
                                        </p:tav>
                                      </p:tavLst>
                                    </p:anim>
                                    <p:anim calcmode="lin" valueType="num">
                                      <p:cBhvr>
                                        <p:cTn id="36" dur="1000" fill="hold"/>
                                        <p:tgtEl>
                                          <p:spTgt spid="55298">
                                            <p:txEl>
                                              <p:pRg st="4" end="4"/>
                                            </p:txEl>
                                          </p:spTgt>
                                        </p:tgtEl>
                                        <p:attrNameLst>
                                          <p:attrName>ppt_x</p:attrName>
                                        </p:attrNameLst>
                                      </p:cBhvr>
                                      <p:tavLst>
                                        <p:tav tm="0">
                                          <p:val>
                                            <p:strVal val="#ppt_x-.2"/>
                                          </p:val>
                                        </p:tav>
                                        <p:tav tm="100000">
                                          <p:val>
                                            <p:strVal val="#ppt_x"/>
                                          </p:val>
                                        </p:tav>
                                      </p:tavLst>
                                    </p:anim>
                                    <p:anim calcmode="lin" valueType="num">
                                      <p:cBhvr>
                                        <p:cTn id="37" dur="1000" fill="hold"/>
                                        <p:tgtEl>
                                          <p:spTgt spid="55298">
                                            <p:txEl>
                                              <p:pRg st="4" end="4"/>
                                            </p:txEl>
                                          </p:spTgt>
                                        </p:tgtEl>
                                        <p:attrNameLst>
                                          <p:attrName>ppt_y</p:attrName>
                                        </p:attrNameLst>
                                      </p:cBhvr>
                                      <p:tavLst>
                                        <p:tav tm="0">
                                          <p:val>
                                            <p:strVal val="#ppt_y"/>
                                          </p:val>
                                        </p:tav>
                                        <p:tav tm="100000">
                                          <p:val>
                                            <p:strVal val="#ppt_y"/>
                                          </p:val>
                                        </p:tav>
                                      </p:tavLst>
                                    </p:anim>
                                    <p:animEffect transition="in" filter="fade">
                                      <p:cBhvr>
                                        <p:cTn id="38" dur="1000"/>
                                        <p:tgtEl>
                                          <p:spTgt spid="55298">
                                            <p:txEl>
                                              <p:pRg st="4" end="4"/>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54" presetClass="entr" presetSubtype="0" accel="100000" fill="hold" nodeType="clickEffect">
                                  <p:stCondLst>
                                    <p:cond delay="0"/>
                                  </p:stCondLst>
                                  <p:childTnLst>
                                    <p:set>
                                      <p:cBhvr>
                                        <p:cTn id="42" dur="1" fill="hold">
                                          <p:stCondLst>
                                            <p:cond delay="0"/>
                                          </p:stCondLst>
                                        </p:cTn>
                                        <p:tgtEl>
                                          <p:spTgt spid="55298">
                                            <p:txEl>
                                              <p:pRg st="5" end="5"/>
                                            </p:txEl>
                                          </p:spTgt>
                                        </p:tgtEl>
                                        <p:attrNameLst>
                                          <p:attrName>style.visibility</p:attrName>
                                        </p:attrNameLst>
                                      </p:cBhvr>
                                      <p:to>
                                        <p:strVal val="visible"/>
                                      </p:to>
                                    </p:set>
                                    <p:anim calcmode="lin" valueType="num">
                                      <p:cBhvr>
                                        <p:cTn id="43" dur="1000" fill="hold"/>
                                        <p:tgtEl>
                                          <p:spTgt spid="55298">
                                            <p:txEl>
                                              <p:pRg st="5" end="5"/>
                                            </p:txEl>
                                          </p:spTgt>
                                        </p:tgtEl>
                                        <p:attrNameLst>
                                          <p:attrName>ppt_w</p:attrName>
                                        </p:attrNameLst>
                                      </p:cBhvr>
                                      <p:tavLst>
                                        <p:tav tm="0">
                                          <p:val>
                                            <p:strVal val="#ppt_w*0.05"/>
                                          </p:val>
                                        </p:tav>
                                        <p:tav tm="100000">
                                          <p:val>
                                            <p:strVal val="#ppt_w"/>
                                          </p:val>
                                        </p:tav>
                                      </p:tavLst>
                                    </p:anim>
                                    <p:anim calcmode="lin" valueType="num">
                                      <p:cBhvr>
                                        <p:cTn id="44" dur="1000" fill="hold"/>
                                        <p:tgtEl>
                                          <p:spTgt spid="55298">
                                            <p:txEl>
                                              <p:pRg st="5" end="5"/>
                                            </p:txEl>
                                          </p:spTgt>
                                        </p:tgtEl>
                                        <p:attrNameLst>
                                          <p:attrName>ppt_h</p:attrName>
                                        </p:attrNameLst>
                                      </p:cBhvr>
                                      <p:tavLst>
                                        <p:tav tm="0">
                                          <p:val>
                                            <p:strVal val="#ppt_h"/>
                                          </p:val>
                                        </p:tav>
                                        <p:tav tm="100000">
                                          <p:val>
                                            <p:strVal val="#ppt_h"/>
                                          </p:val>
                                        </p:tav>
                                      </p:tavLst>
                                    </p:anim>
                                    <p:anim calcmode="lin" valueType="num">
                                      <p:cBhvr>
                                        <p:cTn id="45" dur="1000" fill="hold"/>
                                        <p:tgtEl>
                                          <p:spTgt spid="55298">
                                            <p:txEl>
                                              <p:pRg st="5" end="5"/>
                                            </p:txEl>
                                          </p:spTgt>
                                        </p:tgtEl>
                                        <p:attrNameLst>
                                          <p:attrName>ppt_x</p:attrName>
                                        </p:attrNameLst>
                                      </p:cBhvr>
                                      <p:tavLst>
                                        <p:tav tm="0">
                                          <p:val>
                                            <p:strVal val="#ppt_x-.2"/>
                                          </p:val>
                                        </p:tav>
                                        <p:tav tm="100000">
                                          <p:val>
                                            <p:strVal val="#ppt_x"/>
                                          </p:val>
                                        </p:tav>
                                      </p:tavLst>
                                    </p:anim>
                                    <p:anim calcmode="lin" valueType="num">
                                      <p:cBhvr>
                                        <p:cTn id="46" dur="1000" fill="hold"/>
                                        <p:tgtEl>
                                          <p:spTgt spid="55298">
                                            <p:txEl>
                                              <p:pRg st="5" end="5"/>
                                            </p:txEl>
                                          </p:spTgt>
                                        </p:tgtEl>
                                        <p:attrNameLst>
                                          <p:attrName>ppt_y</p:attrName>
                                        </p:attrNameLst>
                                      </p:cBhvr>
                                      <p:tavLst>
                                        <p:tav tm="0">
                                          <p:val>
                                            <p:strVal val="#ppt_y"/>
                                          </p:val>
                                        </p:tav>
                                        <p:tav tm="100000">
                                          <p:val>
                                            <p:strVal val="#ppt_y"/>
                                          </p:val>
                                        </p:tav>
                                      </p:tavLst>
                                    </p:anim>
                                    <p:animEffect transition="in" filter="fade">
                                      <p:cBhvr>
                                        <p:cTn id="47" dur="1000"/>
                                        <p:tgtEl>
                                          <p:spTgt spid="55298">
                                            <p:txEl>
                                              <p:pRg st="5" end="5"/>
                                            </p:txEl>
                                          </p:spTgt>
                                        </p:tgtEl>
                                      </p:cBhvr>
                                    </p:animEffect>
                                  </p:childTnLst>
                                </p:cTn>
                              </p:par>
                            </p:childTnLst>
                          </p:cTn>
                        </p:par>
                        <p:par>
                          <p:cTn id="48" fill="hold">
                            <p:stCondLst>
                              <p:cond delay="1000"/>
                            </p:stCondLst>
                            <p:childTnLst>
                              <p:par>
                                <p:cTn id="49" presetID="29" presetClass="entr" presetSubtype="0"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p:cTn id="51" dur="2000" fill="hold"/>
                                        <p:tgtEl>
                                          <p:spTgt spid="11"/>
                                        </p:tgtEl>
                                        <p:attrNameLst>
                                          <p:attrName>ppt_x</p:attrName>
                                        </p:attrNameLst>
                                      </p:cBhvr>
                                      <p:tavLst>
                                        <p:tav tm="0">
                                          <p:val>
                                            <p:strVal val="#ppt_x-.2"/>
                                          </p:val>
                                        </p:tav>
                                        <p:tav tm="100000">
                                          <p:val>
                                            <p:strVal val="#ppt_x"/>
                                          </p:val>
                                        </p:tav>
                                      </p:tavLst>
                                    </p:anim>
                                    <p:anim calcmode="lin" valueType="num">
                                      <p:cBhvr>
                                        <p:cTn id="52" dur="2000" fill="hold"/>
                                        <p:tgtEl>
                                          <p:spTgt spid="11"/>
                                        </p:tgtEl>
                                        <p:attrNameLst>
                                          <p:attrName>ppt_y</p:attrName>
                                        </p:attrNameLst>
                                      </p:cBhvr>
                                      <p:tavLst>
                                        <p:tav tm="0">
                                          <p:val>
                                            <p:strVal val="#ppt_y"/>
                                          </p:val>
                                        </p:tav>
                                        <p:tav tm="100000">
                                          <p:val>
                                            <p:strVal val="#ppt_y"/>
                                          </p:val>
                                        </p:tav>
                                      </p:tavLst>
                                    </p:anim>
                                    <p:animEffect transition="in" filter="wipe(right)" prLst="gradientSize: 0.1">
                                      <p:cBhvr>
                                        <p:cTn id="53" dur="2000"/>
                                        <p:tgtEl>
                                          <p:spTgt spid="11"/>
                                        </p:tgtEl>
                                      </p:cBhvr>
                                    </p:animEffect>
                                  </p:childTnLst>
                                </p:cTn>
                              </p:par>
                            </p:childTnLst>
                          </p:cTn>
                        </p:par>
                        <p:par>
                          <p:cTn id="54" fill="hold">
                            <p:stCondLst>
                              <p:cond delay="3000"/>
                            </p:stCondLst>
                            <p:childTnLst>
                              <p:par>
                                <p:cTn id="55" presetID="29" presetClass="entr" presetSubtype="0" fill="hold" grpId="0" nodeType="after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p:cTn id="57" dur="2000" fill="hold"/>
                                        <p:tgtEl>
                                          <p:spTgt spid="12"/>
                                        </p:tgtEl>
                                        <p:attrNameLst>
                                          <p:attrName>ppt_x</p:attrName>
                                        </p:attrNameLst>
                                      </p:cBhvr>
                                      <p:tavLst>
                                        <p:tav tm="0">
                                          <p:val>
                                            <p:strVal val="#ppt_x-.2"/>
                                          </p:val>
                                        </p:tav>
                                        <p:tav tm="100000">
                                          <p:val>
                                            <p:strVal val="#ppt_x"/>
                                          </p:val>
                                        </p:tav>
                                      </p:tavLst>
                                    </p:anim>
                                    <p:anim calcmode="lin" valueType="num">
                                      <p:cBhvr>
                                        <p:cTn id="58" dur="2000" fill="hold"/>
                                        <p:tgtEl>
                                          <p:spTgt spid="12"/>
                                        </p:tgtEl>
                                        <p:attrNameLst>
                                          <p:attrName>ppt_y</p:attrName>
                                        </p:attrNameLst>
                                      </p:cBhvr>
                                      <p:tavLst>
                                        <p:tav tm="0">
                                          <p:val>
                                            <p:strVal val="#ppt_y"/>
                                          </p:val>
                                        </p:tav>
                                        <p:tav tm="100000">
                                          <p:val>
                                            <p:strVal val="#ppt_y"/>
                                          </p:val>
                                        </p:tav>
                                      </p:tavLst>
                                    </p:anim>
                                    <p:animEffect transition="in" filter="wipe(right)" prLst="gradientSize: 0.1">
                                      <p:cBhvr>
                                        <p:cTn id="59"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300" grpId="0" animBg="1"/>
      <p:bldP spid="55302" grpId="0" animBg="1"/>
      <p:bldP spid="11" grpId="0" animBg="1"/>
      <p:bldP spid="12" grpId="0" animBg="1"/>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916781" y="219002"/>
            <a:ext cx="7158038" cy="1221254"/>
          </a:xfrm>
        </p:spPr>
        <p:txBody>
          <a:bodyPr/>
          <a:lstStyle/>
          <a:p>
            <a:pPr algn="ctr"/>
            <a:r>
              <a:rPr lang="en-US" b="1" dirty="0"/>
              <a:t>Accounting Equation 8</a:t>
            </a:r>
          </a:p>
        </p:txBody>
      </p:sp>
      <p:graphicFrame>
        <p:nvGraphicFramePr>
          <p:cNvPr id="60419" name="Object 3"/>
          <p:cNvGraphicFramePr>
            <a:graphicFrameLocks/>
          </p:cNvGraphicFramePr>
          <p:nvPr>
            <p:extLst>
              <p:ext uri="{D42A27DB-BD31-4B8C-83A1-F6EECF244321}">
                <p14:modId xmlns:p14="http://schemas.microsoft.com/office/powerpoint/2010/main" val="3458644270"/>
              </p:ext>
            </p:extLst>
          </p:nvPr>
        </p:nvGraphicFramePr>
        <p:xfrm>
          <a:off x="576263" y="2784475"/>
          <a:ext cx="8118475" cy="2679700"/>
        </p:xfrm>
        <a:graphic>
          <a:graphicData uri="http://schemas.openxmlformats.org/presentationml/2006/ole">
            <mc:AlternateContent xmlns:mc="http://schemas.openxmlformats.org/markup-compatibility/2006">
              <mc:Choice xmlns:v="urn:schemas-microsoft-com:vml" Requires="v">
                <p:oleObj name="Worksheet" r:id="rId3" imgW="6076995" imgH="1828958" progId="Excel.Sheet.8">
                  <p:embed/>
                </p:oleObj>
              </mc:Choice>
              <mc:Fallback>
                <p:oleObj name="Worksheet" r:id="rId3" imgW="6076995" imgH="1828958" progId="Excel.Sheet.8">
                  <p:embed/>
                  <p:pic>
                    <p:nvPicPr>
                      <p:cNvPr id="60419" name="Object 3"/>
                      <p:cNvPicPr>
                        <a:picLocks noChangeArrowheads="1"/>
                      </p:cNvPicPr>
                      <p:nvPr/>
                    </p:nvPicPr>
                    <p:blipFill>
                      <a:blip r:embed="rId4"/>
                      <a:srcRect b="5836"/>
                      <a:stretch>
                        <a:fillRect/>
                      </a:stretch>
                    </p:blipFill>
                    <p:spPr bwMode="auto">
                      <a:xfrm>
                        <a:off x="576263" y="2784475"/>
                        <a:ext cx="8118475" cy="2679700"/>
                      </a:xfrm>
                      <a:prstGeom prst="rect">
                        <a:avLst/>
                      </a:prstGeom>
                      <a:noFill/>
                      <a:ln w="50800">
                        <a:solidFill>
                          <a:schemeClr val="bg2"/>
                        </a:solidFill>
                        <a:miter lim="800000"/>
                        <a:headEnd/>
                        <a:tailEnd/>
                      </a:ln>
                      <a:extLst>
                        <a:ext uri="{909E8E84-426E-40dd-AFC4-6F175D3DCCD1}">
                          <a14:hiddenFill xmlns:a14="http://schemas.microsoft.com/office/drawing/2010/main" xmlns="">
                            <a:solidFill>
                              <a:srgbClr val="FFFFFF"/>
                            </a:solidFill>
                          </a14:hiddenFill>
                        </a:ext>
                      </a:extLst>
                    </p:spPr>
                  </p:pic>
                </p:oleObj>
              </mc:Fallback>
            </mc:AlternateContent>
          </a:graphicData>
        </a:graphic>
      </p:graphicFrame>
      <p:sp>
        <p:nvSpPr>
          <p:cNvPr id="17" name="Rectangle: Rounded Corners 16">
            <a:extLst>
              <a:ext uri="{FF2B5EF4-FFF2-40B4-BE49-F238E27FC236}">
                <a16:creationId xmlns:a16="http://schemas.microsoft.com/office/drawing/2014/main" id="{2D103CAE-69C5-40C7-8E13-955324A009D8}"/>
              </a:ext>
            </a:extLst>
          </p:cNvPr>
          <p:cNvSpPr/>
          <p:nvPr/>
        </p:nvSpPr>
        <p:spPr>
          <a:xfrm>
            <a:off x="1600200" y="3829404"/>
            <a:ext cx="1239838" cy="364779"/>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Rounded Corners 17">
            <a:extLst>
              <a:ext uri="{FF2B5EF4-FFF2-40B4-BE49-F238E27FC236}">
                <a16:creationId xmlns:a16="http://schemas.microsoft.com/office/drawing/2014/main" id="{24140208-24C5-43FE-B233-277BB18E1609}"/>
              </a:ext>
            </a:extLst>
          </p:cNvPr>
          <p:cNvSpPr/>
          <p:nvPr/>
        </p:nvSpPr>
        <p:spPr>
          <a:xfrm>
            <a:off x="6923881" y="3829404"/>
            <a:ext cx="1239838" cy="30798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Rounded Corners 18">
            <a:extLst>
              <a:ext uri="{FF2B5EF4-FFF2-40B4-BE49-F238E27FC236}">
                <a16:creationId xmlns:a16="http://schemas.microsoft.com/office/drawing/2014/main" id="{DF074F7C-DD0A-46EE-A43F-365F20A1D9FA}"/>
              </a:ext>
            </a:extLst>
          </p:cNvPr>
          <p:cNvSpPr/>
          <p:nvPr/>
        </p:nvSpPr>
        <p:spPr>
          <a:xfrm>
            <a:off x="7043737" y="3963991"/>
            <a:ext cx="1239838" cy="38418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Rounded Corners 19">
            <a:extLst>
              <a:ext uri="{FF2B5EF4-FFF2-40B4-BE49-F238E27FC236}">
                <a16:creationId xmlns:a16="http://schemas.microsoft.com/office/drawing/2014/main" id="{C5239C98-1AB7-42C5-8F67-DC9642DFBD73}"/>
              </a:ext>
            </a:extLst>
          </p:cNvPr>
          <p:cNvSpPr/>
          <p:nvPr/>
        </p:nvSpPr>
        <p:spPr>
          <a:xfrm>
            <a:off x="539931" y="4614623"/>
            <a:ext cx="1066800" cy="298936"/>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Rounded Corners 20">
            <a:extLst>
              <a:ext uri="{FF2B5EF4-FFF2-40B4-BE49-F238E27FC236}">
                <a16:creationId xmlns:a16="http://schemas.microsoft.com/office/drawing/2014/main" id="{BB7D9306-52AD-4693-8EDD-526D0A588BAA}"/>
              </a:ext>
            </a:extLst>
          </p:cNvPr>
          <p:cNvSpPr/>
          <p:nvPr/>
        </p:nvSpPr>
        <p:spPr>
          <a:xfrm>
            <a:off x="1537501" y="4620737"/>
            <a:ext cx="1117849" cy="30798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Rounded Corners 21">
            <a:extLst>
              <a:ext uri="{FF2B5EF4-FFF2-40B4-BE49-F238E27FC236}">
                <a16:creationId xmlns:a16="http://schemas.microsoft.com/office/drawing/2014/main" id="{7A6DA717-ED46-474C-A235-D44EEE33A5A0}"/>
              </a:ext>
            </a:extLst>
          </p:cNvPr>
          <p:cNvSpPr/>
          <p:nvPr/>
        </p:nvSpPr>
        <p:spPr>
          <a:xfrm>
            <a:off x="2597331" y="4614623"/>
            <a:ext cx="1084020" cy="30798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Rounded Corners 22">
            <a:extLst>
              <a:ext uri="{FF2B5EF4-FFF2-40B4-BE49-F238E27FC236}">
                <a16:creationId xmlns:a16="http://schemas.microsoft.com/office/drawing/2014/main" id="{E682A0DC-B1B4-492A-842C-BC061535E61B}"/>
              </a:ext>
            </a:extLst>
          </p:cNvPr>
          <p:cNvSpPr/>
          <p:nvPr/>
        </p:nvSpPr>
        <p:spPr>
          <a:xfrm>
            <a:off x="3600336" y="4605576"/>
            <a:ext cx="990600" cy="30798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Rounded Corners 23">
            <a:extLst>
              <a:ext uri="{FF2B5EF4-FFF2-40B4-BE49-F238E27FC236}">
                <a16:creationId xmlns:a16="http://schemas.microsoft.com/office/drawing/2014/main" id="{E6ACE54D-57F5-4727-9AD7-F2BDBF9FE3DD}"/>
              </a:ext>
            </a:extLst>
          </p:cNvPr>
          <p:cNvSpPr/>
          <p:nvPr/>
        </p:nvSpPr>
        <p:spPr>
          <a:xfrm>
            <a:off x="4876800" y="4640158"/>
            <a:ext cx="990600" cy="30798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Rounded Corners 24">
            <a:extLst>
              <a:ext uri="{FF2B5EF4-FFF2-40B4-BE49-F238E27FC236}">
                <a16:creationId xmlns:a16="http://schemas.microsoft.com/office/drawing/2014/main" id="{B0981BD0-DAF9-479B-9AA7-5FE8EB424D20}"/>
              </a:ext>
            </a:extLst>
          </p:cNvPr>
          <p:cNvSpPr/>
          <p:nvPr/>
        </p:nvSpPr>
        <p:spPr>
          <a:xfrm>
            <a:off x="5959730" y="4642083"/>
            <a:ext cx="1203070" cy="30798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Rounded Corners 25">
            <a:extLst>
              <a:ext uri="{FF2B5EF4-FFF2-40B4-BE49-F238E27FC236}">
                <a16:creationId xmlns:a16="http://schemas.microsoft.com/office/drawing/2014/main" id="{AC8AA60C-3DB0-43A2-860F-A7CF84B47DDC}"/>
              </a:ext>
            </a:extLst>
          </p:cNvPr>
          <p:cNvSpPr/>
          <p:nvPr/>
        </p:nvSpPr>
        <p:spPr>
          <a:xfrm>
            <a:off x="7112498" y="4614623"/>
            <a:ext cx="1033281" cy="30798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Rounded Corners 26">
            <a:extLst>
              <a:ext uri="{FF2B5EF4-FFF2-40B4-BE49-F238E27FC236}">
                <a16:creationId xmlns:a16="http://schemas.microsoft.com/office/drawing/2014/main" id="{DFA42162-AFBF-4F87-984E-54568CBC94F5}"/>
              </a:ext>
            </a:extLst>
          </p:cNvPr>
          <p:cNvSpPr/>
          <p:nvPr/>
        </p:nvSpPr>
        <p:spPr>
          <a:xfrm>
            <a:off x="7921041" y="4643913"/>
            <a:ext cx="818993" cy="30798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Rounded Corners 27">
            <a:extLst>
              <a:ext uri="{FF2B5EF4-FFF2-40B4-BE49-F238E27FC236}">
                <a16:creationId xmlns:a16="http://schemas.microsoft.com/office/drawing/2014/main" id="{BAC1BEAC-C38F-4987-96B0-198288A4C74D}"/>
              </a:ext>
            </a:extLst>
          </p:cNvPr>
          <p:cNvSpPr/>
          <p:nvPr/>
        </p:nvSpPr>
        <p:spPr>
          <a:xfrm>
            <a:off x="2621082" y="5039057"/>
            <a:ext cx="1060269" cy="38418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Rounded Corners 28">
            <a:extLst>
              <a:ext uri="{FF2B5EF4-FFF2-40B4-BE49-F238E27FC236}">
                <a16:creationId xmlns:a16="http://schemas.microsoft.com/office/drawing/2014/main" id="{D1370572-3549-429C-9996-14A4988AFE7D}"/>
              </a:ext>
            </a:extLst>
          </p:cNvPr>
          <p:cNvSpPr/>
          <p:nvPr/>
        </p:nvSpPr>
        <p:spPr>
          <a:xfrm>
            <a:off x="5910943" y="5039216"/>
            <a:ext cx="1168898" cy="375578"/>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6">
            <a:extLst>
              <a:ext uri="{FF2B5EF4-FFF2-40B4-BE49-F238E27FC236}">
                <a16:creationId xmlns:a16="http://schemas.microsoft.com/office/drawing/2014/main" id="{EEE1CC5A-2079-BADF-1A89-655E66AEF33D}"/>
              </a:ext>
            </a:extLst>
          </p:cNvPr>
          <p:cNvSpPr>
            <a:spLocks noChangeArrowheads="1"/>
          </p:cNvSpPr>
          <p:nvPr/>
        </p:nvSpPr>
        <p:spPr bwMode="auto">
          <a:xfrm>
            <a:off x="381000" y="1168566"/>
            <a:ext cx="8747673" cy="1384259"/>
          </a:xfrm>
          <a:prstGeom prst="rect">
            <a:avLst/>
          </a:prstGeom>
          <a:solidFill>
            <a:srgbClr val="FFFF99"/>
          </a:solidFill>
          <a:ln>
            <a:noFill/>
          </a:ln>
          <a:effectLst/>
        </p:spPr>
        <p:txBody>
          <a:bodyPr lIns="90488" tIns="44450" rIns="90488" bIns="44450"/>
          <a:lstStyle/>
          <a:p>
            <a:pPr algn="ctr"/>
            <a:r>
              <a:rPr lang="en-US" sz="2600" b="1" dirty="0">
                <a:solidFill>
                  <a:prstClr val="black"/>
                </a:solidFill>
                <a:latin typeface="Arial" panose="020B0604020202020204" pitchFamily="34" charset="0"/>
              </a:rPr>
              <a:t>Farhat Lectures provided consulting services of $1,800 and rented facilities for $200 to a customer on credit.</a:t>
            </a:r>
          </a:p>
        </p:txBody>
      </p:sp>
      <p:sp>
        <p:nvSpPr>
          <p:cNvPr id="3" name="TextBox 23">
            <a:extLst>
              <a:ext uri="{FF2B5EF4-FFF2-40B4-BE49-F238E27FC236}">
                <a16:creationId xmlns:a16="http://schemas.microsoft.com/office/drawing/2014/main" id="{377D2593-56D8-92BB-F0C1-9F44A6670750}"/>
              </a:ext>
            </a:extLst>
          </p:cNvPr>
          <p:cNvSpPr txBox="1">
            <a:spLocks noChangeArrowheads="1"/>
          </p:cNvSpPr>
          <p:nvPr/>
        </p:nvSpPr>
        <p:spPr bwMode="auto">
          <a:xfrm>
            <a:off x="2895600" y="6435730"/>
            <a:ext cx="63483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sz="1800"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sz="1800"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sz="1800"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4" name="Content Placeholder 5">
            <a:extLst>
              <a:ext uri="{FF2B5EF4-FFF2-40B4-BE49-F238E27FC236}">
                <a16:creationId xmlns:a16="http://schemas.microsoft.com/office/drawing/2014/main" id="{7E85E2B2-969F-23ED-2BC2-7E2841413908}"/>
              </a:ext>
            </a:extLst>
          </p:cNvPr>
          <p:cNvPicPr>
            <a:picLocks noChangeAspect="1"/>
          </p:cNvPicPr>
          <p:nvPr/>
        </p:nvPicPr>
        <p:blipFill>
          <a:blip r:embed="rId5"/>
          <a:stretch>
            <a:fillRect/>
          </a:stretch>
        </p:blipFill>
        <p:spPr>
          <a:xfrm>
            <a:off x="152400" y="6375960"/>
            <a:ext cx="2998817" cy="482040"/>
          </a:xfrm>
          <a:prstGeom prst="rect">
            <a:avLst/>
          </a:prstGeom>
        </p:spPr>
      </p:pic>
    </p:spTree>
    <p:extLst>
      <p:ext uri="{BB962C8B-B14F-4D97-AF65-F5344CB8AC3E}">
        <p14:creationId xmlns:p14="http://schemas.microsoft.com/office/powerpoint/2010/main" val="446779335"/>
      </p:ext>
    </p:extLst>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20"/>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22"/>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23"/>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0" nodeType="clickEffect">
                                  <p:stCondLst>
                                    <p:cond delay="0"/>
                                  </p:stCondLst>
                                  <p:childTnLst>
                                    <p:set>
                                      <p:cBhvr>
                                        <p:cTn id="34" dur="1" fill="hold">
                                          <p:stCondLst>
                                            <p:cond delay="0"/>
                                          </p:stCondLst>
                                        </p:cTn>
                                        <p:tgtEl>
                                          <p:spTgt spid="24"/>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0" nodeType="clickEffect">
                                  <p:stCondLst>
                                    <p:cond delay="0"/>
                                  </p:stCondLst>
                                  <p:childTnLst>
                                    <p:set>
                                      <p:cBhvr>
                                        <p:cTn id="38" dur="1" fill="hold">
                                          <p:stCondLst>
                                            <p:cond delay="0"/>
                                          </p:stCondLst>
                                        </p:cTn>
                                        <p:tgtEl>
                                          <p:spTgt spid="25"/>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grpId="0" nodeType="clickEffect">
                                  <p:stCondLst>
                                    <p:cond delay="0"/>
                                  </p:stCondLst>
                                  <p:childTnLst>
                                    <p:set>
                                      <p:cBhvr>
                                        <p:cTn id="42" dur="1" fill="hold">
                                          <p:stCondLst>
                                            <p:cond delay="0"/>
                                          </p:stCondLst>
                                        </p:cTn>
                                        <p:tgtEl>
                                          <p:spTgt spid="26"/>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grpId="0" nodeType="clickEffect">
                                  <p:stCondLst>
                                    <p:cond delay="0"/>
                                  </p:stCondLst>
                                  <p:childTnLst>
                                    <p:set>
                                      <p:cBhvr>
                                        <p:cTn id="46" dur="1" fill="hold">
                                          <p:stCondLst>
                                            <p:cond delay="0"/>
                                          </p:stCondLst>
                                        </p:cTn>
                                        <p:tgtEl>
                                          <p:spTgt spid="27"/>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grpId="0" nodeType="clickEffect">
                                  <p:stCondLst>
                                    <p:cond delay="0"/>
                                  </p:stCondLst>
                                  <p:childTnLst>
                                    <p:set>
                                      <p:cBhvr>
                                        <p:cTn id="50" dur="1" fill="hold">
                                          <p:stCondLst>
                                            <p:cond delay="0"/>
                                          </p:stCondLst>
                                        </p:cTn>
                                        <p:tgtEl>
                                          <p:spTgt spid="28"/>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 presetClass="exit" presetSubtype="0" fill="hold" grpId="0" nodeType="clickEffect">
                                  <p:stCondLst>
                                    <p:cond delay="0"/>
                                  </p:stCondLst>
                                  <p:childTnLst>
                                    <p:set>
                                      <p:cBhvr>
                                        <p:cTn id="54" dur="1" fill="hold">
                                          <p:stCondLst>
                                            <p:cond delay="0"/>
                                          </p:stCondLst>
                                        </p:cTn>
                                        <p:tgtEl>
                                          <p:spTgt spid="2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5298" name="Rectangle 2"/>
          <p:cNvSpPr>
            <a:spLocks noGrp="1" noChangeArrowheads="1"/>
          </p:cNvSpPr>
          <p:nvPr>
            <p:ph type="body" idx="1"/>
          </p:nvPr>
        </p:nvSpPr>
        <p:spPr bwMode="auto">
          <a:xfrm>
            <a:off x="457200" y="1371600"/>
            <a:ext cx="8153400" cy="4724400"/>
          </a:xfrm>
          <a:solidFill>
            <a:srgbClr val="FFFFFF"/>
          </a:solidFill>
          <a:ln>
            <a:solidFill>
              <a:schemeClr val="bg1"/>
            </a:solidFill>
            <a:miter lim="800000"/>
            <a:headEnd/>
            <a:tailEnd/>
          </a:ln>
        </p:spPr>
        <p:txBody>
          <a:bodyPr vert="horz" wrap="square" lIns="91440" tIns="45720" rIns="91440" bIns="45720" numCol="1" anchor="t" anchorCtr="0" compatLnSpc="1">
            <a:prstTxWarp prst="textNoShape">
              <a:avLst/>
            </a:prstTxWarp>
          </a:bodyPr>
          <a:lstStyle/>
          <a:p>
            <a:pPr>
              <a:buFont typeface="Wingdings" panose="05000000000000000000" pitchFamily="2" charset="2"/>
              <a:buNone/>
            </a:pPr>
            <a:br>
              <a:rPr lang="en-US" dirty="0"/>
            </a:br>
            <a:endParaRPr lang="en-US" dirty="0"/>
          </a:p>
          <a:p>
            <a:pPr>
              <a:buFont typeface="Wingdings" panose="05000000000000000000" pitchFamily="2" charset="2"/>
              <a:buNone/>
            </a:pPr>
            <a:endParaRPr lang="en-US" b="1" dirty="0">
              <a:solidFill>
                <a:srgbClr val="800080"/>
              </a:solidFill>
            </a:endParaRPr>
          </a:p>
          <a:p>
            <a:pPr>
              <a:buFont typeface="Wingdings" panose="05000000000000000000" pitchFamily="2" charset="2"/>
              <a:buNone/>
            </a:pPr>
            <a:r>
              <a:rPr lang="en-US" b="1" dirty="0">
                <a:solidFill>
                  <a:srgbClr val="800080"/>
                </a:solidFill>
              </a:rPr>
              <a:t>The accounts involved are:</a:t>
            </a:r>
          </a:p>
          <a:p>
            <a:pPr>
              <a:buFont typeface="Wingdings" panose="05000000000000000000" pitchFamily="2" charset="2"/>
              <a:buNone/>
            </a:pPr>
            <a:r>
              <a:rPr lang="en-US" b="1" dirty="0">
                <a:solidFill>
                  <a:schemeClr val="hlink"/>
                </a:solidFill>
              </a:rPr>
              <a:t>	</a:t>
            </a:r>
            <a:r>
              <a:rPr lang="en-US" b="1" dirty="0"/>
              <a:t>(1) Cash </a:t>
            </a:r>
            <a:r>
              <a:rPr lang="en-US" b="1" dirty="0">
                <a:solidFill>
                  <a:srgbClr val="9A2F6F"/>
                </a:solidFill>
              </a:rPr>
              <a:t>(asset)</a:t>
            </a:r>
            <a:r>
              <a:rPr lang="en-US" b="1" dirty="0">
                <a:solidFill>
                  <a:schemeClr val="hlink"/>
                </a:solidFill>
              </a:rPr>
              <a:t> </a:t>
            </a:r>
          </a:p>
          <a:p>
            <a:pPr>
              <a:buFont typeface="Wingdings" panose="05000000000000000000" pitchFamily="2" charset="2"/>
              <a:buNone/>
            </a:pPr>
            <a:r>
              <a:rPr lang="en-US" b="1" dirty="0">
                <a:solidFill>
                  <a:schemeClr val="hlink"/>
                </a:solidFill>
              </a:rPr>
              <a:t>	</a:t>
            </a:r>
            <a:r>
              <a:rPr lang="en-US" b="1" dirty="0"/>
              <a:t>(2) Accounts receivable </a:t>
            </a:r>
            <a:r>
              <a:rPr lang="en-US" b="1" dirty="0">
                <a:solidFill>
                  <a:srgbClr val="9A2F6F"/>
                </a:solidFill>
              </a:rPr>
              <a:t>(asset)</a:t>
            </a:r>
            <a:r>
              <a:rPr lang="en-US" dirty="0"/>
              <a:t> </a:t>
            </a:r>
          </a:p>
          <a:p>
            <a:pPr>
              <a:buFont typeface="Wingdings" panose="05000000000000000000" pitchFamily="2" charset="2"/>
              <a:buNone/>
            </a:pPr>
            <a:r>
              <a:rPr lang="en-US" dirty="0"/>
              <a:t>    </a:t>
            </a:r>
            <a:endParaRPr lang="en-US" b="1" dirty="0"/>
          </a:p>
        </p:txBody>
      </p:sp>
      <p:sp>
        <p:nvSpPr>
          <p:cNvPr id="55300" name="AutoShape 4"/>
          <p:cNvSpPr>
            <a:spLocks noChangeArrowheads="1"/>
          </p:cNvSpPr>
          <p:nvPr/>
        </p:nvSpPr>
        <p:spPr bwMode="auto">
          <a:xfrm rot="16200000">
            <a:off x="3924301" y="3771900"/>
            <a:ext cx="381000" cy="304801"/>
          </a:xfrm>
          <a:prstGeom prst="rightArrow">
            <a:avLst>
              <a:gd name="adj1" fmla="val 50000"/>
              <a:gd name="adj2" fmla="val 67045"/>
            </a:avLst>
          </a:prstGeom>
          <a:solidFill>
            <a:srgbClr val="00CC00"/>
          </a:solidFill>
          <a:ln w="12700">
            <a:solidFill>
              <a:schemeClr val="tx1"/>
            </a:solidFill>
            <a:miter lim="800000"/>
            <a:headEnd/>
            <a:tailEnd/>
          </a:ln>
          <a:effectLst>
            <a:outerShdw dist="53882" dir="2700000" algn="ctr" rotWithShape="0">
              <a:schemeClr val="bg2"/>
            </a:outerShdw>
          </a:effectLst>
        </p:spPr>
        <p:txBody>
          <a:bodyPr wrap="none" anchor="ctr"/>
          <a:lstStyle/>
          <a:p>
            <a:endParaRPr lang="en-US" dirty="0">
              <a:solidFill>
                <a:prstClr val="black"/>
              </a:solidFill>
            </a:endParaRPr>
          </a:p>
        </p:txBody>
      </p:sp>
      <p:sp>
        <p:nvSpPr>
          <p:cNvPr id="55301" name="Rectangle 5"/>
          <p:cNvSpPr>
            <a:spLocks noGrp="1" noChangeArrowheads="1"/>
          </p:cNvSpPr>
          <p:nvPr>
            <p:ph type="title"/>
          </p:nvPr>
        </p:nvSpPr>
        <p:spPr>
          <a:xfrm>
            <a:off x="29378" y="434592"/>
            <a:ext cx="8915400" cy="1412875"/>
          </a:xfrm>
        </p:spPr>
        <p:txBody>
          <a:bodyPr/>
          <a:lstStyle/>
          <a:p>
            <a:pPr algn="ctr"/>
            <a:r>
              <a:rPr lang="en-US" b="1" dirty="0"/>
              <a:t>Transaction 9:</a:t>
            </a:r>
            <a:br>
              <a:rPr lang="en-US" b="1" dirty="0"/>
            </a:br>
            <a:r>
              <a:rPr lang="en-US" sz="3800" b="1" dirty="0"/>
              <a:t>Receipt of Cash from Accounts Receivable</a:t>
            </a:r>
          </a:p>
        </p:txBody>
      </p:sp>
      <p:sp>
        <p:nvSpPr>
          <p:cNvPr id="55302" name="Rectangle 6"/>
          <p:cNvSpPr>
            <a:spLocks noChangeArrowheads="1"/>
          </p:cNvSpPr>
          <p:nvPr/>
        </p:nvSpPr>
        <p:spPr bwMode="auto">
          <a:xfrm>
            <a:off x="381000" y="1981200"/>
            <a:ext cx="8153400" cy="914399"/>
          </a:xfrm>
          <a:prstGeom prst="rect">
            <a:avLst/>
          </a:prstGeom>
          <a:solidFill>
            <a:srgbClr val="FFFF99"/>
          </a:solidFill>
          <a:ln>
            <a:noFill/>
          </a:ln>
          <a:effectLst/>
        </p:spPr>
        <p:txBody>
          <a:bodyPr lIns="90488" tIns="44450" rIns="90488" bIns="44450"/>
          <a:lstStyle/>
          <a:p>
            <a:pPr algn="ctr"/>
            <a:r>
              <a:rPr lang="en-US" altLang="en-US" sz="2800" dirty="0">
                <a:latin typeface="Arial" panose="020B0604020202020204" pitchFamily="34" charset="0"/>
              </a:rPr>
              <a:t>The client in transaction 8 paid $2,000 for consulting services to Farhat Lectures.</a:t>
            </a:r>
          </a:p>
          <a:p>
            <a:pPr algn="ctr"/>
            <a:endParaRPr lang="en-US" sz="2600" b="1" dirty="0">
              <a:solidFill>
                <a:prstClr val="black"/>
              </a:solidFill>
              <a:latin typeface="Arial" panose="020B0604020202020204" pitchFamily="34" charset="0"/>
            </a:endParaRPr>
          </a:p>
        </p:txBody>
      </p:sp>
      <p:sp>
        <p:nvSpPr>
          <p:cNvPr id="11" name="AutoShape 3"/>
          <p:cNvSpPr>
            <a:spLocks noChangeArrowheads="1"/>
          </p:cNvSpPr>
          <p:nvPr/>
        </p:nvSpPr>
        <p:spPr bwMode="auto">
          <a:xfrm rot="16200000" flipH="1">
            <a:off x="6124575" y="4314825"/>
            <a:ext cx="406400" cy="311150"/>
          </a:xfrm>
          <a:prstGeom prst="rightArrow">
            <a:avLst>
              <a:gd name="adj1" fmla="val 50000"/>
              <a:gd name="adj2" fmla="val 67219"/>
            </a:avLst>
          </a:prstGeom>
          <a:solidFill>
            <a:srgbClr val="FF3300"/>
          </a:solidFill>
          <a:ln w="12700">
            <a:solidFill>
              <a:schemeClr val="tx1"/>
            </a:solidFill>
            <a:miter lim="800000"/>
            <a:headEnd/>
            <a:tailEnd/>
          </a:ln>
          <a:effectLst>
            <a:outerShdw dist="63500" dir="3187806" algn="ctr" rotWithShape="0">
              <a:schemeClr val="bg2"/>
            </a:outerShdw>
          </a:effectLst>
        </p:spPr>
        <p:txBody>
          <a:bodyPr wrap="none" anchor="ctr"/>
          <a:lstStyle/>
          <a:p>
            <a:endParaRPr lang="en-US" dirty="0">
              <a:solidFill>
                <a:prstClr val="black"/>
              </a:solidFill>
            </a:endParaRPr>
          </a:p>
        </p:txBody>
      </p:sp>
      <p:sp>
        <p:nvSpPr>
          <p:cNvPr id="5" name="TextBox 23">
            <a:extLst>
              <a:ext uri="{FF2B5EF4-FFF2-40B4-BE49-F238E27FC236}">
                <a16:creationId xmlns:a16="http://schemas.microsoft.com/office/drawing/2014/main" id="{D608C8E7-1AD2-A4DC-23D3-27F7A92B0D65}"/>
              </a:ext>
            </a:extLst>
          </p:cNvPr>
          <p:cNvSpPr txBox="1">
            <a:spLocks noChangeArrowheads="1"/>
          </p:cNvSpPr>
          <p:nvPr/>
        </p:nvSpPr>
        <p:spPr bwMode="auto">
          <a:xfrm>
            <a:off x="2895600" y="6435730"/>
            <a:ext cx="63483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sz="1800"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sz="1800"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sz="1800"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6" name="Content Placeholder 5">
            <a:extLst>
              <a:ext uri="{FF2B5EF4-FFF2-40B4-BE49-F238E27FC236}">
                <a16:creationId xmlns:a16="http://schemas.microsoft.com/office/drawing/2014/main" id="{971DBB71-A39E-71E3-618C-556063E793AB}"/>
              </a:ext>
            </a:extLst>
          </p:cNvPr>
          <p:cNvPicPr>
            <a:picLocks noChangeAspect="1"/>
          </p:cNvPicPr>
          <p:nvPr/>
        </p:nvPicPr>
        <p:blipFill>
          <a:blip r:embed="rId3"/>
          <a:stretch>
            <a:fillRect/>
          </a:stretch>
        </p:blipFill>
        <p:spPr>
          <a:xfrm>
            <a:off x="152400" y="6375960"/>
            <a:ext cx="2998817" cy="482040"/>
          </a:xfrm>
          <a:prstGeom prst="rect">
            <a:avLst/>
          </a:prstGeom>
        </p:spPr>
      </p:pic>
    </p:spTree>
    <p:extLst>
      <p:ext uri="{BB962C8B-B14F-4D97-AF65-F5344CB8AC3E}">
        <p14:creationId xmlns:p14="http://schemas.microsoft.com/office/powerpoint/2010/main" val="576827752"/>
      </p:ext>
    </p:extLst>
  </p:cSld>
  <p:clrMapOvr>
    <a:masterClrMapping/>
  </p:clrMapOvr>
  <p:transition>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5302"/>
                                        </p:tgtEl>
                                        <p:attrNameLst>
                                          <p:attrName>style.visibility</p:attrName>
                                        </p:attrNameLst>
                                      </p:cBhvr>
                                      <p:to>
                                        <p:strVal val="visible"/>
                                      </p:to>
                                    </p:set>
                                    <p:animEffect transition="in" filter="fade">
                                      <p:cBhvr>
                                        <p:cTn id="7" dur="1000"/>
                                        <p:tgtEl>
                                          <p:spTgt spid="55302"/>
                                        </p:tgtEl>
                                      </p:cBhvr>
                                    </p:animEffect>
                                    <p:anim calcmode="lin" valueType="num">
                                      <p:cBhvr>
                                        <p:cTn id="8" dur="1000" fill="hold"/>
                                        <p:tgtEl>
                                          <p:spTgt spid="55302"/>
                                        </p:tgtEl>
                                        <p:attrNameLst>
                                          <p:attrName>ppt_x</p:attrName>
                                        </p:attrNameLst>
                                      </p:cBhvr>
                                      <p:tavLst>
                                        <p:tav tm="0">
                                          <p:val>
                                            <p:strVal val="#ppt_x"/>
                                          </p:val>
                                        </p:tav>
                                        <p:tav tm="100000">
                                          <p:val>
                                            <p:strVal val="#ppt_x"/>
                                          </p:val>
                                        </p:tav>
                                      </p:tavLst>
                                    </p:anim>
                                    <p:anim calcmode="lin" valueType="num">
                                      <p:cBhvr>
                                        <p:cTn id="9" dur="1000" fill="hold"/>
                                        <p:tgtEl>
                                          <p:spTgt spid="5530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55298">
                                            <p:txEl>
                                              <p:pRg st="2" end="2"/>
                                            </p:txEl>
                                          </p:spTgt>
                                        </p:tgtEl>
                                        <p:attrNameLst>
                                          <p:attrName>style.visibility</p:attrName>
                                        </p:attrNameLst>
                                      </p:cBhvr>
                                      <p:to>
                                        <p:strVal val="visible"/>
                                      </p:to>
                                    </p:set>
                                    <p:anim calcmode="lin" valueType="num">
                                      <p:cBhvr additive="base">
                                        <p:cTn id="13" dur="500" fill="hold"/>
                                        <p:tgtEl>
                                          <p:spTgt spid="55298">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529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nodeType="afterGroup">
                            <p:stCondLst>
                              <p:cond delay="0"/>
                            </p:stCondLst>
                            <p:childTnLst>
                              <p:par>
                                <p:cTn id="17" presetID="54" presetClass="entr" presetSubtype="0" accel="100000" fill="hold" nodeType="clickEffect">
                                  <p:stCondLst>
                                    <p:cond delay="0"/>
                                  </p:stCondLst>
                                  <p:childTnLst>
                                    <p:set>
                                      <p:cBhvr>
                                        <p:cTn id="18" dur="1" fill="hold">
                                          <p:stCondLst>
                                            <p:cond delay="0"/>
                                          </p:stCondLst>
                                        </p:cTn>
                                        <p:tgtEl>
                                          <p:spTgt spid="55298">
                                            <p:txEl>
                                              <p:pRg st="3" end="3"/>
                                            </p:txEl>
                                          </p:spTgt>
                                        </p:tgtEl>
                                        <p:attrNameLst>
                                          <p:attrName>style.visibility</p:attrName>
                                        </p:attrNameLst>
                                      </p:cBhvr>
                                      <p:to>
                                        <p:strVal val="visible"/>
                                      </p:to>
                                    </p:set>
                                    <p:anim calcmode="lin" valueType="num">
                                      <p:cBhvr>
                                        <p:cTn id="19" dur="1000" fill="hold"/>
                                        <p:tgtEl>
                                          <p:spTgt spid="55298">
                                            <p:txEl>
                                              <p:pRg st="3" end="3"/>
                                            </p:txEl>
                                          </p:spTgt>
                                        </p:tgtEl>
                                        <p:attrNameLst>
                                          <p:attrName>ppt_w</p:attrName>
                                        </p:attrNameLst>
                                      </p:cBhvr>
                                      <p:tavLst>
                                        <p:tav tm="0">
                                          <p:val>
                                            <p:strVal val="#ppt_w*0.05"/>
                                          </p:val>
                                        </p:tav>
                                        <p:tav tm="100000">
                                          <p:val>
                                            <p:strVal val="#ppt_w"/>
                                          </p:val>
                                        </p:tav>
                                      </p:tavLst>
                                    </p:anim>
                                    <p:anim calcmode="lin" valueType="num">
                                      <p:cBhvr>
                                        <p:cTn id="20" dur="1000" fill="hold"/>
                                        <p:tgtEl>
                                          <p:spTgt spid="55298">
                                            <p:txEl>
                                              <p:pRg st="3" end="3"/>
                                            </p:txEl>
                                          </p:spTgt>
                                        </p:tgtEl>
                                        <p:attrNameLst>
                                          <p:attrName>ppt_h</p:attrName>
                                        </p:attrNameLst>
                                      </p:cBhvr>
                                      <p:tavLst>
                                        <p:tav tm="0">
                                          <p:val>
                                            <p:strVal val="#ppt_h"/>
                                          </p:val>
                                        </p:tav>
                                        <p:tav tm="100000">
                                          <p:val>
                                            <p:strVal val="#ppt_h"/>
                                          </p:val>
                                        </p:tav>
                                      </p:tavLst>
                                    </p:anim>
                                    <p:anim calcmode="lin" valueType="num">
                                      <p:cBhvr>
                                        <p:cTn id="21" dur="1000" fill="hold"/>
                                        <p:tgtEl>
                                          <p:spTgt spid="55298">
                                            <p:txEl>
                                              <p:pRg st="3" end="3"/>
                                            </p:txEl>
                                          </p:spTgt>
                                        </p:tgtEl>
                                        <p:attrNameLst>
                                          <p:attrName>ppt_x</p:attrName>
                                        </p:attrNameLst>
                                      </p:cBhvr>
                                      <p:tavLst>
                                        <p:tav tm="0">
                                          <p:val>
                                            <p:strVal val="#ppt_x-.2"/>
                                          </p:val>
                                        </p:tav>
                                        <p:tav tm="100000">
                                          <p:val>
                                            <p:strVal val="#ppt_x"/>
                                          </p:val>
                                        </p:tav>
                                      </p:tavLst>
                                    </p:anim>
                                    <p:anim calcmode="lin" valueType="num">
                                      <p:cBhvr>
                                        <p:cTn id="22" dur="1000" fill="hold"/>
                                        <p:tgtEl>
                                          <p:spTgt spid="55298">
                                            <p:txEl>
                                              <p:pRg st="3" end="3"/>
                                            </p:txEl>
                                          </p:spTgt>
                                        </p:tgtEl>
                                        <p:attrNameLst>
                                          <p:attrName>ppt_y</p:attrName>
                                        </p:attrNameLst>
                                      </p:cBhvr>
                                      <p:tavLst>
                                        <p:tav tm="0">
                                          <p:val>
                                            <p:strVal val="#ppt_y"/>
                                          </p:val>
                                        </p:tav>
                                        <p:tav tm="100000">
                                          <p:val>
                                            <p:strVal val="#ppt_y"/>
                                          </p:val>
                                        </p:tav>
                                      </p:tavLst>
                                    </p:anim>
                                    <p:animEffect transition="in" filter="fade">
                                      <p:cBhvr>
                                        <p:cTn id="23" dur="1000"/>
                                        <p:tgtEl>
                                          <p:spTgt spid="55298">
                                            <p:txEl>
                                              <p:pRg st="3" end="3"/>
                                            </p:txEl>
                                          </p:spTgt>
                                        </p:tgtEl>
                                      </p:cBhvr>
                                    </p:animEffect>
                                  </p:childTnLst>
                                </p:cTn>
                              </p:par>
                            </p:childTnLst>
                          </p:cTn>
                        </p:par>
                        <p:par>
                          <p:cTn id="24" fill="hold" nodeType="afterGroup">
                            <p:stCondLst>
                              <p:cond delay="1000"/>
                            </p:stCondLst>
                            <p:childTnLst>
                              <p:par>
                                <p:cTn id="25" presetID="29" presetClass="entr" presetSubtype="0" fill="hold" grpId="0" nodeType="afterEffect">
                                  <p:stCondLst>
                                    <p:cond delay="0"/>
                                  </p:stCondLst>
                                  <p:childTnLst>
                                    <p:set>
                                      <p:cBhvr>
                                        <p:cTn id="26" dur="1" fill="hold">
                                          <p:stCondLst>
                                            <p:cond delay="0"/>
                                          </p:stCondLst>
                                        </p:cTn>
                                        <p:tgtEl>
                                          <p:spTgt spid="55300"/>
                                        </p:tgtEl>
                                        <p:attrNameLst>
                                          <p:attrName>style.visibility</p:attrName>
                                        </p:attrNameLst>
                                      </p:cBhvr>
                                      <p:to>
                                        <p:strVal val="visible"/>
                                      </p:to>
                                    </p:set>
                                    <p:anim calcmode="lin" valueType="num">
                                      <p:cBhvr>
                                        <p:cTn id="27" dur="2000" fill="hold"/>
                                        <p:tgtEl>
                                          <p:spTgt spid="55300"/>
                                        </p:tgtEl>
                                        <p:attrNameLst>
                                          <p:attrName>ppt_x</p:attrName>
                                        </p:attrNameLst>
                                      </p:cBhvr>
                                      <p:tavLst>
                                        <p:tav tm="0">
                                          <p:val>
                                            <p:strVal val="#ppt_x-.2"/>
                                          </p:val>
                                        </p:tav>
                                        <p:tav tm="100000">
                                          <p:val>
                                            <p:strVal val="#ppt_x"/>
                                          </p:val>
                                        </p:tav>
                                      </p:tavLst>
                                    </p:anim>
                                    <p:anim calcmode="lin" valueType="num">
                                      <p:cBhvr>
                                        <p:cTn id="28" dur="2000" fill="hold"/>
                                        <p:tgtEl>
                                          <p:spTgt spid="55300"/>
                                        </p:tgtEl>
                                        <p:attrNameLst>
                                          <p:attrName>ppt_y</p:attrName>
                                        </p:attrNameLst>
                                      </p:cBhvr>
                                      <p:tavLst>
                                        <p:tav tm="0">
                                          <p:val>
                                            <p:strVal val="#ppt_y"/>
                                          </p:val>
                                        </p:tav>
                                        <p:tav tm="100000">
                                          <p:val>
                                            <p:strVal val="#ppt_y"/>
                                          </p:val>
                                        </p:tav>
                                      </p:tavLst>
                                    </p:anim>
                                    <p:animEffect transition="in" filter="wipe(right)" prLst="gradientSize: 0.1">
                                      <p:cBhvr>
                                        <p:cTn id="29" dur="2000"/>
                                        <p:tgtEl>
                                          <p:spTgt spid="55300"/>
                                        </p:tgtEl>
                                      </p:cBhvr>
                                    </p:animEffect>
                                  </p:childTnLst>
                                </p:cTn>
                              </p:par>
                            </p:childTnLst>
                          </p:cTn>
                        </p:par>
                      </p:childTnLst>
                    </p:cTn>
                  </p:par>
                  <p:par>
                    <p:cTn id="30" fill="hold">
                      <p:stCondLst>
                        <p:cond delay="indefinite"/>
                      </p:stCondLst>
                      <p:childTnLst>
                        <p:par>
                          <p:cTn id="31" fill="hold">
                            <p:stCondLst>
                              <p:cond delay="0"/>
                            </p:stCondLst>
                            <p:childTnLst>
                              <p:par>
                                <p:cTn id="32" presetID="54" presetClass="entr" presetSubtype="0" accel="100000" fill="hold" nodeType="clickEffect">
                                  <p:stCondLst>
                                    <p:cond delay="0"/>
                                  </p:stCondLst>
                                  <p:childTnLst>
                                    <p:set>
                                      <p:cBhvr>
                                        <p:cTn id="33" dur="1" fill="hold">
                                          <p:stCondLst>
                                            <p:cond delay="0"/>
                                          </p:stCondLst>
                                        </p:cTn>
                                        <p:tgtEl>
                                          <p:spTgt spid="55298">
                                            <p:txEl>
                                              <p:pRg st="4" end="4"/>
                                            </p:txEl>
                                          </p:spTgt>
                                        </p:tgtEl>
                                        <p:attrNameLst>
                                          <p:attrName>style.visibility</p:attrName>
                                        </p:attrNameLst>
                                      </p:cBhvr>
                                      <p:to>
                                        <p:strVal val="visible"/>
                                      </p:to>
                                    </p:set>
                                    <p:anim calcmode="lin" valueType="num">
                                      <p:cBhvr>
                                        <p:cTn id="34" dur="1000" fill="hold"/>
                                        <p:tgtEl>
                                          <p:spTgt spid="55298">
                                            <p:txEl>
                                              <p:pRg st="4" end="4"/>
                                            </p:txEl>
                                          </p:spTgt>
                                        </p:tgtEl>
                                        <p:attrNameLst>
                                          <p:attrName>ppt_w</p:attrName>
                                        </p:attrNameLst>
                                      </p:cBhvr>
                                      <p:tavLst>
                                        <p:tav tm="0">
                                          <p:val>
                                            <p:strVal val="#ppt_w*0.05"/>
                                          </p:val>
                                        </p:tav>
                                        <p:tav tm="100000">
                                          <p:val>
                                            <p:strVal val="#ppt_w"/>
                                          </p:val>
                                        </p:tav>
                                      </p:tavLst>
                                    </p:anim>
                                    <p:anim calcmode="lin" valueType="num">
                                      <p:cBhvr>
                                        <p:cTn id="35" dur="1000" fill="hold"/>
                                        <p:tgtEl>
                                          <p:spTgt spid="55298">
                                            <p:txEl>
                                              <p:pRg st="4" end="4"/>
                                            </p:txEl>
                                          </p:spTgt>
                                        </p:tgtEl>
                                        <p:attrNameLst>
                                          <p:attrName>ppt_h</p:attrName>
                                        </p:attrNameLst>
                                      </p:cBhvr>
                                      <p:tavLst>
                                        <p:tav tm="0">
                                          <p:val>
                                            <p:strVal val="#ppt_h"/>
                                          </p:val>
                                        </p:tav>
                                        <p:tav tm="100000">
                                          <p:val>
                                            <p:strVal val="#ppt_h"/>
                                          </p:val>
                                        </p:tav>
                                      </p:tavLst>
                                    </p:anim>
                                    <p:anim calcmode="lin" valueType="num">
                                      <p:cBhvr>
                                        <p:cTn id="36" dur="1000" fill="hold"/>
                                        <p:tgtEl>
                                          <p:spTgt spid="55298">
                                            <p:txEl>
                                              <p:pRg st="4" end="4"/>
                                            </p:txEl>
                                          </p:spTgt>
                                        </p:tgtEl>
                                        <p:attrNameLst>
                                          <p:attrName>ppt_x</p:attrName>
                                        </p:attrNameLst>
                                      </p:cBhvr>
                                      <p:tavLst>
                                        <p:tav tm="0">
                                          <p:val>
                                            <p:strVal val="#ppt_x-.2"/>
                                          </p:val>
                                        </p:tav>
                                        <p:tav tm="100000">
                                          <p:val>
                                            <p:strVal val="#ppt_x"/>
                                          </p:val>
                                        </p:tav>
                                      </p:tavLst>
                                    </p:anim>
                                    <p:anim calcmode="lin" valueType="num">
                                      <p:cBhvr>
                                        <p:cTn id="37" dur="1000" fill="hold"/>
                                        <p:tgtEl>
                                          <p:spTgt spid="55298">
                                            <p:txEl>
                                              <p:pRg st="4" end="4"/>
                                            </p:txEl>
                                          </p:spTgt>
                                        </p:tgtEl>
                                        <p:attrNameLst>
                                          <p:attrName>ppt_y</p:attrName>
                                        </p:attrNameLst>
                                      </p:cBhvr>
                                      <p:tavLst>
                                        <p:tav tm="0">
                                          <p:val>
                                            <p:strVal val="#ppt_y"/>
                                          </p:val>
                                        </p:tav>
                                        <p:tav tm="100000">
                                          <p:val>
                                            <p:strVal val="#ppt_y"/>
                                          </p:val>
                                        </p:tav>
                                      </p:tavLst>
                                    </p:anim>
                                    <p:animEffect transition="in" filter="fade">
                                      <p:cBhvr>
                                        <p:cTn id="38" dur="1000"/>
                                        <p:tgtEl>
                                          <p:spTgt spid="55298">
                                            <p:txEl>
                                              <p:pRg st="4" end="4"/>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54" presetClass="entr" presetSubtype="0" accel="100000" fill="hold" nodeType="clickEffect">
                                  <p:stCondLst>
                                    <p:cond delay="0"/>
                                  </p:stCondLst>
                                  <p:childTnLst>
                                    <p:set>
                                      <p:cBhvr>
                                        <p:cTn id="42" dur="1" fill="hold">
                                          <p:stCondLst>
                                            <p:cond delay="0"/>
                                          </p:stCondLst>
                                        </p:cTn>
                                        <p:tgtEl>
                                          <p:spTgt spid="55298">
                                            <p:txEl>
                                              <p:pRg st="5" end="5"/>
                                            </p:txEl>
                                          </p:spTgt>
                                        </p:tgtEl>
                                        <p:attrNameLst>
                                          <p:attrName>style.visibility</p:attrName>
                                        </p:attrNameLst>
                                      </p:cBhvr>
                                      <p:to>
                                        <p:strVal val="visible"/>
                                      </p:to>
                                    </p:set>
                                    <p:anim calcmode="lin" valueType="num">
                                      <p:cBhvr>
                                        <p:cTn id="43" dur="1000" fill="hold"/>
                                        <p:tgtEl>
                                          <p:spTgt spid="55298">
                                            <p:txEl>
                                              <p:pRg st="5" end="5"/>
                                            </p:txEl>
                                          </p:spTgt>
                                        </p:tgtEl>
                                        <p:attrNameLst>
                                          <p:attrName>ppt_w</p:attrName>
                                        </p:attrNameLst>
                                      </p:cBhvr>
                                      <p:tavLst>
                                        <p:tav tm="0">
                                          <p:val>
                                            <p:strVal val="#ppt_w*0.05"/>
                                          </p:val>
                                        </p:tav>
                                        <p:tav tm="100000">
                                          <p:val>
                                            <p:strVal val="#ppt_w"/>
                                          </p:val>
                                        </p:tav>
                                      </p:tavLst>
                                    </p:anim>
                                    <p:anim calcmode="lin" valueType="num">
                                      <p:cBhvr>
                                        <p:cTn id="44" dur="1000" fill="hold"/>
                                        <p:tgtEl>
                                          <p:spTgt spid="55298">
                                            <p:txEl>
                                              <p:pRg st="5" end="5"/>
                                            </p:txEl>
                                          </p:spTgt>
                                        </p:tgtEl>
                                        <p:attrNameLst>
                                          <p:attrName>ppt_h</p:attrName>
                                        </p:attrNameLst>
                                      </p:cBhvr>
                                      <p:tavLst>
                                        <p:tav tm="0">
                                          <p:val>
                                            <p:strVal val="#ppt_h"/>
                                          </p:val>
                                        </p:tav>
                                        <p:tav tm="100000">
                                          <p:val>
                                            <p:strVal val="#ppt_h"/>
                                          </p:val>
                                        </p:tav>
                                      </p:tavLst>
                                    </p:anim>
                                    <p:anim calcmode="lin" valueType="num">
                                      <p:cBhvr>
                                        <p:cTn id="45" dur="1000" fill="hold"/>
                                        <p:tgtEl>
                                          <p:spTgt spid="55298">
                                            <p:txEl>
                                              <p:pRg st="5" end="5"/>
                                            </p:txEl>
                                          </p:spTgt>
                                        </p:tgtEl>
                                        <p:attrNameLst>
                                          <p:attrName>ppt_x</p:attrName>
                                        </p:attrNameLst>
                                      </p:cBhvr>
                                      <p:tavLst>
                                        <p:tav tm="0">
                                          <p:val>
                                            <p:strVal val="#ppt_x-.2"/>
                                          </p:val>
                                        </p:tav>
                                        <p:tav tm="100000">
                                          <p:val>
                                            <p:strVal val="#ppt_x"/>
                                          </p:val>
                                        </p:tav>
                                      </p:tavLst>
                                    </p:anim>
                                    <p:anim calcmode="lin" valueType="num">
                                      <p:cBhvr>
                                        <p:cTn id="46" dur="1000" fill="hold"/>
                                        <p:tgtEl>
                                          <p:spTgt spid="55298">
                                            <p:txEl>
                                              <p:pRg st="5" end="5"/>
                                            </p:txEl>
                                          </p:spTgt>
                                        </p:tgtEl>
                                        <p:attrNameLst>
                                          <p:attrName>ppt_y</p:attrName>
                                        </p:attrNameLst>
                                      </p:cBhvr>
                                      <p:tavLst>
                                        <p:tav tm="0">
                                          <p:val>
                                            <p:strVal val="#ppt_y"/>
                                          </p:val>
                                        </p:tav>
                                        <p:tav tm="100000">
                                          <p:val>
                                            <p:strVal val="#ppt_y"/>
                                          </p:val>
                                        </p:tav>
                                      </p:tavLst>
                                    </p:anim>
                                    <p:animEffect transition="in" filter="fade">
                                      <p:cBhvr>
                                        <p:cTn id="47" dur="1000"/>
                                        <p:tgtEl>
                                          <p:spTgt spid="55298">
                                            <p:txEl>
                                              <p:pRg st="5" end="5"/>
                                            </p:txEl>
                                          </p:spTgt>
                                        </p:tgtEl>
                                      </p:cBhvr>
                                    </p:animEffect>
                                  </p:childTnLst>
                                </p:cTn>
                              </p:par>
                            </p:childTnLst>
                          </p:cTn>
                        </p:par>
                        <p:par>
                          <p:cTn id="48" fill="hold">
                            <p:stCondLst>
                              <p:cond delay="1000"/>
                            </p:stCondLst>
                            <p:childTnLst>
                              <p:par>
                                <p:cTn id="49" presetID="17" presetClass="entr" presetSubtype="10"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p:cTn id="51" dur="1000" fill="hold"/>
                                        <p:tgtEl>
                                          <p:spTgt spid="11"/>
                                        </p:tgtEl>
                                        <p:attrNameLst>
                                          <p:attrName>ppt_w</p:attrName>
                                        </p:attrNameLst>
                                      </p:cBhvr>
                                      <p:tavLst>
                                        <p:tav tm="0">
                                          <p:val>
                                            <p:fltVal val="0"/>
                                          </p:val>
                                        </p:tav>
                                        <p:tav tm="100000">
                                          <p:val>
                                            <p:strVal val="#ppt_w"/>
                                          </p:val>
                                        </p:tav>
                                      </p:tavLst>
                                    </p:anim>
                                    <p:anim calcmode="lin" valueType="num">
                                      <p:cBhvr>
                                        <p:cTn id="52" dur="1000" fill="hold"/>
                                        <p:tgtEl>
                                          <p:spTgt spid="1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300" grpId="0" animBg="1"/>
      <p:bldP spid="55302" grpId="0" animBg="1"/>
      <p:bldP spid="11" grpId="0" animBg="1"/>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1143000" y="-210661"/>
            <a:ext cx="7158038" cy="1412875"/>
          </a:xfrm>
        </p:spPr>
        <p:txBody>
          <a:bodyPr/>
          <a:lstStyle/>
          <a:p>
            <a:pPr algn="ctr"/>
            <a:r>
              <a:rPr lang="en-US" b="1" dirty="0"/>
              <a:t>Accounting Equation 9</a:t>
            </a:r>
          </a:p>
        </p:txBody>
      </p:sp>
      <p:graphicFrame>
        <p:nvGraphicFramePr>
          <p:cNvPr id="60419" name="Object 3"/>
          <p:cNvGraphicFramePr>
            <a:graphicFrameLocks/>
          </p:cNvGraphicFramePr>
          <p:nvPr>
            <p:extLst>
              <p:ext uri="{D42A27DB-BD31-4B8C-83A1-F6EECF244321}">
                <p14:modId xmlns:p14="http://schemas.microsoft.com/office/powerpoint/2010/main" val="824415439"/>
              </p:ext>
            </p:extLst>
          </p:nvPr>
        </p:nvGraphicFramePr>
        <p:xfrm>
          <a:off x="573088" y="2235200"/>
          <a:ext cx="8072437" cy="2971800"/>
        </p:xfrm>
        <a:graphic>
          <a:graphicData uri="http://schemas.openxmlformats.org/presentationml/2006/ole">
            <mc:AlternateContent xmlns:mc="http://schemas.openxmlformats.org/markup-compatibility/2006">
              <mc:Choice xmlns:v="urn:schemas-microsoft-com:vml" Requires="v">
                <p:oleObj name="Worksheet" r:id="rId3" imgW="6076995" imgH="1828958" progId="Excel.Sheet.8">
                  <p:embed/>
                </p:oleObj>
              </mc:Choice>
              <mc:Fallback>
                <p:oleObj name="Worksheet" r:id="rId3" imgW="6076995" imgH="1828958" progId="Excel.Sheet.8">
                  <p:embed/>
                  <p:pic>
                    <p:nvPicPr>
                      <p:cNvPr id="60419" name="Object 3"/>
                      <p:cNvPicPr>
                        <a:picLocks noChangeArrowheads="1"/>
                      </p:cNvPicPr>
                      <p:nvPr/>
                    </p:nvPicPr>
                    <p:blipFill>
                      <a:blip r:embed="rId4"/>
                      <a:srcRect b="5836"/>
                      <a:stretch>
                        <a:fillRect/>
                      </a:stretch>
                    </p:blipFill>
                    <p:spPr bwMode="auto">
                      <a:xfrm>
                        <a:off x="573088" y="2235200"/>
                        <a:ext cx="8072437" cy="2971800"/>
                      </a:xfrm>
                      <a:prstGeom prst="rect">
                        <a:avLst/>
                      </a:prstGeom>
                      <a:noFill/>
                      <a:ln w="50800">
                        <a:solidFill>
                          <a:schemeClr val="bg2"/>
                        </a:solidFill>
                        <a:miter lim="800000"/>
                        <a:headEnd/>
                        <a:tailEnd/>
                      </a:ln>
                      <a:extLst>
                        <a:ext uri="{909E8E84-426E-40dd-AFC4-6F175D3DCCD1}">
                          <a14:hiddenFill xmlns:a14="http://schemas.microsoft.com/office/drawing/2010/main" xmlns="">
                            <a:solidFill>
                              <a:srgbClr val="FFFFFF"/>
                            </a:solidFill>
                          </a14:hiddenFill>
                        </a:ext>
                      </a:extLst>
                    </p:spPr>
                  </p:pic>
                </p:oleObj>
              </mc:Fallback>
            </mc:AlternateContent>
          </a:graphicData>
        </a:graphic>
      </p:graphicFrame>
      <p:sp>
        <p:nvSpPr>
          <p:cNvPr id="16" name="Rectangle: Rounded Corners 15">
            <a:extLst>
              <a:ext uri="{FF2B5EF4-FFF2-40B4-BE49-F238E27FC236}">
                <a16:creationId xmlns:a16="http://schemas.microsoft.com/office/drawing/2014/main" id="{BD3BE89E-6369-4D0C-92D0-741CDD4121AA}"/>
              </a:ext>
            </a:extLst>
          </p:cNvPr>
          <p:cNvSpPr/>
          <p:nvPr/>
        </p:nvSpPr>
        <p:spPr>
          <a:xfrm>
            <a:off x="809625" y="3358382"/>
            <a:ext cx="1200323" cy="38418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Rounded Corners 17">
            <a:extLst>
              <a:ext uri="{FF2B5EF4-FFF2-40B4-BE49-F238E27FC236}">
                <a16:creationId xmlns:a16="http://schemas.microsoft.com/office/drawing/2014/main" id="{30D41108-E52F-45EB-ADCB-F34D9B273981}"/>
              </a:ext>
            </a:extLst>
          </p:cNvPr>
          <p:cNvSpPr/>
          <p:nvPr/>
        </p:nvSpPr>
        <p:spPr>
          <a:xfrm>
            <a:off x="1988820" y="3429307"/>
            <a:ext cx="1170017" cy="38418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Rounded Corners 18">
            <a:extLst>
              <a:ext uri="{FF2B5EF4-FFF2-40B4-BE49-F238E27FC236}">
                <a16:creationId xmlns:a16="http://schemas.microsoft.com/office/drawing/2014/main" id="{16184463-CC4A-4258-BF1D-2A4D5879AF0F}"/>
              </a:ext>
            </a:extLst>
          </p:cNvPr>
          <p:cNvSpPr/>
          <p:nvPr/>
        </p:nvSpPr>
        <p:spPr>
          <a:xfrm>
            <a:off x="7024000" y="3344309"/>
            <a:ext cx="1184275" cy="61156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Rounded Corners 19">
            <a:extLst>
              <a:ext uri="{FF2B5EF4-FFF2-40B4-BE49-F238E27FC236}">
                <a16:creationId xmlns:a16="http://schemas.microsoft.com/office/drawing/2014/main" id="{FE1CA43C-9D0A-44A7-81AA-0CB43C280F8E}"/>
              </a:ext>
            </a:extLst>
          </p:cNvPr>
          <p:cNvSpPr/>
          <p:nvPr/>
        </p:nvSpPr>
        <p:spPr>
          <a:xfrm>
            <a:off x="784692" y="4246023"/>
            <a:ext cx="1060269" cy="22860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Rounded Corners 20">
            <a:extLst>
              <a:ext uri="{FF2B5EF4-FFF2-40B4-BE49-F238E27FC236}">
                <a16:creationId xmlns:a16="http://schemas.microsoft.com/office/drawing/2014/main" id="{B9E02CA9-2B12-47F1-97C3-92C01B04795C}"/>
              </a:ext>
            </a:extLst>
          </p:cNvPr>
          <p:cNvSpPr/>
          <p:nvPr/>
        </p:nvSpPr>
        <p:spPr>
          <a:xfrm>
            <a:off x="1770509" y="4190630"/>
            <a:ext cx="1060269" cy="259404"/>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Rounded Corners 21">
            <a:extLst>
              <a:ext uri="{FF2B5EF4-FFF2-40B4-BE49-F238E27FC236}">
                <a16:creationId xmlns:a16="http://schemas.microsoft.com/office/drawing/2014/main" id="{EAD0584A-FA24-4AB4-89FA-E225DB2DD1F8}"/>
              </a:ext>
            </a:extLst>
          </p:cNvPr>
          <p:cNvSpPr/>
          <p:nvPr/>
        </p:nvSpPr>
        <p:spPr>
          <a:xfrm>
            <a:off x="2772574" y="4232154"/>
            <a:ext cx="1060269" cy="259404"/>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Rounded Corners 22">
            <a:extLst>
              <a:ext uri="{FF2B5EF4-FFF2-40B4-BE49-F238E27FC236}">
                <a16:creationId xmlns:a16="http://schemas.microsoft.com/office/drawing/2014/main" id="{A3416099-BA3C-4263-A6CA-F17AFFCFC546}"/>
              </a:ext>
            </a:extLst>
          </p:cNvPr>
          <p:cNvSpPr/>
          <p:nvPr/>
        </p:nvSpPr>
        <p:spPr>
          <a:xfrm>
            <a:off x="3847803" y="4209024"/>
            <a:ext cx="1060269" cy="259404"/>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Rounded Corners 23">
            <a:extLst>
              <a:ext uri="{FF2B5EF4-FFF2-40B4-BE49-F238E27FC236}">
                <a16:creationId xmlns:a16="http://schemas.microsoft.com/office/drawing/2014/main" id="{9002C662-1C81-446D-AA63-564A148E28D2}"/>
              </a:ext>
            </a:extLst>
          </p:cNvPr>
          <p:cNvSpPr/>
          <p:nvPr/>
        </p:nvSpPr>
        <p:spPr>
          <a:xfrm>
            <a:off x="4849868" y="4238232"/>
            <a:ext cx="1060269" cy="259404"/>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Rounded Corners 24">
            <a:extLst>
              <a:ext uri="{FF2B5EF4-FFF2-40B4-BE49-F238E27FC236}">
                <a16:creationId xmlns:a16="http://schemas.microsoft.com/office/drawing/2014/main" id="{5020931C-4345-4B31-B4EE-D6B2CAD2D541}"/>
              </a:ext>
            </a:extLst>
          </p:cNvPr>
          <p:cNvSpPr/>
          <p:nvPr/>
        </p:nvSpPr>
        <p:spPr>
          <a:xfrm>
            <a:off x="5986591" y="4238232"/>
            <a:ext cx="1060269" cy="259404"/>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Rounded Corners 25">
            <a:extLst>
              <a:ext uri="{FF2B5EF4-FFF2-40B4-BE49-F238E27FC236}">
                <a16:creationId xmlns:a16="http://schemas.microsoft.com/office/drawing/2014/main" id="{CC10CAEF-3AAB-4BBF-BA3A-AC8C7C134B6E}"/>
              </a:ext>
            </a:extLst>
          </p:cNvPr>
          <p:cNvSpPr/>
          <p:nvPr/>
        </p:nvSpPr>
        <p:spPr>
          <a:xfrm>
            <a:off x="7024000" y="4255007"/>
            <a:ext cx="1060269" cy="259404"/>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Rounded Corners 26">
            <a:extLst>
              <a:ext uri="{FF2B5EF4-FFF2-40B4-BE49-F238E27FC236}">
                <a16:creationId xmlns:a16="http://schemas.microsoft.com/office/drawing/2014/main" id="{7881121D-7AFF-4C98-8344-D2256674BCFF}"/>
              </a:ext>
            </a:extLst>
          </p:cNvPr>
          <p:cNvSpPr/>
          <p:nvPr/>
        </p:nvSpPr>
        <p:spPr>
          <a:xfrm>
            <a:off x="7712610" y="4246023"/>
            <a:ext cx="1060269" cy="259404"/>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Rounded Corners 27">
            <a:extLst>
              <a:ext uri="{FF2B5EF4-FFF2-40B4-BE49-F238E27FC236}">
                <a16:creationId xmlns:a16="http://schemas.microsoft.com/office/drawing/2014/main" id="{E74ABFD5-257F-4EE0-8FC0-163B44AC999F}"/>
              </a:ext>
            </a:extLst>
          </p:cNvPr>
          <p:cNvSpPr/>
          <p:nvPr/>
        </p:nvSpPr>
        <p:spPr>
          <a:xfrm>
            <a:off x="2667000" y="4648300"/>
            <a:ext cx="1060269" cy="523844"/>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Rounded Corners 28">
            <a:extLst>
              <a:ext uri="{FF2B5EF4-FFF2-40B4-BE49-F238E27FC236}">
                <a16:creationId xmlns:a16="http://schemas.microsoft.com/office/drawing/2014/main" id="{9C40EDEF-8B6B-4DB7-A1D3-E7E9B6E59D96}"/>
              </a:ext>
            </a:extLst>
          </p:cNvPr>
          <p:cNvSpPr/>
          <p:nvPr/>
        </p:nvSpPr>
        <p:spPr>
          <a:xfrm>
            <a:off x="5820488" y="4772441"/>
            <a:ext cx="1235105" cy="356721"/>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6">
            <a:extLst>
              <a:ext uri="{FF2B5EF4-FFF2-40B4-BE49-F238E27FC236}">
                <a16:creationId xmlns:a16="http://schemas.microsoft.com/office/drawing/2014/main" id="{8C4A7C13-3101-6A22-FEAD-3AF8DB074B88}"/>
              </a:ext>
            </a:extLst>
          </p:cNvPr>
          <p:cNvSpPr>
            <a:spLocks noChangeArrowheads="1"/>
          </p:cNvSpPr>
          <p:nvPr/>
        </p:nvSpPr>
        <p:spPr bwMode="auto">
          <a:xfrm>
            <a:off x="533300" y="961225"/>
            <a:ext cx="8153400" cy="914399"/>
          </a:xfrm>
          <a:prstGeom prst="rect">
            <a:avLst/>
          </a:prstGeom>
          <a:solidFill>
            <a:srgbClr val="FFFF99"/>
          </a:solidFill>
          <a:ln>
            <a:noFill/>
          </a:ln>
          <a:effectLst/>
        </p:spPr>
        <p:txBody>
          <a:bodyPr lIns="90488" tIns="44450" rIns="90488" bIns="44450"/>
          <a:lstStyle/>
          <a:p>
            <a:pPr algn="ctr"/>
            <a:r>
              <a:rPr lang="en-US" altLang="en-US" sz="2800" dirty="0">
                <a:latin typeface="Arial" panose="020B0604020202020204" pitchFamily="34" charset="0"/>
              </a:rPr>
              <a:t>The client in transaction 8 paid $2,000 for consulting services to Farhat Lectures.</a:t>
            </a:r>
          </a:p>
          <a:p>
            <a:pPr algn="ctr"/>
            <a:endParaRPr lang="en-US" sz="2600" b="1" dirty="0">
              <a:solidFill>
                <a:prstClr val="black"/>
              </a:solidFill>
              <a:latin typeface="Arial" panose="020B0604020202020204" pitchFamily="34" charset="0"/>
            </a:endParaRPr>
          </a:p>
        </p:txBody>
      </p:sp>
      <p:sp>
        <p:nvSpPr>
          <p:cNvPr id="4" name="TextBox 23">
            <a:extLst>
              <a:ext uri="{FF2B5EF4-FFF2-40B4-BE49-F238E27FC236}">
                <a16:creationId xmlns:a16="http://schemas.microsoft.com/office/drawing/2014/main" id="{03E54DE1-4B20-B7F6-99A7-17B749D91235}"/>
              </a:ext>
            </a:extLst>
          </p:cNvPr>
          <p:cNvSpPr txBox="1">
            <a:spLocks noChangeArrowheads="1"/>
          </p:cNvSpPr>
          <p:nvPr/>
        </p:nvSpPr>
        <p:spPr bwMode="auto">
          <a:xfrm>
            <a:off x="2895600" y="6435730"/>
            <a:ext cx="63483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sz="1800"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sz="1800"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sz="1800"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D9440F28-89CD-A585-D3BF-1895FD39B9C5}"/>
              </a:ext>
            </a:extLst>
          </p:cNvPr>
          <p:cNvPicPr>
            <a:picLocks noChangeAspect="1"/>
          </p:cNvPicPr>
          <p:nvPr/>
        </p:nvPicPr>
        <p:blipFill>
          <a:blip r:embed="rId5"/>
          <a:stretch>
            <a:fillRect/>
          </a:stretch>
        </p:blipFill>
        <p:spPr>
          <a:xfrm>
            <a:off x="152400" y="6375960"/>
            <a:ext cx="2998817" cy="482040"/>
          </a:xfrm>
          <a:prstGeom prst="rect">
            <a:avLst/>
          </a:prstGeom>
        </p:spPr>
      </p:pic>
    </p:spTree>
    <p:extLst>
      <p:ext uri="{BB962C8B-B14F-4D97-AF65-F5344CB8AC3E}">
        <p14:creationId xmlns:p14="http://schemas.microsoft.com/office/powerpoint/2010/main" val="2747025773"/>
      </p:ext>
    </p:extLst>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20"/>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22"/>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23"/>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0" nodeType="clickEffect">
                                  <p:stCondLst>
                                    <p:cond delay="0"/>
                                  </p:stCondLst>
                                  <p:childTnLst>
                                    <p:set>
                                      <p:cBhvr>
                                        <p:cTn id="34" dur="1" fill="hold">
                                          <p:stCondLst>
                                            <p:cond delay="0"/>
                                          </p:stCondLst>
                                        </p:cTn>
                                        <p:tgtEl>
                                          <p:spTgt spid="24"/>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0" nodeType="clickEffect">
                                  <p:stCondLst>
                                    <p:cond delay="0"/>
                                  </p:stCondLst>
                                  <p:childTnLst>
                                    <p:set>
                                      <p:cBhvr>
                                        <p:cTn id="38" dur="1" fill="hold">
                                          <p:stCondLst>
                                            <p:cond delay="0"/>
                                          </p:stCondLst>
                                        </p:cTn>
                                        <p:tgtEl>
                                          <p:spTgt spid="25"/>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grpId="0" nodeType="clickEffect">
                                  <p:stCondLst>
                                    <p:cond delay="0"/>
                                  </p:stCondLst>
                                  <p:childTnLst>
                                    <p:set>
                                      <p:cBhvr>
                                        <p:cTn id="42" dur="1" fill="hold">
                                          <p:stCondLst>
                                            <p:cond delay="0"/>
                                          </p:stCondLst>
                                        </p:cTn>
                                        <p:tgtEl>
                                          <p:spTgt spid="26"/>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grpId="0" nodeType="clickEffect">
                                  <p:stCondLst>
                                    <p:cond delay="0"/>
                                  </p:stCondLst>
                                  <p:childTnLst>
                                    <p:set>
                                      <p:cBhvr>
                                        <p:cTn id="46" dur="1" fill="hold">
                                          <p:stCondLst>
                                            <p:cond delay="0"/>
                                          </p:stCondLst>
                                        </p:cTn>
                                        <p:tgtEl>
                                          <p:spTgt spid="27"/>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grpId="0" nodeType="clickEffect">
                                  <p:stCondLst>
                                    <p:cond delay="0"/>
                                  </p:stCondLst>
                                  <p:childTnLst>
                                    <p:set>
                                      <p:cBhvr>
                                        <p:cTn id="50" dur="1" fill="hold">
                                          <p:stCondLst>
                                            <p:cond delay="0"/>
                                          </p:stCondLst>
                                        </p:cTn>
                                        <p:tgtEl>
                                          <p:spTgt spid="28"/>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 presetClass="exit" presetSubtype="0" fill="hold" grpId="0" nodeType="clickEffect">
                                  <p:stCondLst>
                                    <p:cond delay="0"/>
                                  </p:stCondLst>
                                  <p:childTnLst>
                                    <p:set>
                                      <p:cBhvr>
                                        <p:cTn id="54" dur="1" fill="hold">
                                          <p:stCondLst>
                                            <p:cond delay="0"/>
                                          </p:stCondLst>
                                        </p:cTn>
                                        <p:tgtEl>
                                          <p:spTgt spid="2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5298" name="Rectangle 2"/>
          <p:cNvSpPr>
            <a:spLocks noGrp="1" noChangeArrowheads="1"/>
          </p:cNvSpPr>
          <p:nvPr>
            <p:ph type="body" idx="1"/>
          </p:nvPr>
        </p:nvSpPr>
        <p:spPr bwMode="auto">
          <a:xfrm>
            <a:off x="457200" y="1371600"/>
            <a:ext cx="8153400" cy="4724400"/>
          </a:xfrm>
          <a:solidFill>
            <a:srgbClr val="FFFFFF"/>
          </a:solidFill>
          <a:ln>
            <a:solidFill>
              <a:schemeClr val="bg1"/>
            </a:solidFill>
            <a:miter lim="800000"/>
            <a:headEnd/>
            <a:tailEnd/>
          </a:ln>
        </p:spPr>
        <p:txBody>
          <a:bodyPr vert="horz" wrap="square" lIns="91440" tIns="45720" rIns="91440" bIns="45720" numCol="1" anchor="t" anchorCtr="0" compatLnSpc="1">
            <a:prstTxWarp prst="textNoShape">
              <a:avLst/>
            </a:prstTxWarp>
          </a:bodyPr>
          <a:lstStyle/>
          <a:p>
            <a:pPr>
              <a:buFont typeface="Wingdings" panose="05000000000000000000" pitchFamily="2" charset="2"/>
              <a:buNone/>
            </a:pPr>
            <a:br>
              <a:rPr lang="en-US" dirty="0"/>
            </a:br>
            <a:endParaRPr lang="en-US" dirty="0"/>
          </a:p>
          <a:p>
            <a:pPr>
              <a:buFont typeface="Wingdings" panose="05000000000000000000" pitchFamily="2" charset="2"/>
              <a:buNone/>
            </a:pPr>
            <a:endParaRPr lang="en-US" b="1" dirty="0">
              <a:solidFill>
                <a:srgbClr val="800080"/>
              </a:solidFill>
            </a:endParaRPr>
          </a:p>
          <a:p>
            <a:pPr>
              <a:buFont typeface="Wingdings" panose="05000000000000000000" pitchFamily="2" charset="2"/>
              <a:buNone/>
            </a:pPr>
            <a:r>
              <a:rPr lang="en-US" b="1" dirty="0">
                <a:solidFill>
                  <a:srgbClr val="800080"/>
                </a:solidFill>
              </a:rPr>
              <a:t>The accounts involved are:</a:t>
            </a:r>
          </a:p>
          <a:p>
            <a:pPr>
              <a:buFont typeface="Wingdings" panose="05000000000000000000" pitchFamily="2" charset="2"/>
              <a:buNone/>
            </a:pPr>
            <a:r>
              <a:rPr lang="en-US" b="1" dirty="0">
                <a:solidFill>
                  <a:schemeClr val="hlink"/>
                </a:solidFill>
              </a:rPr>
              <a:t>	</a:t>
            </a:r>
            <a:r>
              <a:rPr lang="en-US" b="1" dirty="0"/>
              <a:t>(1) Cash </a:t>
            </a:r>
            <a:r>
              <a:rPr lang="en-US" b="1" dirty="0">
                <a:solidFill>
                  <a:srgbClr val="9A2F6F"/>
                </a:solidFill>
              </a:rPr>
              <a:t>(asset)</a:t>
            </a:r>
            <a:r>
              <a:rPr lang="en-US" b="1" dirty="0">
                <a:solidFill>
                  <a:schemeClr val="hlink"/>
                </a:solidFill>
              </a:rPr>
              <a:t> </a:t>
            </a:r>
          </a:p>
          <a:p>
            <a:pPr>
              <a:buFont typeface="Wingdings" panose="05000000000000000000" pitchFamily="2" charset="2"/>
              <a:buNone/>
            </a:pPr>
            <a:r>
              <a:rPr lang="en-US" b="1" dirty="0">
                <a:solidFill>
                  <a:schemeClr val="hlink"/>
                </a:solidFill>
              </a:rPr>
              <a:t>	</a:t>
            </a:r>
            <a:r>
              <a:rPr lang="en-US" b="1" dirty="0"/>
              <a:t>(2) Accounts payable </a:t>
            </a:r>
            <a:r>
              <a:rPr lang="en-US" b="1" dirty="0">
                <a:solidFill>
                  <a:srgbClr val="9A2F6F"/>
                </a:solidFill>
              </a:rPr>
              <a:t>(liability)</a:t>
            </a:r>
            <a:r>
              <a:rPr lang="en-US" dirty="0"/>
              <a:t> </a:t>
            </a:r>
          </a:p>
          <a:p>
            <a:pPr>
              <a:buFont typeface="Wingdings" panose="05000000000000000000" pitchFamily="2" charset="2"/>
              <a:buNone/>
            </a:pPr>
            <a:r>
              <a:rPr lang="en-US" dirty="0"/>
              <a:t>    </a:t>
            </a:r>
            <a:endParaRPr lang="en-US" b="1" dirty="0"/>
          </a:p>
        </p:txBody>
      </p:sp>
      <p:sp>
        <p:nvSpPr>
          <p:cNvPr id="55301" name="Rectangle 5"/>
          <p:cNvSpPr>
            <a:spLocks noGrp="1" noChangeArrowheads="1"/>
          </p:cNvSpPr>
          <p:nvPr>
            <p:ph type="title"/>
          </p:nvPr>
        </p:nvSpPr>
        <p:spPr>
          <a:xfrm>
            <a:off x="992981" y="-41275"/>
            <a:ext cx="7158038" cy="1412875"/>
          </a:xfrm>
        </p:spPr>
        <p:txBody>
          <a:bodyPr/>
          <a:lstStyle/>
          <a:p>
            <a:pPr algn="ctr"/>
            <a:r>
              <a:rPr lang="en-US" b="1" dirty="0"/>
              <a:t>Transaction 10:</a:t>
            </a:r>
            <a:br>
              <a:rPr lang="en-US" b="1" dirty="0"/>
            </a:br>
            <a:r>
              <a:rPr lang="en-US" b="1" dirty="0"/>
              <a:t>Payment of Accounts Payable</a:t>
            </a:r>
          </a:p>
        </p:txBody>
      </p:sp>
      <p:sp>
        <p:nvSpPr>
          <p:cNvPr id="55302" name="Rectangle 6"/>
          <p:cNvSpPr>
            <a:spLocks noChangeArrowheads="1"/>
          </p:cNvSpPr>
          <p:nvPr/>
        </p:nvSpPr>
        <p:spPr bwMode="auto">
          <a:xfrm>
            <a:off x="457200" y="1989034"/>
            <a:ext cx="8153400" cy="914399"/>
          </a:xfrm>
          <a:prstGeom prst="rect">
            <a:avLst/>
          </a:prstGeom>
          <a:solidFill>
            <a:srgbClr val="FFFF99"/>
          </a:solidFill>
          <a:ln>
            <a:noFill/>
          </a:ln>
          <a:effectLst/>
        </p:spPr>
        <p:txBody>
          <a:bodyPr lIns="90488" tIns="44450" rIns="90488" bIns="44450"/>
          <a:lstStyle/>
          <a:p>
            <a:r>
              <a:rPr lang="en-US" sz="2800" dirty="0"/>
              <a:t>Farhat Lectures pays $1,000 as a partial payment for supplies purchased in transaction 4.</a:t>
            </a:r>
          </a:p>
        </p:txBody>
      </p:sp>
      <p:sp>
        <p:nvSpPr>
          <p:cNvPr id="9" name="AutoShape 3"/>
          <p:cNvSpPr>
            <a:spLocks noChangeArrowheads="1"/>
          </p:cNvSpPr>
          <p:nvPr/>
        </p:nvSpPr>
        <p:spPr bwMode="auto">
          <a:xfrm rot="16200000" flipH="1">
            <a:off x="3618401" y="3753949"/>
            <a:ext cx="427648" cy="349250"/>
          </a:xfrm>
          <a:prstGeom prst="rightArrow">
            <a:avLst>
              <a:gd name="adj1" fmla="val 50000"/>
              <a:gd name="adj2" fmla="val 67219"/>
            </a:avLst>
          </a:prstGeom>
          <a:solidFill>
            <a:srgbClr val="FF3300"/>
          </a:solidFill>
          <a:ln w="12700">
            <a:solidFill>
              <a:schemeClr val="tx1"/>
            </a:solidFill>
            <a:miter lim="800000"/>
            <a:headEnd/>
            <a:tailEnd/>
          </a:ln>
          <a:effectLst>
            <a:outerShdw dist="63500" dir="3187806" algn="ctr" rotWithShape="0">
              <a:schemeClr val="bg2"/>
            </a:outerShdw>
          </a:effectLst>
        </p:spPr>
        <p:txBody>
          <a:bodyPr wrap="none" anchor="ctr"/>
          <a:lstStyle/>
          <a:p>
            <a:endParaRPr lang="en-US" dirty="0">
              <a:solidFill>
                <a:prstClr val="black"/>
              </a:solidFill>
            </a:endParaRPr>
          </a:p>
        </p:txBody>
      </p:sp>
      <p:sp>
        <p:nvSpPr>
          <p:cNvPr id="11" name="AutoShape 3"/>
          <p:cNvSpPr>
            <a:spLocks noChangeArrowheads="1"/>
          </p:cNvSpPr>
          <p:nvPr/>
        </p:nvSpPr>
        <p:spPr bwMode="auto">
          <a:xfrm rot="16200000" flipH="1">
            <a:off x="6133001" y="4306399"/>
            <a:ext cx="427648" cy="349250"/>
          </a:xfrm>
          <a:prstGeom prst="rightArrow">
            <a:avLst>
              <a:gd name="adj1" fmla="val 50000"/>
              <a:gd name="adj2" fmla="val 67219"/>
            </a:avLst>
          </a:prstGeom>
          <a:solidFill>
            <a:srgbClr val="FF3300"/>
          </a:solidFill>
          <a:ln w="12700">
            <a:solidFill>
              <a:schemeClr val="tx1"/>
            </a:solidFill>
            <a:miter lim="800000"/>
            <a:headEnd/>
            <a:tailEnd/>
          </a:ln>
          <a:effectLst>
            <a:outerShdw dist="63500" dir="3187806" algn="ctr" rotWithShape="0">
              <a:schemeClr val="bg2"/>
            </a:outerShdw>
          </a:effectLst>
        </p:spPr>
        <p:txBody>
          <a:bodyPr wrap="none" anchor="ctr"/>
          <a:lstStyle/>
          <a:p>
            <a:endParaRPr lang="en-US" dirty="0">
              <a:solidFill>
                <a:prstClr val="black"/>
              </a:solidFill>
            </a:endParaRPr>
          </a:p>
        </p:txBody>
      </p:sp>
      <p:sp>
        <p:nvSpPr>
          <p:cNvPr id="2" name="TextBox 23">
            <a:extLst>
              <a:ext uri="{FF2B5EF4-FFF2-40B4-BE49-F238E27FC236}">
                <a16:creationId xmlns:a16="http://schemas.microsoft.com/office/drawing/2014/main" id="{91023C13-FA86-A517-3B47-F0C0B54384AE}"/>
              </a:ext>
            </a:extLst>
          </p:cNvPr>
          <p:cNvSpPr txBox="1">
            <a:spLocks noChangeArrowheads="1"/>
          </p:cNvSpPr>
          <p:nvPr/>
        </p:nvSpPr>
        <p:spPr bwMode="auto">
          <a:xfrm>
            <a:off x="2895600" y="6435730"/>
            <a:ext cx="63483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sz="1800"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sz="1800"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sz="1800"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3" name="Content Placeholder 5">
            <a:extLst>
              <a:ext uri="{FF2B5EF4-FFF2-40B4-BE49-F238E27FC236}">
                <a16:creationId xmlns:a16="http://schemas.microsoft.com/office/drawing/2014/main" id="{BA3D9DC4-FBF4-33E6-59A4-24732369C0C9}"/>
              </a:ext>
            </a:extLst>
          </p:cNvPr>
          <p:cNvPicPr>
            <a:picLocks noChangeAspect="1"/>
          </p:cNvPicPr>
          <p:nvPr/>
        </p:nvPicPr>
        <p:blipFill>
          <a:blip r:embed="rId3"/>
          <a:stretch>
            <a:fillRect/>
          </a:stretch>
        </p:blipFill>
        <p:spPr>
          <a:xfrm>
            <a:off x="152400" y="6375960"/>
            <a:ext cx="2998817" cy="482040"/>
          </a:xfrm>
          <a:prstGeom prst="rect">
            <a:avLst/>
          </a:prstGeom>
        </p:spPr>
      </p:pic>
    </p:spTree>
    <p:extLst>
      <p:ext uri="{BB962C8B-B14F-4D97-AF65-F5344CB8AC3E}">
        <p14:creationId xmlns:p14="http://schemas.microsoft.com/office/powerpoint/2010/main" val="2512919298"/>
      </p:ext>
    </p:extLst>
  </p:cSld>
  <p:clrMapOvr>
    <a:masterClrMapping/>
  </p:clrMapOvr>
  <p:transition>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5302"/>
                                        </p:tgtEl>
                                        <p:attrNameLst>
                                          <p:attrName>style.visibility</p:attrName>
                                        </p:attrNameLst>
                                      </p:cBhvr>
                                      <p:to>
                                        <p:strVal val="visible"/>
                                      </p:to>
                                    </p:set>
                                    <p:animEffect transition="in" filter="fade">
                                      <p:cBhvr>
                                        <p:cTn id="7" dur="1000"/>
                                        <p:tgtEl>
                                          <p:spTgt spid="55302"/>
                                        </p:tgtEl>
                                      </p:cBhvr>
                                    </p:animEffect>
                                    <p:anim calcmode="lin" valueType="num">
                                      <p:cBhvr>
                                        <p:cTn id="8" dur="1000" fill="hold"/>
                                        <p:tgtEl>
                                          <p:spTgt spid="55302"/>
                                        </p:tgtEl>
                                        <p:attrNameLst>
                                          <p:attrName>ppt_x</p:attrName>
                                        </p:attrNameLst>
                                      </p:cBhvr>
                                      <p:tavLst>
                                        <p:tav tm="0">
                                          <p:val>
                                            <p:strVal val="#ppt_x"/>
                                          </p:val>
                                        </p:tav>
                                        <p:tav tm="100000">
                                          <p:val>
                                            <p:strVal val="#ppt_x"/>
                                          </p:val>
                                        </p:tav>
                                      </p:tavLst>
                                    </p:anim>
                                    <p:anim calcmode="lin" valueType="num">
                                      <p:cBhvr>
                                        <p:cTn id="9" dur="1000" fill="hold"/>
                                        <p:tgtEl>
                                          <p:spTgt spid="5530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55298">
                                            <p:txEl>
                                              <p:pRg st="2" end="2"/>
                                            </p:txEl>
                                          </p:spTgt>
                                        </p:tgtEl>
                                        <p:attrNameLst>
                                          <p:attrName>style.visibility</p:attrName>
                                        </p:attrNameLst>
                                      </p:cBhvr>
                                      <p:to>
                                        <p:strVal val="visible"/>
                                      </p:to>
                                    </p:set>
                                    <p:anim calcmode="lin" valueType="num">
                                      <p:cBhvr additive="base">
                                        <p:cTn id="13" dur="500" fill="hold"/>
                                        <p:tgtEl>
                                          <p:spTgt spid="55298">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529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nodeType="afterGroup">
                            <p:stCondLst>
                              <p:cond delay="0"/>
                            </p:stCondLst>
                            <p:childTnLst>
                              <p:par>
                                <p:cTn id="17" presetID="54" presetClass="entr" presetSubtype="0" accel="100000" fill="hold" nodeType="clickEffect">
                                  <p:stCondLst>
                                    <p:cond delay="0"/>
                                  </p:stCondLst>
                                  <p:childTnLst>
                                    <p:set>
                                      <p:cBhvr>
                                        <p:cTn id="18" dur="1" fill="hold">
                                          <p:stCondLst>
                                            <p:cond delay="0"/>
                                          </p:stCondLst>
                                        </p:cTn>
                                        <p:tgtEl>
                                          <p:spTgt spid="55298">
                                            <p:txEl>
                                              <p:pRg st="3" end="3"/>
                                            </p:txEl>
                                          </p:spTgt>
                                        </p:tgtEl>
                                        <p:attrNameLst>
                                          <p:attrName>style.visibility</p:attrName>
                                        </p:attrNameLst>
                                      </p:cBhvr>
                                      <p:to>
                                        <p:strVal val="visible"/>
                                      </p:to>
                                    </p:set>
                                    <p:anim calcmode="lin" valueType="num">
                                      <p:cBhvr>
                                        <p:cTn id="19" dur="1000" fill="hold"/>
                                        <p:tgtEl>
                                          <p:spTgt spid="55298">
                                            <p:txEl>
                                              <p:pRg st="3" end="3"/>
                                            </p:txEl>
                                          </p:spTgt>
                                        </p:tgtEl>
                                        <p:attrNameLst>
                                          <p:attrName>ppt_w</p:attrName>
                                        </p:attrNameLst>
                                      </p:cBhvr>
                                      <p:tavLst>
                                        <p:tav tm="0">
                                          <p:val>
                                            <p:strVal val="#ppt_w*0.05"/>
                                          </p:val>
                                        </p:tav>
                                        <p:tav tm="100000">
                                          <p:val>
                                            <p:strVal val="#ppt_w"/>
                                          </p:val>
                                        </p:tav>
                                      </p:tavLst>
                                    </p:anim>
                                    <p:anim calcmode="lin" valueType="num">
                                      <p:cBhvr>
                                        <p:cTn id="20" dur="1000" fill="hold"/>
                                        <p:tgtEl>
                                          <p:spTgt spid="55298">
                                            <p:txEl>
                                              <p:pRg st="3" end="3"/>
                                            </p:txEl>
                                          </p:spTgt>
                                        </p:tgtEl>
                                        <p:attrNameLst>
                                          <p:attrName>ppt_h</p:attrName>
                                        </p:attrNameLst>
                                      </p:cBhvr>
                                      <p:tavLst>
                                        <p:tav tm="0">
                                          <p:val>
                                            <p:strVal val="#ppt_h"/>
                                          </p:val>
                                        </p:tav>
                                        <p:tav tm="100000">
                                          <p:val>
                                            <p:strVal val="#ppt_h"/>
                                          </p:val>
                                        </p:tav>
                                      </p:tavLst>
                                    </p:anim>
                                    <p:anim calcmode="lin" valueType="num">
                                      <p:cBhvr>
                                        <p:cTn id="21" dur="1000" fill="hold"/>
                                        <p:tgtEl>
                                          <p:spTgt spid="55298">
                                            <p:txEl>
                                              <p:pRg st="3" end="3"/>
                                            </p:txEl>
                                          </p:spTgt>
                                        </p:tgtEl>
                                        <p:attrNameLst>
                                          <p:attrName>ppt_x</p:attrName>
                                        </p:attrNameLst>
                                      </p:cBhvr>
                                      <p:tavLst>
                                        <p:tav tm="0">
                                          <p:val>
                                            <p:strVal val="#ppt_x-.2"/>
                                          </p:val>
                                        </p:tav>
                                        <p:tav tm="100000">
                                          <p:val>
                                            <p:strVal val="#ppt_x"/>
                                          </p:val>
                                        </p:tav>
                                      </p:tavLst>
                                    </p:anim>
                                    <p:anim calcmode="lin" valueType="num">
                                      <p:cBhvr>
                                        <p:cTn id="22" dur="1000" fill="hold"/>
                                        <p:tgtEl>
                                          <p:spTgt spid="55298">
                                            <p:txEl>
                                              <p:pRg st="3" end="3"/>
                                            </p:txEl>
                                          </p:spTgt>
                                        </p:tgtEl>
                                        <p:attrNameLst>
                                          <p:attrName>ppt_y</p:attrName>
                                        </p:attrNameLst>
                                      </p:cBhvr>
                                      <p:tavLst>
                                        <p:tav tm="0">
                                          <p:val>
                                            <p:strVal val="#ppt_y"/>
                                          </p:val>
                                        </p:tav>
                                        <p:tav tm="100000">
                                          <p:val>
                                            <p:strVal val="#ppt_y"/>
                                          </p:val>
                                        </p:tav>
                                      </p:tavLst>
                                    </p:anim>
                                    <p:animEffect transition="in" filter="fade">
                                      <p:cBhvr>
                                        <p:cTn id="23" dur="1000"/>
                                        <p:tgtEl>
                                          <p:spTgt spid="55298">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4" presetClass="entr" presetSubtype="0" accel="100000" fill="hold" nodeType="clickEffect">
                                  <p:stCondLst>
                                    <p:cond delay="0"/>
                                  </p:stCondLst>
                                  <p:childTnLst>
                                    <p:set>
                                      <p:cBhvr>
                                        <p:cTn id="27" dur="1" fill="hold">
                                          <p:stCondLst>
                                            <p:cond delay="0"/>
                                          </p:stCondLst>
                                        </p:cTn>
                                        <p:tgtEl>
                                          <p:spTgt spid="55298">
                                            <p:txEl>
                                              <p:pRg st="4" end="4"/>
                                            </p:txEl>
                                          </p:spTgt>
                                        </p:tgtEl>
                                        <p:attrNameLst>
                                          <p:attrName>style.visibility</p:attrName>
                                        </p:attrNameLst>
                                      </p:cBhvr>
                                      <p:to>
                                        <p:strVal val="visible"/>
                                      </p:to>
                                    </p:set>
                                    <p:anim calcmode="lin" valueType="num">
                                      <p:cBhvr>
                                        <p:cTn id="28" dur="1000" fill="hold"/>
                                        <p:tgtEl>
                                          <p:spTgt spid="55298">
                                            <p:txEl>
                                              <p:pRg st="4" end="4"/>
                                            </p:txEl>
                                          </p:spTgt>
                                        </p:tgtEl>
                                        <p:attrNameLst>
                                          <p:attrName>ppt_w</p:attrName>
                                        </p:attrNameLst>
                                      </p:cBhvr>
                                      <p:tavLst>
                                        <p:tav tm="0">
                                          <p:val>
                                            <p:strVal val="#ppt_w*0.05"/>
                                          </p:val>
                                        </p:tav>
                                        <p:tav tm="100000">
                                          <p:val>
                                            <p:strVal val="#ppt_w"/>
                                          </p:val>
                                        </p:tav>
                                      </p:tavLst>
                                    </p:anim>
                                    <p:anim calcmode="lin" valueType="num">
                                      <p:cBhvr>
                                        <p:cTn id="29" dur="1000" fill="hold"/>
                                        <p:tgtEl>
                                          <p:spTgt spid="55298">
                                            <p:txEl>
                                              <p:pRg st="4" end="4"/>
                                            </p:txEl>
                                          </p:spTgt>
                                        </p:tgtEl>
                                        <p:attrNameLst>
                                          <p:attrName>ppt_h</p:attrName>
                                        </p:attrNameLst>
                                      </p:cBhvr>
                                      <p:tavLst>
                                        <p:tav tm="0">
                                          <p:val>
                                            <p:strVal val="#ppt_h"/>
                                          </p:val>
                                        </p:tav>
                                        <p:tav tm="100000">
                                          <p:val>
                                            <p:strVal val="#ppt_h"/>
                                          </p:val>
                                        </p:tav>
                                      </p:tavLst>
                                    </p:anim>
                                    <p:anim calcmode="lin" valueType="num">
                                      <p:cBhvr>
                                        <p:cTn id="30" dur="1000" fill="hold"/>
                                        <p:tgtEl>
                                          <p:spTgt spid="55298">
                                            <p:txEl>
                                              <p:pRg st="4" end="4"/>
                                            </p:txEl>
                                          </p:spTgt>
                                        </p:tgtEl>
                                        <p:attrNameLst>
                                          <p:attrName>ppt_x</p:attrName>
                                        </p:attrNameLst>
                                      </p:cBhvr>
                                      <p:tavLst>
                                        <p:tav tm="0">
                                          <p:val>
                                            <p:strVal val="#ppt_x-.2"/>
                                          </p:val>
                                        </p:tav>
                                        <p:tav tm="100000">
                                          <p:val>
                                            <p:strVal val="#ppt_x"/>
                                          </p:val>
                                        </p:tav>
                                      </p:tavLst>
                                    </p:anim>
                                    <p:anim calcmode="lin" valueType="num">
                                      <p:cBhvr>
                                        <p:cTn id="31" dur="1000" fill="hold"/>
                                        <p:tgtEl>
                                          <p:spTgt spid="55298">
                                            <p:txEl>
                                              <p:pRg st="4" end="4"/>
                                            </p:txEl>
                                          </p:spTgt>
                                        </p:tgtEl>
                                        <p:attrNameLst>
                                          <p:attrName>ppt_y</p:attrName>
                                        </p:attrNameLst>
                                      </p:cBhvr>
                                      <p:tavLst>
                                        <p:tav tm="0">
                                          <p:val>
                                            <p:strVal val="#ppt_y"/>
                                          </p:val>
                                        </p:tav>
                                        <p:tav tm="100000">
                                          <p:val>
                                            <p:strVal val="#ppt_y"/>
                                          </p:val>
                                        </p:tav>
                                      </p:tavLst>
                                    </p:anim>
                                    <p:animEffect transition="in" filter="fade">
                                      <p:cBhvr>
                                        <p:cTn id="32" dur="1000"/>
                                        <p:tgtEl>
                                          <p:spTgt spid="55298">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4" presetClass="entr" presetSubtype="0" accel="100000" fill="hold" nodeType="clickEffect">
                                  <p:stCondLst>
                                    <p:cond delay="0"/>
                                  </p:stCondLst>
                                  <p:childTnLst>
                                    <p:set>
                                      <p:cBhvr>
                                        <p:cTn id="36" dur="1" fill="hold">
                                          <p:stCondLst>
                                            <p:cond delay="0"/>
                                          </p:stCondLst>
                                        </p:cTn>
                                        <p:tgtEl>
                                          <p:spTgt spid="55298">
                                            <p:txEl>
                                              <p:pRg st="5" end="5"/>
                                            </p:txEl>
                                          </p:spTgt>
                                        </p:tgtEl>
                                        <p:attrNameLst>
                                          <p:attrName>style.visibility</p:attrName>
                                        </p:attrNameLst>
                                      </p:cBhvr>
                                      <p:to>
                                        <p:strVal val="visible"/>
                                      </p:to>
                                    </p:set>
                                    <p:anim calcmode="lin" valueType="num">
                                      <p:cBhvr>
                                        <p:cTn id="37" dur="1000" fill="hold"/>
                                        <p:tgtEl>
                                          <p:spTgt spid="55298">
                                            <p:txEl>
                                              <p:pRg st="5" end="5"/>
                                            </p:txEl>
                                          </p:spTgt>
                                        </p:tgtEl>
                                        <p:attrNameLst>
                                          <p:attrName>ppt_w</p:attrName>
                                        </p:attrNameLst>
                                      </p:cBhvr>
                                      <p:tavLst>
                                        <p:tav tm="0">
                                          <p:val>
                                            <p:strVal val="#ppt_w*0.05"/>
                                          </p:val>
                                        </p:tav>
                                        <p:tav tm="100000">
                                          <p:val>
                                            <p:strVal val="#ppt_w"/>
                                          </p:val>
                                        </p:tav>
                                      </p:tavLst>
                                    </p:anim>
                                    <p:anim calcmode="lin" valueType="num">
                                      <p:cBhvr>
                                        <p:cTn id="38" dur="1000" fill="hold"/>
                                        <p:tgtEl>
                                          <p:spTgt spid="55298">
                                            <p:txEl>
                                              <p:pRg st="5" end="5"/>
                                            </p:txEl>
                                          </p:spTgt>
                                        </p:tgtEl>
                                        <p:attrNameLst>
                                          <p:attrName>ppt_h</p:attrName>
                                        </p:attrNameLst>
                                      </p:cBhvr>
                                      <p:tavLst>
                                        <p:tav tm="0">
                                          <p:val>
                                            <p:strVal val="#ppt_h"/>
                                          </p:val>
                                        </p:tav>
                                        <p:tav tm="100000">
                                          <p:val>
                                            <p:strVal val="#ppt_h"/>
                                          </p:val>
                                        </p:tav>
                                      </p:tavLst>
                                    </p:anim>
                                    <p:anim calcmode="lin" valueType="num">
                                      <p:cBhvr>
                                        <p:cTn id="39" dur="1000" fill="hold"/>
                                        <p:tgtEl>
                                          <p:spTgt spid="55298">
                                            <p:txEl>
                                              <p:pRg st="5" end="5"/>
                                            </p:txEl>
                                          </p:spTgt>
                                        </p:tgtEl>
                                        <p:attrNameLst>
                                          <p:attrName>ppt_x</p:attrName>
                                        </p:attrNameLst>
                                      </p:cBhvr>
                                      <p:tavLst>
                                        <p:tav tm="0">
                                          <p:val>
                                            <p:strVal val="#ppt_x-.2"/>
                                          </p:val>
                                        </p:tav>
                                        <p:tav tm="100000">
                                          <p:val>
                                            <p:strVal val="#ppt_x"/>
                                          </p:val>
                                        </p:tav>
                                      </p:tavLst>
                                    </p:anim>
                                    <p:anim calcmode="lin" valueType="num">
                                      <p:cBhvr>
                                        <p:cTn id="40" dur="1000" fill="hold"/>
                                        <p:tgtEl>
                                          <p:spTgt spid="55298">
                                            <p:txEl>
                                              <p:pRg st="5" end="5"/>
                                            </p:txEl>
                                          </p:spTgt>
                                        </p:tgtEl>
                                        <p:attrNameLst>
                                          <p:attrName>ppt_y</p:attrName>
                                        </p:attrNameLst>
                                      </p:cBhvr>
                                      <p:tavLst>
                                        <p:tav tm="0">
                                          <p:val>
                                            <p:strVal val="#ppt_y"/>
                                          </p:val>
                                        </p:tav>
                                        <p:tav tm="100000">
                                          <p:val>
                                            <p:strVal val="#ppt_y"/>
                                          </p:val>
                                        </p:tav>
                                      </p:tavLst>
                                    </p:anim>
                                    <p:animEffect transition="in" filter="fade">
                                      <p:cBhvr>
                                        <p:cTn id="41" dur="1000"/>
                                        <p:tgtEl>
                                          <p:spTgt spid="55298">
                                            <p:txEl>
                                              <p:pRg st="5" end="5"/>
                                            </p:txEl>
                                          </p:spTgt>
                                        </p:tgtEl>
                                      </p:cBhvr>
                                    </p:animEffect>
                                  </p:childTnLst>
                                </p:cTn>
                              </p:par>
                            </p:childTnLst>
                          </p:cTn>
                        </p:par>
                        <p:par>
                          <p:cTn id="42" fill="hold">
                            <p:stCondLst>
                              <p:cond delay="1000"/>
                            </p:stCondLst>
                            <p:childTnLst>
                              <p:par>
                                <p:cTn id="43" presetID="17" presetClass="entr" presetSubtype="10" fill="hold" grpId="0" nodeType="after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p:cTn id="45" dur="1000" fill="hold"/>
                                        <p:tgtEl>
                                          <p:spTgt spid="9"/>
                                        </p:tgtEl>
                                        <p:attrNameLst>
                                          <p:attrName>ppt_w</p:attrName>
                                        </p:attrNameLst>
                                      </p:cBhvr>
                                      <p:tavLst>
                                        <p:tav tm="0">
                                          <p:val>
                                            <p:fltVal val="0"/>
                                          </p:val>
                                        </p:tav>
                                        <p:tav tm="100000">
                                          <p:val>
                                            <p:strVal val="#ppt_w"/>
                                          </p:val>
                                        </p:tav>
                                      </p:tavLst>
                                    </p:anim>
                                    <p:anim calcmode="lin" valueType="num">
                                      <p:cBhvr>
                                        <p:cTn id="46" dur="1000" fill="hold"/>
                                        <p:tgtEl>
                                          <p:spTgt spid="9"/>
                                        </p:tgtEl>
                                        <p:attrNameLst>
                                          <p:attrName>ppt_h</p:attrName>
                                        </p:attrNameLst>
                                      </p:cBhvr>
                                      <p:tavLst>
                                        <p:tav tm="0">
                                          <p:val>
                                            <p:strVal val="#ppt_h"/>
                                          </p:val>
                                        </p:tav>
                                        <p:tav tm="100000">
                                          <p:val>
                                            <p:strVal val="#ppt_h"/>
                                          </p:val>
                                        </p:tav>
                                      </p:tavLst>
                                    </p:anim>
                                  </p:childTnLst>
                                </p:cTn>
                              </p:par>
                            </p:childTnLst>
                          </p:cTn>
                        </p:par>
                        <p:par>
                          <p:cTn id="47" fill="hold">
                            <p:stCondLst>
                              <p:cond delay="2000"/>
                            </p:stCondLst>
                            <p:childTnLst>
                              <p:par>
                                <p:cTn id="48" presetID="17" presetClass="entr" presetSubtype="10" fill="hold" grpId="0" nodeType="afterEffect">
                                  <p:stCondLst>
                                    <p:cond delay="0"/>
                                  </p:stCondLst>
                                  <p:childTnLst>
                                    <p:set>
                                      <p:cBhvr>
                                        <p:cTn id="49" dur="1" fill="hold">
                                          <p:stCondLst>
                                            <p:cond delay="0"/>
                                          </p:stCondLst>
                                        </p:cTn>
                                        <p:tgtEl>
                                          <p:spTgt spid="11"/>
                                        </p:tgtEl>
                                        <p:attrNameLst>
                                          <p:attrName>style.visibility</p:attrName>
                                        </p:attrNameLst>
                                      </p:cBhvr>
                                      <p:to>
                                        <p:strVal val="visible"/>
                                      </p:to>
                                    </p:set>
                                    <p:anim calcmode="lin" valueType="num">
                                      <p:cBhvr>
                                        <p:cTn id="50" dur="1000" fill="hold"/>
                                        <p:tgtEl>
                                          <p:spTgt spid="11"/>
                                        </p:tgtEl>
                                        <p:attrNameLst>
                                          <p:attrName>ppt_w</p:attrName>
                                        </p:attrNameLst>
                                      </p:cBhvr>
                                      <p:tavLst>
                                        <p:tav tm="0">
                                          <p:val>
                                            <p:fltVal val="0"/>
                                          </p:val>
                                        </p:tav>
                                        <p:tav tm="100000">
                                          <p:val>
                                            <p:strVal val="#ppt_w"/>
                                          </p:val>
                                        </p:tav>
                                      </p:tavLst>
                                    </p:anim>
                                    <p:anim calcmode="lin" valueType="num">
                                      <p:cBhvr>
                                        <p:cTn id="51" dur="1000" fill="hold"/>
                                        <p:tgtEl>
                                          <p:spTgt spid="1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302" grpId="0" animBg="1"/>
      <p:bldP spid="9" grpId="0" animBg="1"/>
      <p:bldP spid="11" grpId="0" animBg="1"/>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916781" y="52388"/>
            <a:ext cx="7158038" cy="1412875"/>
          </a:xfrm>
        </p:spPr>
        <p:txBody>
          <a:bodyPr/>
          <a:lstStyle/>
          <a:p>
            <a:pPr algn="ctr"/>
            <a:r>
              <a:rPr lang="en-US" b="1" dirty="0"/>
              <a:t>Accounting Equation 10</a:t>
            </a:r>
          </a:p>
        </p:txBody>
      </p:sp>
      <p:graphicFrame>
        <p:nvGraphicFramePr>
          <p:cNvPr id="60419" name="Object 3"/>
          <p:cNvGraphicFramePr>
            <a:graphicFrameLocks/>
          </p:cNvGraphicFramePr>
          <p:nvPr>
            <p:extLst>
              <p:ext uri="{D42A27DB-BD31-4B8C-83A1-F6EECF244321}">
                <p14:modId xmlns:p14="http://schemas.microsoft.com/office/powerpoint/2010/main" val="2627800645"/>
              </p:ext>
            </p:extLst>
          </p:nvPr>
        </p:nvGraphicFramePr>
        <p:xfrm>
          <a:off x="552450" y="2216150"/>
          <a:ext cx="8120063" cy="2897188"/>
        </p:xfrm>
        <a:graphic>
          <a:graphicData uri="http://schemas.openxmlformats.org/presentationml/2006/ole">
            <mc:AlternateContent xmlns:mc="http://schemas.openxmlformats.org/markup-compatibility/2006">
              <mc:Choice xmlns:v="urn:schemas-microsoft-com:vml" Requires="v">
                <p:oleObj name="Worksheet" r:id="rId3" imgW="6076995" imgH="1828958" progId="Excel.Sheet.8">
                  <p:embed/>
                </p:oleObj>
              </mc:Choice>
              <mc:Fallback>
                <p:oleObj name="Worksheet" r:id="rId3" imgW="6076995" imgH="1828958" progId="Excel.Sheet.8">
                  <p:embed/>
                  <p:pic>
                    <p:nvPicPr>
                      <p:cNvPr id="60419" name="Object 3"/>
                      <p:cNvPicPr>
                        <a:picLocks noChangeArrowheads="1"/>
                      </p:cNvPicPr>
                      <p:nvPr/>
                    </p:nvPicPr>
                    <p:blipFill>
                      <a:blip r:embed="rId4"/>
                      <a:srcRect b="5836"/>
                      <a:stretch>
                        <a:fillRect/>
                      </a:stretch>
                    </p:blipFill>
                    <p:spPr bwMode="auto">
                      <a:xfrm>
                        <a:off x="552450" y="2216150"/>
                        <a:ext cx="8120063" cy="2897188"/>
                      </a:xfrm>
                      <a:prstGeom prst="rect">
                        <a:avLst/>
                      </a:prstGeom>
                      <a:noFill/>
                      <a:ln w="50800">
                        <a:solidFill>
                          <a:schemeClr val="bg2"/>
                        </a:solidFill>
                        <a:miter lim="800000"/>
                        <a:headEnd/>
                        <a:tailEnd/>
                      </a:ln>
                      <a:extLst>
                        <a:ext uri="{909E8E84-426E-40dd-AFC4-6F175D3DCCD1}">
                          <a14:hiddenFill xmlns:a14="http://schemas.microsoft.com/office/drawing/2010/main" xmlns="">
                            <a:solidFill>
                              <a:srgbClr val="FFFFFF"/>
                            </a:solidFill>
                          </a14:hiddenFill>
                        </a:ext>
                      </a:extLst>
                    </p:spPr>
                  </p:pic>
                </p:oleObj>
              </mc:Fallback>
            </mc:AlternateContent>
          </a:graphicData>
        </a:graphic>
      </p:graphicFrame>
      <p:sp>
        <p:nvSpPr>
          <p:cNvPr id="13" name="Rectangle: Rounded Corners 12">
            <a:extLst>
              <a:ext uri="{FF2B5EF4-FFF2-40B4-BE49-F238E27FC236}">
                <a16:creationId xmlns:a16="http://schemas.microsoft.com/office/drawing/2014/main" id="{6FF16F64-26E3-4319-A536-8E3D2F2FE393}"/>
              </a:ext>
            </a:extLst>
          </p:cNvPr>
          <p:cNvSpPr/>
          <p:nvPr/>
        </p:nvSpPr>
        <p:spPr>
          <a:xfrm>
            <a:off x="609600" y="3382369"/>
            <a:ext cx="1219200" cy="259404"/>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Rounded Corners 15">
            <a:extLst>
              <a:ext uri="{FF2B5EF4-FFF2-40B4-BE49-F238E27FC236}">
                <a16:creationId xmlns:a16="http://schemas.microsoft.com/office/drawing/2014/main" id="{F77A25C4-4513-470E-82DD-AA0B9817F27D}"/>
              </a:ext>
            </a:extLst>
          </p:cNvPr>
          <p:cNvSpPr/>
          <p:nvPr/>
        </p:nvSpPr>
        <p:spPr>
          <a:xfrm>
            <a:off x="4707584" y="3407229"/>
            <a:ext cx="1060269" cy="259404"/>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Rounded Corners 17">
            <a:extLst>
              <a:ext uri="{FF2B5EF4-FFF2-40B4-BE49-F238E27FC236}">
                <a16:creationId xmlns:a16="http://schemas.microsoft.com/office/drawing/2014/main" id="{AE9EE2F9-A16F-4506-B283-A55F2C28C382}"/>
              </a:ext>
            </a:extLst>
          </p:cNvPr>
          <p:cNvSpPr/>
          <p:nvPr/>
        </p:nvSpPr>
        <p:spPr>
          <a:xfrm>
            <a:off x="6858000" y="3407229"/>
            <a:ext cx="1060269" cy="259404"/>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Rounded Corners 18">
            <a:extLst>
              <a:ext uri="{FF2B5EF4-FFF2-40B4-BE49-F238E27FC236}">
                <a16:creationId xmlns:a16="http://schemas.microsoft.com/office/drawing/2014/main" id="{C39A9CB1-58E3-482E-980F-70C4270F3E47}"/>
              </a:ext>
            </a:extLst>
          </p:cNvPr>
          <p:cNvSpPr/>
          <p:nvPr/>
        </p:nvSpPr>
        <p:spPr>
          <a:xfrm>
            <a:off x="7239000" y="3694112"/>
            <a:ext cx="1060269" cy="259404"/>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Rounded Corners 19">
            <a:extLst>
              <a:ext uri="{FF2B5EF4-FFF2-40B4-BE49-F238E27FC236}">
                <a16:creationId xmlns:a16="http://schemas.microsoft.com/office/drawing/2014/main" id="{747AC095-B9EF-4976-BEA9-6C077F2A8222}"/>
              </a:ext>
            </a:extLst>
          </p:cNvPr>
          <p:cNvSpPr/>
          <p:nvPr/>
        </p:nvSpPr>
        <p:spPr>
          <a:xfrm>
            <a:off x="533400" y="4262958"/>
            <a:ext cx="1060269" cy="259404"/>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Rounded Corners 20">
            <a:extLst>
              <a:ext uri="{FF2B5EF4-FFF2-40B4-BE49-F238E27FC236}">
                <a16:creationId xmlns:a16="http://schemas.microsoft.com/office/drawing/2014/main" id="{1B808B23-10FE-4B09-A81D-64061634AF66}"/>
              </a:ext>
            </a:extLst>
          </p:cNvPr>
          <p:cNvSpPr/>
          <p:nvPr/>
        </p:nvSpPr>
        <p:spPr>
          <a:xfrm>
            <a:off x="1565366" y="4262958"/>
            <a:ext cx="1060269" cy="259404"/>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Rounded Corners 21">
            <a:extLst>
              <a:ext uri="{FF2B5EF4-FFF2-40B4-BE49-F238E27FC236}">
                <a16:creationId xmlns:a16="http://schemas.microsoft.com/office/drawing/2014/main" id="{60F16BC2-7A79-4940-9AC8-71FA3C23E658}"/>
              </a:ext>
            </a:extLst>
          </p:cNvPr>
          <p:cNvSpPr/>
          <p:nvPr/>
        </p:nvSpPr>
        <p:spPr>
          <a:xfrm>
            <a:off x="2590800" y="4262958"/>
            <a:ext cx="1060269" cy="259404"/>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Rounded Corners 22">
            <a:extLst>
              <a:ext uri="{FF2B5EF4-FFF2-40B4-BE49-F238E27FC236}">
                <a16:creationId xmlns:a16="http://schemas.microsoft.com/office/drawing/2014/main" id="{98E23973-41C8-4004-AA43-C3EA8741B406}"/>
              </a:ext>
            </a:extLst>
          </p:cNvPr>
          <p:cNvSpPr/>
          <p:nvPr/>
        </p:nvSpPr>
        <p:spPr>
          <a:xfrm>
            <a:off x="3540034" y="4262958"/>
            <a:ext cx="1060269" cy="259404"/>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Rounded Corners 23">
            <a:extLst>
              <a:ext uri="{FF2B5EF4-FFF2-40B4-BE49-F238E27FC236}">
                <a16:creationId xmlns:a16="http://schemas.microsoft.com/office/drawing/2014/main" id="{90435017-F825-4493-9DD2-0560703B976D}"/>
              </a:ext>
            </a:extLst>
          </p:cNvPr>
          <p:cNvSpPr/>
          <p:nvPr/>
        </p:nvSpPr>
        <p:spPr>
          <a:xfrm>
            <a:off x="4796356" y="4237329"/>
            <a:ext cx="1060269" cy="259404"/>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Rounded Corners 24">
            <a:extLst>
              <a:ext uri="{FF2B5EF4-FFF2-40B4-BE49-F238E27FC236}">
                <a16:creationId xmlns:a16="http://schemas.microsoft.com/office/drawing/2014/main" id="{240323C1-864B-44C6-8101-EBA4FDEB1B31}"/>
              </a:ext>
            </a:extLst>
          </p:cNvPr>
          <p:cNvSpPr/>
          <p:nvPr/>
        </p:nvSpPr>
        <p:spPr>
          <a:xfrm>
            <a:off x="5953509" y="4262958"/>
            <a:ext cx="1060269" cy="259404"/>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Rounded Corners 25">
            <a:extLst>
              <a:ext uri="{FF2B5EF4-FFF2-40B4-BE49-F238E27FC236}">
                <a16:creationId xmlns:a16="http://schemas.microsoft.com/office/drawing/2014/main" id="{7C7A70D1-5FAF-459F-BEA7-C700CA6EB2F8}"/>
              </a:ext>
            </a:extLst>
          </p:cNvPr>
          <p:cNvSpPr/>
          <p:nvPr/>
        </p:nvSpPr>
        <p:spPr>
          <a:xfrm>
            <a:off x="7013778" y="4262958"/>
            <a:ext cx="1060269" cy="259404"/>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Rounded Corners 26">
            <a:extLst>
              <a:ext uri="{FF2B5EF4-FFF2-40B4-BE49-F238E27FC236}">
                <a16:creationId xmlns:a16="http://schemas.microsoft.com/office/drawing/2014/main" id="{FA4F43FE-D4C1-40F6-8CC4-5C2DF3572985}"/>
              </a:ext>
            </a:extLst>
          </p:cNvPr>
          <p:cNvSpPr/>
          <p:nvPr/>
        </p:nvSpPr>
        <p:spPr>
          <a:xfrm>
            <a:off x="7902052" y="4262958"/>
            <a:ext cx="1060269" cy="259404"/>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Rounded Corners 27">
            <a:extLst>
              <a:ext uri="{FF2B5EF4-FFF2-40B4-BE49-F238E27FC236}">
                <a16:creationId xmlns:a16="http://schemas.microsoft.com/office/drawing/2014/main" id="{97548CA0-7200-4968-A0D8-8394999E624E}"/>
              </a:ext>
            </a:extLst>
          </p:cNvPr>
          <p:cNvSpPr/>
          <p:nvPr/>
        </p:nvSpPr>
        <p:spPr>
          <a:xfrm>
            <a:off x="2603422" y="4730507"/>
            <a:ext cx="1060269" cy="322317"/>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Rounded Corners 28">
            <a:extLst>
              <a:ext uri="{FF2B5EF4-FFF2-40B4-BE49-F238E27FC236}">
                <a16:creationId xmlns:a16="http://schemas.microsoft.com/office/drawing/2014/main" id="{44BF47A7-D6E8-4CBA-B024-D6A4E8733BC5}"/>
              </a:ext>
            </a:extLst>
          </p:cNvPr>
          <p:cNvSpPr/>
          <p:nvPr/>
        </p:nvSpPr>
        <p:spPr>
          <a:xfrm>
            <a:off x="5856625" y="4730507"/>
            <a:ext cx="1254035" cy="322317"/>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6">
            <a:extLst>
              <a:ext uri="{FF2B5EF4-FFF2-40B4-BE49-F238E27FC236}">
                <a16:creationId xmlns:a16="http://schemas.microsoft.com/office/drawing/2014/main" id="{A3909728-3B67-081F-B99F-F011F87E659A}"/>
              </a:ext>
            </a:extLst>
          </p:cNvPr>
          <p:cNvSpPr>
            <a:spLocks noChangeArrowheads="1"/>
          </p:cNvSpPr>
          <p:nvPr/>
        </p:nvSpPr>
        <p:spPr bwMode="auto">
          <a:xfrm>
            <a:off x="674426" y="1145532"/>
            <a:ext cx="8153400" cy="914399"/>
          </a:xfrm>
          <a:prstGeom prst="rect">
            <a:avLst/>
          </a:prstGeom>
          <a:solidFill>
            <a:srgbClr val="FFFF99"/>
          </a:solidFill>
          <a:ln>
            <a:noFill/>
          </a:ln>
          <a:effectLst/>
        </p:spPr>
        <p:txBody>
          <a:bodyPr lIns="90488" tIns="44450" rIns="90488" bIns="44450"/>
          <a:lstStyle/>
          <a:p>
            <a:r>
              <a:rPr lang="en-US" sz="2800" dirty="0"/>
              <a:t>Farhat Lectures pays $1,000 as a partial payment for supplies purchased in transaction 4.</a:t>
            </a:r>
          </a:p>
        </p:txBody>
      </p:sp>
      <p:sp>
        <p:nvSpPr>
          <p:cNvPr id="3" name="TextBox 23">
            <a:extLst>
              <a:ext uri="{FF2B5EF4-FFF2-40B4-BE49-F238E27FC236}">
                <a16:creationId xmlns:a16="http://schemas.microsoft.com/office/drawing/2014/main" id="{DABEB048-C5C2-2D6D-9F7A-E4D2F7075F71}"/>
              </a:ext>
            </a:extLst>
          </p:cNvPr>
          <p:cNvSpPr txBox="1">
            <a:spLocks noChangeArrowheads="1"/>
          </p:cNvSpPr>
          <p:nvPr/>
        </p:nvSpPr>
        <p:spPr bwMode="auto">
          <a:xfrm>
            <a:off x="2895600" y="6435730"/>
            <a:ext cx="63483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sz="1800"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sz="1800"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sz="1800"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4" name="Content Placeholder 5">
            <a:extLst>
              <a:ext uri="{FF2B5EF4-FFF2-40B4-BE49-F238E27FC236}">
                <a16:creationId xmlns:a16="http://schemas.microsoft.com/office/drawing/2014/main" id="{20924543-E04C-E669-B9E2-2A0CE283668A}"/>
              </a:ext>
            </a:extLst>
          </p:cNvPr>
          <p:cNvPicPr>
            <a:picLocks noChangeAspect="1"/>
          </p:cNvPicPr>
          <p:nvPr/>
        </p:nvPicPr>
        <p:blipFill>
          <a:blip r:embed="rId5"/>
          <a:stretch>
            <a:fillRect/>
          </a:stretch>
        </p:blipFill>
        <p:spPr>
          <a:xfrm>
            <a:off x="152400" y="6375960"/>
            <a:ext cx="2998817" cy="482040"/>
          </a:xfrm>
          <a:prstGeom prst="rect">
            <a:avLst/>
          </a:prstGeom>
        </p:spPr>
      </p:pic>
    </p:spTree>
    <p:extLst>
      <p:ext uri="{BB962C8B-B14F-4D97-AF65-F5344CB8AC3E}">
        <p14:creationId xmlns:p14="http://schemas.microsoft.com/office/powerpoint/2010/main" val="3735841644"/>
      </p:ext>
    </p:extLst>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21"/>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22"/>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0" nodeType="clickEffect">
                                  <p:stCondLst>
                                    <p:cond delay="0"/>
                                  </p:stCondLst>
                                  <p:childTnLst>
                                    <p:set>
                                      <p:cBhvr>
                                        <p:cTn id="34" dur="1" fill="hold">
                                          <p:stCondLst>
                                            <p:cond delay="0"/>
                                          </p:stCondLst>
                                        </p:cTn>
                                        <p:tgtEl>
                                          <p:spTgt spid="23"/>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0" nodeType="clickEffect">
                                  <p:stCondLst>
                                    <p:cond delay="0"/>
                                  </p:stCondLst>
                                  <p:childTnLst>
                                    <p:set>
                                      <p:cBhvr>
                                        <p:cTn id="38" dur="1" fill="hold">
                                          <p:stCondLst>
                                            <p:cond delay="0"/>
                                          </p:stCondLst>
                                        </p:cTn>
                                        <p:tgtEl>
                                          <p:spTgt spid="24"/>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grpId="0" nodeType="clickEffect">
                                  <p:stCondLst>
                                    <p:cond delay="0"/>
                                  </p:stCondLst>
                                  <p:childTnLst>
                                    <p:set>
                                      <p:cBhvr>
                                        <p:cTn id="42" dur="1" fill="hold">
                                          <p:stCondLst>
                                            <p:cond delay="0"/>
                                          </p:stCondLst>
                                        </p:cTn>
                                        <p:tgtEl>
                                          <p:spTgt spid="25"/>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grpId="0" nodeType="clickEffect">
                                  <p:stCondLst>
                                    <p:cond delay="0"/>
                                  </p:stCondLst>
                                  <p:childTnLst>
                                    <p:set>
                                      <p:cBhvr>
                                        <p:cTn id="46" dur="1" fill="hold">
                                          <p:stCondLst>
                                            <p:cond delay="0"/>
                                          </p:stCondLst>
                                        </p:cTn>
                                        <p:tgtEl>
                                          <p:spTgt spid="26"/>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grpId="0" nodeType="clickEffect">
                                  <p:stCondLst>
                                    <p:cond delay="0"/>
                                  </p:stCondLst>
                                  <p:childTnLst>
                                    <p:set>
                                      <p:cBhvr>
                                        <p:cTn id="50" dur="1" fill="hold">
                                          <p:stCondLst>
                                            <p:cond delay="0"/>
                                          </p:stCondLst>
                                        </p:cTn>
                                        <p:tgtEl>
                                          <p:spTgt spid="27"/>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 presetClass="exit" presetSubtype="0" fill="hold" grpId="0" nodeType="clickEffect">
                                  <p:stCondLst>
                                    <p:cond delay="0"/>
                                  </p:stCondLst>
                                  <p:childTnLst>
                                    <p:set>
                                      <p:cBhvr>
                                        <p:cTn id="54" dur="1" fill="hold">
                                          <p:stCondLst>
                                            <p:cond delay="0"/>
                                          </p:stCondLst>
                                        </p:cTn>
                                        <p:tgtEl>
                                          <p:spTgt spid="28"/>
                                        </p:tgtEl>
                                        <p:attrNameLst>
                                          <p:attrName>style.visibility</p:attrName>
                                        </p:attrNameLst>
                                      </p:cBhvr>
                                      <p:to>
                                        <p:strVal val="hidden"/>
                                      </p:to>
                                    </p:set>
                                  </p:childTnLst>
                                </p:cTn>
                              </p:par>
                            </p:childTnLst>
                          </p:cTn>
                        </p:par>
                      </p:childTnLst>
                    </p:cTn>
                  </p:par>
                  <p:par>
                    <p:cTn id="55" fill="hold">
                      <p:stCondLst>
                        <p:cond delay="indefinite"/>
                      </p:stCondLst>
                      <p:childTnLst>
                        <p:par>
                          <p:cTn id="56" fill="hold">
                            <p:stCondLst>
                              <p:cond delay="0"/>
                            </p:stCondLst>
                            <p:childTnLst>
                              <p:par>
                                <p:cTn id="57" presetID="1" presetClass="exit" presetSubtype="0" fill="hold" grpId="0" nodeType="clickEffect">
                                  <p:stCondLst>
                                    <p:cond delay="0"/>
                                  </p:stCondLst>
                                  <p:childTnLst>
                                    <p:set>
                                      <p:cBhvr>
                                        <p:cTn id="58" dur="1" fill="hold">
                                          <p:stCondLst>
                                            <p:cond delay="0"/>
                                          </p:stCondLst>
                                        </p:cTn>
                                        <p:tgtEl>
                                          <p:spTgt spid="2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6"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42" name="Rectangle 2"/>
          <p:cNvSpPr>
            <a:spLocks noGrp="1" noChangeArrowheads="1"/>
          </p:cNvSpPr>
          <p:nvPr>
            <p:ph type="body" idx="1"/>
          </p:nvPr>
        </p:nvSpPr>
        <p:spPr bwMode="auto">
          <a:xfrm>
            <a:off x="914400" y="1447800"/>
            <a:ext cx="7661275"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Font typeface="Wingdings" panose="05000000000000000000" pitchFamily="2" charset="2"/>
              <a:buNone/>
            </a:pPr>
            <a:br>
              <a:rPr lang="en-US" dirty="0"/>
            </a:br>
            <a:endParaRPr lang="en-US" dirty="0"/>
          </a:p>
          <a:p>
            <a:pPr>
              <a:buFont typeface="Wingdings" panose="05000000000000000000" pitchFamily="2" charset="2"/>
              <a:buNone/>
            </a:pPr>
            <a:r>
              <a:rPr lang="en-US" b="1" dirty="0">
                <a:solidFill>
                  <a:srgbClr val="800080"/>
                </a:solidFill>
              </a:rPr>
              <a:t>The accounts involved are:</a:t>
            </a:r>
          </a:p>
          <a:p>
            <a:pPr>
              <a:buFont typeface="Wingdings" panose="05000000000000000000" pitchFamily="2" charset="2"/>
              <a:buNone/>
            </a:pPr>
            <a:r>
              <a:rPr lang="en-US" b="1" dirty="0">
                <a:solidFill>
                  <a:schemeClr val="hlink"/>
                </a:solidFill>
              </a:rPr>
              <a:t>	</a:t>
            </a:r>
            <a:r>
              <a:rPr lang="en-US" b="1" dirty="0"/>
              <a:t>(1) Cash </a:t>
            </a:r>
            <a:r>
              <a:rPr lang="en-US" b="1" dirty="0">
                <a:solidFill>
                  <a:srgbClr val="9A2F6F"/>
                </a:solidFill>
              </a:rPr>
              <a:t>(asset)</a:t>
            </a:r>
          </a:p>
          <a:p>
            <a:pPr>
              <a:buFont typeface="Wingdings" panose="05000000000000000000" pitchFamily="2" charset="2"/>
              <a:buNone/>
            </a:pPr>
            <a:r>
              <a:rPr lang="en-US" b="1" dirty="0">
                <a:solidFill>
                  <a:schemeClr val="hlink"/>
                </a:solidFill>
              </a:rPr>
              <a:t>	</a:t>
            </a:r>
            <a:r>
              <a:rPr lang="en-US" b="1" dirty="0"/>
              <a:t>(2) Dividends       </a:t>
            </a:r>
            <a:r>
              <a:rPr lang="en-US" b="1" dirty="0">
                <a:solidFill>
                  <a:srgbClr val="9A2F6F"/>
                </a:solidFill>
              </a:rPr>
              <a:t>(equity)</a:t>
            </a:r>
          </a:p>
        </p:txBody>
      </p:sp>
      <p:sp>
        <p:nvSpPr>
          <p:cNvPr id="61443" name="AutoShape 3"/>
          <p:cNvSpPr>
            <a:spLocks noChangeArrowheads="1"/>
          </p:cNvSpPr>
          <p:nvPr/>
        </p:nvSpPr>
        <p:spPr bwMode="auto">
          <a:xfrm rot="16200000" flipH="1">
            <a:off x="3971925" y="3256756"/>
            <a:ext cx="444500" cy="311150"/>
          </a:xfrm>
          <a:prstGeom prst="rightArrow">
            <a:avLst>
              <a:gd name="adj1" fmla="val 50000"/>
              <a:gd name="adj2" fmla="val 67219"/>
            </a:avLst>
          </a:prstGeom>
          <a:solidFill>
            <a:srgbClr val="FF3300"/>
          </a:solidFill>
          <a:ln w="12700">
            <a:solidFill>
              <a:schemeClr val="tx1"/>
            </a:solidFill>
            <a:miter lim="800000"/>
            <a:headEnd/>
            <a:tailEnd/>
          </a:ln>
          <a:effectLst>
            <a:outerShdw dist="53882" dir="2700000" algn="ctr" rotWithShape="0">
              <a:schemeClr val="bg2"/>
            </a:outerShdw>
          </a:effectLst>
        </p:spPr>
        <p:txBody>
          <a:bodyPr wrap="none" anchor="ctr"/>
          <a:lstStyle/>
          <a:p>
            <a:endParaRPr lang="en-US" dirty="0">
              <a:solidFill>
                <a:prstClr val="black"/>
              </a:solidFill>
            </a:endParaRPr>
          </a:p>
        </p:txBody>
      </p:sp>
      <p:sp>
        <p:nvSpPr>
          <p:cNvPr id="61445" name="Rectangle 5"/>
          <p:cNvSpPr>
            <a:spLocks noGrp="1" noChangeArrowheads="1"/>
          </p:cNvSpPr>
          <p:nvPr>
            <p:ph type="title"/>
          </p:nvPr>
        </p:nvSpPr>
        <p:spPr>
          <a:xfrm>
            <a:off x="137160" y="195574"/>
            <a:ext cx="9006840" cy="1412875"/>
          </a:xfrm>
        </p:spPr>
        <p:txBody>
          <a:bodyPr/>
          <a:lstStyle/>
          <a:p>
            <a:pPr algn="ctr"/>
            <a:r>
              <a:rPr lang="en-US" b="1" dirty="0"/>
              <a:t>Transaction 11:</a:t>
            </a:r>
            <a:br>
              <a:rPr lang="en-US" b="1" dirty="0"/>
            </a:br>
            <a:r>
              <a:rPr lang="en-US" b="1" dirty="0"/>
              <a:t>Payment of Cash Dividend to Owner</a:t>
            </a:r>
          </a:p>
        </p:txBody>
      </p:sp>
      <p:sp>
        <p:nvSpPr>
          <p:cNvPr id="61446" name="Rectangle 6"/>
          <p:cNvSpPr>
            <a:spLocks noChangeArrowheads="1"/>
          </p:cNvSpPr>
          <p:nvPr/>
        </p:nvSpPr>
        <p:spPr bwMode="auto">
          <a:xfrm>
            <a:off x="137160" y="1447801"/>
            <a:ext cx="9006840" cy="1062608"/>
          </a:xfrm>
          <a:prstGeom prst="rect">
            <a:avLst/>
          </a:prstGeom>
          <a:solidFill>
            <a:srgbClr val="FFFF99"/>
          </a:solidFill>
          <a:ln>
            <a:noFill/>
          </a:ln>
          <a:effectLst/>
        </p:spPr>
        <p:txBody>
          <a:bodyPr lIns="90488" tIns="44450" rIns="90488" bIns="44450"/>
          <a:lstStyle/>
          <a:p>
            <a:pPr algn="ctr"/>
            <a:r>
              <a:rPr lang="en-US" sz="3200" b="1" dirty="0">
                <a:solidFill>
                  <a:prstClr val="black"/>
                </a:solidFill>
                <a:latin typeface="Arial" panose="020B0604020202020204" pitchFamily="34" charset="0"/>
              </a:rPr>
              <a:t>Adam Farhat withdraws $500 cash from Farhat Lectures for personal use.</a:t>
            </a:r>
          </a:p>
        </p:txBody>
      </p:sp>
      <p:sp>
        <p:nvSpPr>
          <p:cNvPr id="61448" name="AutoShape 8"/>
          <p:cNvSpPr>
            <a:spLocks noChangeArrowheads="1"/>
          </p:cNvSpPr>
          <p:nvPr/>
        </p:nvSpPr>
        <p:spPr bwMode="auto">
          <a:xfrm rot="16200000">
            <a:off x="3613795" y="3740696"/>
            <a:ext cx="430510" cy="381000"/>
          </a:xfrm>
          <a:prstGeom prst="rightArrow">
            <a:avLst>
              <a:gd name="adj1" fmla="val 50000"/>
              <a:gd name="adj2" fmla="val 50005"/>
            </a:avLst>
          </a:prstGeom>
          <a:solidFill>
            <a:srgbClr val="00CC00"/>
          </a:solidFill>
          <a:ln w="12700">
            <a:solidFill>
              <a:schemeClr val="tx1"/>
            </a:solidFill>
            <a:miter lim="800000"/>
            <a:headEnd/>
            <a:tailEnd/>
          </a:ln>
          <a:effectLst>
            <a:outerShdw dist="53882" dir="2700000" algn="ctr" rotWithShape="0">
              <a:schemeClr val="bg2"/>
            </a:outerShdw>
          </a:effectLst>
        </p:spPr>
        <p:txBody>
          <a:bodyPr vert="eaVert" wrap="none" anchor="ctr"/>
          <a:lstStyle/>
          <a:p>
            <a:pPr algn="ctr"/>
            <a:endParaRPr lang="en-US" sz="2400" dirty="0">
              <a:solidFill>
                <a:prstClr val="black"/>
              </a:solidFill>
              <a:latin typeface="Arial" panose="020B0604020202020204" pitchFamily="34" charset="0"/>
            </a:endParaRPr>
          </a:p>
        </p:txBody>
      </p:sp>
      <p:sp>
        <p:nvSpPr>
          <p:cNvPr id="12" name="AutoShape 3"/>
          <p:cNvSpPr>
            <a:spLocks noChangeArrowheads="1"/>
          </p:cNvSpPr>
          <p:nvPr/>
        </p:nvSpPr>
        <p:spPr bwMode="auto">
          <a:xfrm rot="16200000" flipH="1">
            <a:off x="5572125" y="3850828"/>
            <a:ext cx="444500" cy="311150"/>
          </a:xfrm>
          <a:prstGeom prst="rightArrow">
            <a:avLst>
              <a:gd name="adj1" fmla="val 50000"/>
              <a:gd name="adj2" fmla="val 67219"/>
            </a:avLst>
          </a:prstGeom>
          <a:solidFill>
            <a:srgbClr val="FF3300"/>
          </a:solidFill>
          <a:ln w="12700">
            <a:solidFill>
              <a:schemeClr val="tx1"/>
            </a:solidFill>
            <a:miter lim="800000"/>
            <a:headEnd/>
            <a:tailEnd/>
          </a:ln>
          <a:effectLst>
            <a:outerShdw dist="53882" dir="2700000" algn="ctr" rotWithShape="0">
              <a:schemeClr val="bg2"/>
            </a:outerShdw>
          </a:effectLst>
        </p:spPr>
        <p:txBody>
          <a:bodyPr wrap="none" anchor="ctr"/>
          <a:lstStyle/>
          <a:p>
            <a:endParaRPr lang="en-US" dirty="0">
              <a:solidFill>
                <a:prstClr val="black"/>
              </a:solidFill>
            </a:endParaRPr>
          </a:p>
        </p:txBody>
      </p:sp>
      <p:sp>
        <p:nvSpPr>
          <p:cNvPr id="2" name="TextBox 23">
            <a:extLst>
              <a:ext uri="{FF2B5EF4-FFF2-40B4-BE49-F238E27FC236}">
                <a16:creationId xmlns:a16="http://schemas.microsoft.com/office/drawing/2014/main" id="{163BF994-EB17-C336-8B94-9F5DE3B1F3C7}"/>
              </a:ext>
            </a:extLst>
          </p:cNvPr>
          <p:cNvSpPr txBox="1">
            <a:spLocks noChangeArrowheads="1"/>
          </p:cNvSpPr>
          <p:nvPr/>
        </p:nvSpPr>
        <p:spPr bwMode="auto">
          <a:xfrm>
            <a:off x="2895600" y="6435730"/>
            <a:ext cx="63483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sz="1800"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sz="1800"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sz="1800"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3" name="Content Placeholder 5">
            <a:extLst>
              <a:ext uri="{FF2B5EF4-FFF2-40B4-BE49-F238E27FC236}">
                <a16:creationId xmlns:a16="http://schemas.microsoft.com/office/drawing/2014/main" id="{9AD6EB86-3A10-57B6-6E5D-BDD04182AF82}"/>
              </a:ext>
            </a:extLst>
          </p:cNvPr>
          <p:cNvPicPr>
            <a:picLocks noChangeAspect="1"/>
          </p:cNvPicPr>
          <p:nvPr/>
        </p:nvPicPr>
        <p:blipFill>
          <a:blip r:embed="rId3"/>
          <a:stretch>
            <a:fillRect/>
          </a:stretch>
        </p:blipFill>
        <p:spPr>
          <a:xfrm>
            <a:off x="152400" y="6375960"/>
            <a:ext cx="2998817" cy="482040"/>
          </a:xfrm>
          <a:prstGeom prst="rect">
            <a:avLst/>
          </a:prstGeom>
        </p:spPr>
      </p:pic>
    </p:spTree>
    <p:extLst>
      <p:ext uri="{BB962C8B-B14F-4D97-AF65-F5344CB8AC3E}">
        <p14:creationId xmlns:p14="http://schemas.microsoft.com/office/powerpoint/2010/main" val="2657929304"/>
      </p:ext>
    </p:extLst>
  </p:cSld>
  <p:clrMapOvr>
    <a:masterClrMapping/>
  </p:clrMapOvr>
  <p:transition>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1446"/>
                                        </p:tgtEl>
                                        <p:attrNameLst>
                                          <p:attrName>style.visibility</p:attrName>
                                        </p:attrNameLst>
                                      </p:cBhvr>
                                      <p:to>
                                        <p:strVal val="visible"/>
                                      </p:to>
                                    </p:set>
                                    <p:animEffect transition="in" filter="fade">
                                      <p:cBhvr>
                                        <p:cTn id="7" dur="1000"/>
                                        <p:tgtEl>
                                          <p:spTgt spid="61446"/>
                                        </p:tgtEl>
                                      </p:cBhvr>
                                    </p:animEffect>
                                    <p:anim calcmode="lin" valueType="num">
                                      <p:cBhvr>
                                        <p:cTn id="8" dur="1000" fill="hold"/>
                                        <p:tgtEl>
                                          <p:spTgt spid="61446"/>
                                        </p:tgtEl>
                                        <p:attrNameLst>
                                          <p:attrName>ppt_x</p:attrName>
                                        </p:attrNameLst>
                                      </p:cBhvr>
                                      <p:tavLst>
                                        <p:tav tm="0">
                                          <p:val>
                                            <p:strVal val="#ppt_x"/>
                                          </p:val>
                                        </p:tav>
                                        <p:tav tm="100000">
                                          <p:val>
                                            <p:strVal val="#ppt_x"/>
                                          </p:val>
                                        </p:tav>
                                      </p:tavLst>
                                    </p:anim>
                                    <p:anim calcmode="lin" valueType="num">
                                      <p:cBhvr>
                                        <p:cTn id="9" dur="1000" fill="hold"/>
                                        <p:tgtEl>
                                          <p:spTgt spid="61446"/>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55" presetClass="entr" presetSubtype="0" fill="hold" nodeType="afterEffect">
                                  <p:stCondLst>
                                    <p:cond delay="0"/>
                                  </p:stCondLst>
                                  <p:childTnLst>
                                    <p:set>
                                      <p:cBhvr>
                                        <p:cTn id="12" dur="1" fill="hold">
                                          <p:stCondLst>
                                            <p:cond delay="0"/>
                                          </p:stCondLst>
                                        </p:cTn>
                                        <p:tgtEl>
                                          <p:spTgt spid="61442">
                                            <p:txEl>
                                              <p:pRg st="1" end="1"/>
                                            </p:txEl>
                                          </p:spTgt>
                                        </p:tgtEl>
                                        <p:attrNameLst>
                                          <p:attrName>style.visibility</p:attrName>
                                        </p:attrNameLst>
                                      </p:cBhvr>
                                      <p:to>
                                        <p:strVal val="visible"/>
                                      </p:to>
                                    </p:set>
                                    <p:anim calcmode="lin" valueType="num">
                                      <p:cBhvr>
                                        <p:cTn id="13" dur="1000" fill="hold"/>
                                        <p:tgtEl>
                                          <p:spTgt spid="61442">
                                            <p:txEl>
                                              <p:pRg st="1" end="1"/>
                                            </p:txEl>
                                          </p:spTgt>
                                        </p:tgtEl>
                                        <p:attrNameLst>
                                          <p:attrName>ppt_w</p:attrName>
                                        </p:attrNameLst>
                                      </p:cBhvr>
                                      <p:tavLst>
                                        <p:tav tm="0">
                                          <p:val>
                                            <p:strVal val="#ppt_w*0.70"/>
                                          </p:val>
                                        </p:tav>
                                        <p:tav tm="100000">
                                          <p:val>
                                            <p:strVal val="#ppt_w"/>
                                          </p:val>
                                        </p:tav>
                                      </p:tavLst>
                                    </p:anim>
                                    <p:anim calcmode="lin" valueType="num">
                                      <p:cBhvr>
                                        <p:cTn id="14" dur="1000" fill="hold"/>
                                        <p:tgtEl>
                                          <p:spTgt spid="61442">
                                            <p:txEl>
                                              <p:pRg st="1" end="1"/>
                                            </p:txEl>
                                          </p:spTgt>
                                        </p:tgtEl>
                                        <p:attrNameLst>
                                          <p:attrName>ppt_h</p:attrName>
                                        </p:attrNameLst>
                                      </p:cBhvr>
                                      <p:tavLst>
                                        <p:tav tm="0">
                                          <p:val>
                                            <p:strVal val="#ppt_h"/>
                                          </p:val>
                                        </p:tav>
                                        <p:tav tm="100000">
                                          <p:val>
                                            <p:strVal val="#ppt_h"/>
                                          </p:val>
                                        </p:tav>
                                      </p:tavLst>
                                    </p:anim>
                                    <p:animEffect transition="in" filter="fade">
                                      <p:cBhvr>
                                        <p:cTn id="15" dur="1000"/>
                                        <p:tgtEl>
                                          <p:spTgt spid="61442">
                                            <p:txEl>
                                              <p:pRg st="1" end="1"/>
                                            </p:txEl>
                                          </p:spTgt>
                                        </p:tgtEl>
                                      </p:cBhvr>
                                    </p:animEffect>
                                  </p:childTnLst>
                                </p:cTn>
                              </p:par>
                            </p:childTnLst>
                          </p:cTn>
                        </p:par>
                      </p:childTnLst>
                    </p:cTn>
                  </p:par>
                  <p:par>
                    <p:cTn id="16" fill="hold">
                      <p:stCondLst>
                        <p:cond delay="indefinite"/>
                      </p:stCondLst>
                      <p:childTnLst>
                        <p:par>
                          <p:cTn id="17" fill="hold" nodeType="afterGroup">
                            <p:stCondLst>
                              <p:cond delay="0"/>
                            </p:stCondLst>
                            <p:childTnLst>
                              <p:par>
                                <p:cTn id="18" presetID="26" presetClass="entr" presetSubtype="0" fill="hold" nodeType="clickEffect">
                                  <p:stCondLst>
                                    <p:cond delay="0"/>
                                  </p:stCondLst>
                                  <p:childTnLst>
                                    <p:set>
                                      <p:cBhvr>
                                        <p:cTn id="19" dur="1" fill="hold">
                                          <p:stCondLst>
                                            <p:cond delay="0"/>
                                          </p:stCondLst>
                                        </p:cTn>
                                        <p:tgtEl>
                                          <p:spTgt spid="61442">
                                            <p:txEl>
                                              <p:pRg st="2" end="2"/>
                                            </p:txEl>
                                          </p:spTgt>
                                        </p:tgtEl>
                                        <p:attrNameLst>
                                          <p:attrName>style.visibility</p:attrName>
                                        </p:attrNameLst>
                                      </p:cBhvr>
                                      <p:to>
                                        <p:strVal val="visible"/>
                                      </p:to>
                                    </p:set>
                                    <p:animEffect transition="in" filter="wipe(down)">
                                      <p:cBhvr>
                                        <p:cTn id="20" dur="580">
                                          <p:stCondLst>
                                            <p:cond delay="0"/>
                                          </p:stCondLst>
                                        </p:cTn>
                                        <p:tgtEl>
                                          <p:spTgt spid="61442">
                                            <p:txEl>
                                              <p:pRg st="2" end="2"/>
                                            </p:txEl>
                                          </p:spTgt>
                                        </p:tgtEl>
                                      </p:cBhvr>
                                    </p:animEffect>
                                    <p:anim calcmode="lin" valueType="num">
                                      <p:cBhvr>
                                        <p:cTn id="21" dur="1822" tmFilter="0,0; 0.14,0.36; 0.43,0.73; 0.71,0.91; 1.0,1.0">
                                          <p:stCondLst>
                                            <p:cond delay="0"/>
                                          </p:stCondLst>
                                        </p:cTn>
                                        <p:tgtEl>
                                          <p:spTgt spid="61442">
                                            <p:txEl>
                                              <p:pRg st="2" end="2"/>
                                            </p:txEl>
                                          </p:spTgt>
                                        </p:tgtEl>
                                        <p:attrNameLst>
                                          <p:attrName>ppt_x</p:attrName>
                                        </p:attrNameLst>
                                      </p:cBhvr>
                                      <p:tavLst>
                                        <p:tav tm="0">
                                          <p:val>
                                            <p:strVal val="#ppt_x-0.25"/>
                                          </p:val>
                                        </p:tav>
                                        <p:tav tm="100000">
                                          <p:val>
                                            <p:strVal val="#ppt_x"/>
                                          </p:val>
                                        </p:tav>
                                      </p:tavLst>
                                    </p:anim>
                                    <p:anim calcmode="lin" valueType="num">
                                      <p:cBhvr>
                                        <p:cTn id="22" dur="664" tmFilter="0.0,0.0; 0.25,0.07; 0.50,0.2; 0.75,0.467; 1.0,1.0">
                                          <p:stCondLst>
                                            <p:cond delay="0"/>
                                          </p:stCondLst>
                                        </p:cTn>
                                        <p:tgtEl>
                                          <p:spTgt spid="61442">
                                            <p:txEl>
                                              <p:pRg st="2" end="2"/>
                                            </p:txEl>
                                          </p:spTgt>
                                        </p:tgtEl>
                                        <p:attrNameLst>
                                          <p:attrName>ppt_y</p:attrName>
                                        </p:attrNameLst>
                                      </p:cBhvr>
                                      <p:tavLst>
                                        <p:tav tm="0" fmla="#ppt_y-sin(pi*$)/3">
                                          <p:val>
                                            <p:fltVal val="0.5"/>
                                          </p:val>
                                        </p:tav>
                                        <p:tav tm="100000">
                                          <p:val>
                                            <p:fltVal val="1"/>
                                          </p:val>
                                        </p:tav>
                                      </p:tavLst>
                                    </p:anim>
                                    <p:anim calcmode="lin" valueType="num">
                                      <p:cBhvr>
                                        <p:cTn id="23" dur="664" tmFilter="0, 0; 0.125,0.2665; 0.25,0.4; 0.375,0.465; 0.5,0.5;  0.625,0.535; 0.75,0.6; 0.875,0.7335; 1,1">
                                          <p:stCondLst>
                                            <p:cond delay="664"/>
                                          </p:stCondLst>
                                        </p:cTn>
                                        <p:tgtEl>
                                          <p:spTgt spid="61442">
                                            <p:txEl>
                                              <p:pRg st="2" end="2"/>
                                            </p:txEl>
                                          </p:spTgt>
                                        </p:tgtEl>
                                        <p:attrNameLst>
                                          <p:attrName>ppt_y</p:attrName>
                                        </p:attrNameLst>
                                      </p:cBhvr>
                                      <p:tavLst>
                                        <p:tav tm="0" fmla="#ppt_y-sin(pi*$)/9">
                                          <p:val>
                                            <p:fltVal val="0"/>
                                          </p:val>
                                        </p:tav>
                                        <p:tav tm="100000">
                                          <p:val>
                                            <p:fltVal val="1"/>
                                          </p:val>
                                        </p:tav>
                                      </p:tavLst>
                                    </p:anim>
                                    <p:anim calcmode="lin" valueType="num">
                                      <p:cBhvr>
                                        <p:cTn id="24" dur="332" tmFilter="0, 0; 0.125,0.2665; 0.25,0.4; 0.375,0.465; 0.5,0.5;  0.625,0.535; 0.75,0.6; 0.875,0.7335; 1,1">
                                          <p:stCondLst>
                                            <p:cond delay="1324"/>
                                          </p:stCondLst>
                                        </p:cTn>
                                        <p:tgtEl>
                                          <p:spTgt spid="61442">
                                            <p:txEl>
                                              <p:pRg st="2" end="2"/>
                                            </p:txEl>
                                          </p:spTgt>
                                        </p:tgtEl>
                                        <p:attrNameLst>
                                          <p:attrName>ppt_y</p:attrName>
                                        </p:attrNameLst>
                                      </p:cBhvr>
                                      <p:tavLst>
                                        <p:tav tm="0" fmla="#ppt_y-sin(pi*$)/27">
                                          <p:val>
                                            <p:fltVal val="0"/>
                                          </p:val>
                                        </p:tav>
                                        <p:tav tm="100000">
                                          <p:val>
                                            <p:fltVal val="1"/>
                                          </p:val>
                                        </p:tav>
                                      </p:tavLst>
                                    </p:anim>
                                    <p:anim calcmode="lin" valueType="num">
                                      <p:cBhvr>
                                        <p:cTn id="25" dur="164" tmFilter="0, 0; 0.125,0.2665; 0.25,0.4; 0.375,0.465; 0.5,0.5;  0.625,0.535; 0.75,0.6; 0.875,0.7335; 1,1">
                                          <p:stCondLst>
                                            <p:cond delay="1656"/>
                                          </p:stCondLst>
                                        </p:cTn>
                                        <p:tgtEl>
                                          <p:spTgt spid="61442">
                                            <p:txEl>
                                              <p:pRg st="2" end="2"/>
                                            </p:txEl>
                                          </p:spTgt>
                                        </p:tgtEl>
                                        <p:attrNameLst>
                                          <p:attrName>ppt_y</p:attrName>
                                        </p:attrNameLst>
                                      </p:cBhvr>
                                      <p:tavLst>
                                        <p:tav tm="0" fmla="#ppt_y-sin(pi*$)/81">
                                          <p:val>
                                            <p:fltVal val="0"/>
                                          </p:val>
                                        </p:tav>
                                        <p:tav tm="100000">
                                          <p:val>
                                            <p:fltVal val="1"/>
                                          </p:val>
                                        </p:tav>
                                      </p:tavLst>
                                    </p:anim>
                                    <p:animScale>
                                      <p:cBhvr>
                                        <p:cTn id="26" dur="26">
                                          <p:stCondLst>
                                            <p:cond delay="650"/>
                                          </p:stCondLst>
                                        </p:cTn>
                                        <p:tgtEl>
                                          <p:spTgt spid="61442">
                                            <p:txEl>
                                              <p:pRg st="2" end="2"/>
                                            </p:txEl>
                                          </p:spTgt>
                                        </p:tgtEl>
                                      </p:cBhvr>
                                      <p:to x="100000" y="60000"/>
                                    </p:animScale>
                                    <p:animScale>
                                      <p:cBhvr>
                                        <p:cTn id="27" dur="166" decel="50000">
                                          <p:stCondLst>
                                            <p:cond delay="676"/>
                                          </p:stCondLst>
                                        </p:cTn>
                                        <p:tgtEl>
                                          <p:spTgt spid="61442">
                                            <p:txEl>
                                              <p:pRg st="2" end="2"/>
                                            </p:txEl>
                                          </p:spTgt>
                                        </p:tgtEl>
                                      </p:cBhvr>
                                      <p:to x="100000" y="100000"/>
                                    </p:animScale>
                                    <p:animScale>
                                      <p:cBhvr>
                                        <p:cTn id="28" dur="26">
                                          <p:stCondLst>
                                            <p:cond delay="1312"/>
                                          </p:stCondLst>
                                        </p:cTn>
                                        <p:tgtEl>
                                          <p:spTgt spid="61442">
                                            <p:txEl>
                                              <p:pRg st="2" end="2"/>
                                            </p:txEl>
                                          </p:spTgt>
                                        </p:tgtEl>
                                      </p:cBhvr>
                                      <p:to x="100000" y="80000"/>
                                    </p:animScale>
                                    <p:animScale>
                                      <p:cBhvr>
                                        <p:cTn id="29" dur="166" decel="50000">
                                          <p:stCondLst>
                                            <p:cond delay="1338"/>
                                          </p:stCondLst>
                                        </p:cTn>
                                        <p:tgtEl>
                                          <p:spTgt spid="61442">
                                            <p:txEl>
                                              <p:pRg st="2" end="2"/>
                                            </p:txEl>
                                          </p:spTgt>
                                        </p:tgtEl>
                                      </p:cBhvr>
                                      <p:to x="100000" y="100000"/>
                                    </p:animScale>
                                    <p:animScale>
                                      <p:cBhvr>
                                        <p:cTn id="30" dur="26">
                                          <p:stCondLst>
                                            <p:cond delay="1642"/>
                                          </p:stCondLst>
                                        </p:cTn>
                                        <p:tgtEl>
                                          <p:spTgt spid="61442">
                                            <p:txEl>
                                              <p:pRg st="2" end="2"/>
                                            </p:txEl>
                                          </p:spTgt>
                                        </p:tgtEl>
                                      </p:cBhvr>
                                      <p:to x="100000" y="90000"/>
                                    </p:animScale>
                                    <p:animScale>
                                      <p:cBhvr>
                                        <p:cTn id="31" dur="166" decel="50000">
                                          <p:stCondLst>
                                            <p:cond delay="1668"/>
                                          </p:stCondLst>
                                        </p:cTn>
                                        <p:tgtEl>
                                          <p:spTgt spid="61442">
                                            <p:txEl>
                                              <p:pRg st="2" end="2"/>
                                            </p:txEl>
                                          </p:spTgt>
                                        </p:tgtEl>
                                      </p:cBhvr>
                                      <p:to x="100000" y="100000"/>
                                    </p:animScale>
                                    <p:animScale>
                                      <p:cBhvr>
                                        <p:cTn id="32" dur="26">
                                          <p:stCondLst>
                                            <p:cond delay="1808"/>
                                          </p:stCondLst>
                                        </p:cTn>
                                        <p:tgtEl>
                                          <p:spTgt spid="61442">
                                            <p:txEl>
                                              <p:pRg st="2" end="2"/>
                                            </p:txEl>
                                          </p:spTgt>
                                        </p:tgtEl>
                                      </p:cBhvr>
                                      <p:to x="100000" y="95000"/>
                                    </p:animScale>
                                    <p:animScale>
                                      <p:cBhvr>
                                        <p:cTn id="33" dur="166" decel="50000">
                                          <p:stCondLst>
                                            <p:cond delay="1834"/>
                                          </p:stCondLst>
                                        </p:cTn>
                                        <p:tgtEl>
                                          <p:spTgt spid="61442">
                                            <p:txEl>
                                              <p:pRg st="2" end="2"/>
                                            </p:txEl>
                                          </p:spTgt>
                                        </p:tgtEl>
                                      </p:cBhvr>
                                      <p:to x="100000" y="100000"/>
                                    </p:animScale>
                                  </p:childTnLst>
                                </p:cTn>
                              </p:par>
                            </p:childTnLst>
                          </p:cTn>
                        </p:par>
                      </p:childTnLst>
                    </p:cTn>
                  </p:par>
                  <p:par>
                    <p:cTn id="34" fill="hold">
                      <p:stCondLst>
                        <p:cond delay="indefinite"/>
                      </p:stCondLst>
                      <p:childTnLst>
                        <p:par>
                          <p:cTn id="35" fill="hold" nodeType="afterGroup">
                            <p:stCondLst>
                              <p:cond delay="0"/>
                            </p:stCondLst>
                            <p:childTnLst>
                              <p:par>
                                <p:cTn id="36" presetID="26" presetClass="entr" presetSubtype="0" fill="hold" nodeType="clickEffect">
                                  <p:stCondLst>
                                    <p:cond delay="0"/>
                                  </p:stCondLst>
                                  <p:childTnLst>
                                    <p:set>
                                      <p:cBhvr>
                                        <p:cTn id="37" dur="1" fill="hold">
                                          <p:stCondLst>
                                            <p:cond delay="0"/>
                                          </p:stCondLst>
                                        </p:cTn>
                                        <p:tgtEl>
                                          <p:spTgt spid="61442">
                                            <p:txEl>
                                              <p:pRg st="3" end="3"/>
                                            </p:txEl>
                                          </p:spTgt>
                                        </p:tgtEl>
                                        <p:attrNameLst>
                                          <p:attrName>style.visibility</p:attrName>
                                        </p:attrNameLst>
                                      </p:cBhvr>
                                      <p:to>
                                        <p:strVal val="visible"/>
                                      </p:to>
                                    </p:set>
                                    <p:animEffect transition="in" filter="wipe(down)">
                                      <p:cBhvr>
                                        <p:cTn id="38" dur="580">
                                          <p:stCondLst>
                                            <p:cond delay="0"/>
                                          </p:stCondLst>
                                        </p:cTn>
                                        <p:tgtEl>
                                          <p:spTgt spid="61442">
                                            <p:txEl>
                                              <p:pRg st="3" end="3"/>
                                            </p:txEl>
                                          </p:spTgt>
                                        </p:tgtEl>
                                      </p:cBhvr>
                                    </p:animEffect>
                                    <p:anim calcmode="lin" valueType="num">
                                      <p:cBhvr>
                                        <p:cTn id="39" dur="1822" tmFilter="0,0; 0.14,0.36; 0.43,0.73; 0.71,0.91; 1.0,1.0">
                                          <p:stCondLst>
                                            <p:cond delay="0"/>
                                          </p:stCondLst>
                                        </p:cTn>
                                        <p:tgtEl>
                                          <p:spTgt spid="61442">
                                            <p:txEl>
                                              <p:pRg st="3" end="3"/>
                                            </p:txEl>
                                          </p:spTgt>
                                        </p:tgtEl>
                                        <p:attrNameLst>
                                          <p:attrName>ppt_x</p:attrName>
                                        </p:attrNameLst>
                                      </p:cBhvr>
                                      <p:tavLst>
                                        <p:tav tm="0">
                                          <p:val>
                                            <p:strVal val="#ppt_x-0.25"/>
                                          </p:val>
                                        </p:tav>
                                        <p:tav tm="100000">
                                          <p:val>
                                            <p:strVal val="#ppt_x"/>
                                          </p:val>
                                        </p:tav>
                                      </p:tavLst>
                                    </p:anim>
                                    <p:anim calcmode="lin" valueType="num">
                                      <p:cBhvr>
                                        <p:cTn id="40" dur="664" tmFilter="0.0,0.0; 0.25,0.07; 0.50,0.2; 0.75,0.467; 1.0,1.0">
                                          <p:stCondLst>
                                            <p:cond delay="0"/>
                                          </p:stCondLst>
                                        </p:cTn>
                                        <p:tgtEl>
                                          <p:spTgt spid="61442">
                                            <p:txEl>
                                              <p:pRg st="3" end="3"/>
                                            </p:txEl>
                                          </p:spTgt>
                                        </p:tgtEl>
                                        <p:attrNameLst>
                                          <p:attrName>ppt_y</p:attrName>
                                        </p:attrNameLst>
                                      </p:cBhvr>
                                      <p:tavLst>
                                        <p:tav tm="0" fmla="#ppt_y-sin(pi*$)/3">
                                          <p:val>
                                            <p:fltVal val="0.5"/>
                                          </p:val>
                                        </p:tav>
                                        <p:tav tm="100000">
                                          <p:val>
                                            <p:fltVal val="1"/>
                                          </p:val>
                                        </p:tav>
                                      </p:tavLst>
                                    </p:anim>
                                    <p:anim calcmode="lin" valueType="num">
                                      <p:cBhvr>
                                        <p:cTn id="41" dur="664" tmFilter="0, 0; 0.125,0.2665; 0.25,0.4; 0.375,0.465; 0.5,0.5;  0.625,0.535; 0.75,0.6; 0.875,0.7335; 1,1">
                                          <p:stCondLst>
                                            <p:cond delay="664"/>
                                          </p:stCondLst>
                                        </p:cTn>
                                        <p:tgtEl>
                                          <p:spTgt spid="61442">
                                            <p:txEl>
                                              <p:pRg st="3" end="3"/>
                                            </p:txEl>
                                          </p:spTgt>
                                        </p:tgtEl>
                                        <p:attrNameLst>
                                          <p:attrName>ppt_y</p:attrName>
                                        </p:attrNameLst>
                                      </p:cBhvr>
                                      <p:tavLst>
                                        <p:tav tm="0" fmla="#ppt_y-sin(pi*$)/9">
                                          <p:val>
                                            <p:fltVal val="0"/>
                                          </p:val>
                                        </p:tav>
                                        <p:tav tm="100000">
                                          <p:val>
                                            <p:fltVal val="1"/>
                                          </p:val>
                                        </p:tav>
                                      </p:tavLst>
                                    </p:anim>
                                    <p:anim calcmode="lin" valueType="num">
                                      <p:cBhvr>
                                        <p:cTn id="42" dur="332" tmFilter="0, 0; 0.125,0.2665; 0.25,0.4; 0.375,0.465; 0.5,0.5;  0.625,0.535; 0.75,0.6; 0.875,0.7335; 1,1">
                                          <p:stCondLst>
                                            <p:cond delay="1324"/>
                                          </p:stCondLst>
                                        </p:cTn>
                                        <p:tgtEl>
                                          <p:spTgt spid="61442">
                                            <p:txEl>
                                              <p:pRg st="3" end="3"/>
                                            </p:txEl>
                                          </p:spTgt>
                                        </p:tgtEl>
                                        <p:attrNameLst>
                                          <p:attrName>ppt_y</p:attrName>
                                        </p:attrNameLst>
                                      </p:cBhvr>
                                      <p:tavLst>
                                        <p:tav tm="0" fmla="#ppt_y-sin(pi*$)/27">
                                          <p:val>
                                            <p:fltVal val="0"/>
                                          </p:val>
                                        </p:tav>
                                        <p:tav tm="100000">
                                          <p:val>
                                            <p:fltVal val="1"/>
                                          </p:val>
                                        </p:tav>
                                      </p:tavLst>
                                    </p:anim>
                                    <p:anim calcmode="lin" valueType="num">
                                      <p:cBhvr>
                                        <p:cTn id="43" dur="164" tmFilter="0, 0; 0.125,0.2665; 0.25,0.4; 0.375,0.465; 0.5,0.5;  0.625,0.535; 0.75,0.6; 0.875,0.7335; 1,1">
                                          <p:stCondLst>
                                            <p:cond delay="1656"/>
                                          </p:stCondLst>
                                        </p:cTn>
                                        <p:tgtEl>
                                          <p:spTgt spid="61442">
                                            <p:txEl>
                                              <p:pRg st="3" end="3"/>
                                            </p:txEl>
                                          </p:spTgt>
                                        </p:tgtEl>
                                        <p:attrNameLst>
                                          <p:attrName>ppt_y</p:attrName>
                                        </p:attrNameLst>
                                      </p:cBhvr>
                                      <p:tavLst>
                                        <p:tav tm="0" fmla="#ppt_y-sin(pi*$)/81">
                                          <p:val>
                                            <p:fltVal val="0"/>
                                          </p:val>
                                        </p:tav>
                                        <p:tav tm="100000">
                                          <p:val>
                                            <p:fltVal val="1"/>
                                          </p:val>
                                        </p:tav>
                                      </p:tavLst>
                                    </p:anim>
                                    <p:animScale>
                                      <p:cBhvr>
                                        <p:cTn id="44" dur="26">
                                          <p:stCondLst>
                                            <p:cond delay="650"/>
                                          </p:stCondLst>
                                        </p:cTn>
                                        <p:tgtEl>
                                          <p:spTgt spid="61442">
                                            <p:txEl>
                                              <p:pRg st="3" end="3"/>
                                            </p:txEl>
                                          </p:spTgt>
                                        </p:tgtEl>
                                      </p:cBhvr>
                                      <p:to x="100000" y="60000"/>
                                    </p:animScale>
                                    <p:animScale>
                                      <p:cBhvr>
                                        <p:cTn id="45" dur="166" decel="50000">
                                          <p:stCondLst>
                                            <p:cond delay="676"/>
                                          </p:stCondLst>
                                        </p:cTn>
                                        <p:tgtEl>
                                          <p:spTgt spid="61442">
                                            <p:txEl>
                                              <p:pRg st="3" end="3"/>
                                            </p:txEl>
                                          </p:spTgt>
                                        </p:tgtEl>
                                      </p:cBhvr>
                                      <p:to x="100000" y="100000"/>
                                    </p:animScale>
                                    <p:animScale>
                                      <p:cBhvr>
                                        <p:cTn id="46" dur="26">
                                          <p:stCondLst>
                                            <p:cond delay="1312"/>
                                          </p:stCondLst>
                                        </p:cTn>
                                        <p:tgtEl>
                                          <p:spTgt spid="61442">
                                            <p:txEl>
                                              <p:pRg st="3" end="3"/>
                                            </p:txEl>
                                          </p:spTgt>
                                        </p:tgtEl>
                                      </p:cBhvr>
                                      <p:to x="100000" y="80000"/>
                                    </p:animScale>
                                    <p:animScale>
                                      <p:cBhvr>
                                        <p:cTn id="47" dur="166" decel="50000">
                                          <p:stCondLst>
                                            <p:cond delay="1338"/>
                                          </p:stCondLst>
                                        </p:cTn>
                                        <p:tgtEl>
                                          <p:spTgt spid="61442">
                                            <p:txEl>
                                              <p:pRg st="3" end="3"/>
                                            </p:txEl>
                                          </p:spTgt>
                                        </p:tgtEl>
                                      </p:cBhvr>
                                      <p:to x="100000" y="100000"/>
                                    </p:animScale>
                                    <p:animScale>
                                      <p:cBhvr>
                                        <p:cTn id="48" dur="26">
                                          <p:stCondLst>
                                            <p:cond delay="1642"/>
                                          </p:stCondLst>
                                        </p:cTn>
                                        <p:tgtEl>
                                          <p:spTgt spid="61442">
                                            <p:txEl>
                                              <p:pRg st="3" end="3"/>
                                            </p:txEl>
                                          </p:spTgt>
                                        </p:tgtEl>
                                      </p:cBhvr>
                                      <p:to x="100000" y="90000"/>
                                    </p:animScale>
                                    <p:animScale>
                                      <p:cBhvr>
                                        <p:cTn id="49" dur="166" decel="50000">
                                          <p:stCondLst>
                                            <p:cond delay="1668"/>
                                          </p:stCondLst>
                                        </p:cTn>
                                        <p:tgtEl>
                                          <p:spTgt spid="61442">
                                            <p:txEl>
                                              <p:pRg st="3" end="3"/>
                                            </p:txEl>
                                          </p:spTgt>
                                        </p:tgtEl>
                                      </p:cBhvr>
                                      <p:to x="100000" y="100000"/>
                                    </p:animScale>
                                    <p:animScale>
                                      <p:cBhvr>
                                        <p:cTn id="50" dur="26">
                                          <p:stCondLst>
                                            <p:cond delay="1808"/>
                                          </p:stCondLst>
                                        </p:cTn>
                                        <p:tgtEl>
                                          <p:spTgt spid="61442">
                                            <p:txEl>
                                              <p:pRg st="3" end="3"/>
                                            </p:txEl>
                                          </p:spTgt>
                                        </p:tgtEl>
                                      </p:cBhvr>
                                      <p:to x="100000" y="95000"/>
                                    </p:animScale>
                                    <p:animScale>
                                      <p:cBhvr>
                                        <p:cTn id="51" dur="166" decel="50000">
                                          <p:stCondLst>
                                            <p:cond delay="1834"/>
                                          </p:stCondLst>
                                        </p:cTn>
                                        <p:tgtEl>
                                          <p:spTgt spid="61442">
                                            <p:txEl>
                                              <p:pRg st="3" end="3"/>
                                            </p:txEl>
                                          </p:spTgt>
                                        </p:tgtEl>
                                      </p:cBhvr>
                                      <p:to x="100000" y="100000"/>
                                    </p:animScale>
                                  </p:childTnLst>
                                </p:cTn>
                              </p:par>
                            </p:childTnLst>
                          </p:cTn>
                        </p:par>
                        <p:par>
                          <p:cTn id="52" fill="hold" nodeType="afterGroup">
                            <p:stCondLst>
                              <p:cond delay="2000"/>
                            </p:stCondLst>
                            <p:childTnLst>
                              <p:par>
                                <p:cTn id="53" presetID="9" presetClass="entr" presetSubtype="0" fill="hold" grpId="0" nodeType="afterEffect">
                                  <p:stCondLst>
                                    <p:cond delay="0"/>
                                  </p:stCondLst>
                                  <p:childTnLst>
                                    <p:set>
                                      <p:cBhvr>
                                        <p:cTn id="54" dur="1" fill="hold">
                                          <p:stCondLst>
                                            <p:cond delay="0"/>
                                          </p:stCondLst>
                                        </p:cTn>
                                        <p:tgtEl>
                                          <p:spTgt spid="61443"/>
                                        </p:tgtEl>
                                        <p:attrNameLst>
                                          <p:attrName>style.visibility</p:attrName>
                                        </p:attrNameLst>
                                      </p:cBhvr>
                                      <p:to>
                                        <p:strVal val="visible"/>
                                      </p:to>
                                    </p:set>
                                    <p:animEffect transition="in" filter="dissolve">
                                      <p:cBhvr>
                                        <p:cTn id="55" dur="1000"/>
                                        <p:tgtEl>
                                          <p:spTgt spid="61443"/>
                                        </p:tgtEl>
                                      </p:cBhvr>
                                    </p:animEffect>
                                  </p:childTnLst>
                                </p:cTn>
                              </p:par>
                            </p:childTnLst>
                          </p:cTn>
                        </p:par>
                        <p:par>
                          <p:cTn id="56" fill="hold" nodeType="afterGroup">
                            <p:stCondLst>
                              <p:cond delay="3000"/>
                            </p:stCondLst>
                            <p:childTnLst>
                              <p:par>
                                <p:cTn id="57" presetID="9" presetClass="entr" presetSubtype="0" fill="hold" grpId="0" nodeType="afterEffect">
                                  <p:stCondLst>
                                    <p:cond delay="0"/>
                                  </p:stCondLst>
                                  <p:childTnLst>
                                    <p:set>
                                      <p:cBhvr>
                                        <p:cTn id="58" dur="1" fill="hold">
                                          <p:stCondLst>
                                            <p:cond delay="0"/>
                                          </p:stCondLst>
                                        </p:cTn>
                                        <p:tgtEl>
                                          <p:spTgt spid="61448"/>
                                        </p:tgtEl>
                                        <p:attrNameLst>
                                          <p:attrName>style.visibility</p:attrName>
                                        </p:attrNameLst>
                                      </p:cBhvr>
                                      <p:to>
                                        <p:strVal val="visible"/>
                                      </p:to>
                                    </p:set>
                                    <p:animEffect transition="in" filter="dissolve">
                                      <p:cBhvr>
                                        <p:cTn id="59" dur="1000"/>
                                        <p:tgtEl>
                                          <p:spTgt spid="61448"/>
                                        </p:tgtEl>
                                      </p:cBhvr>
                                    </p:animEffect>
                                  </p:childTnLst>
                                </p:cTn>
                              </p:par>
                            </p:childTnLst>
                          </p:cTn>
                        </p:par>
                        <p:par>
                          <p:cTn id="60" fill="hold">
                            <p:stCondLst>
                              <p:cond delay="4000"/>
                            </p:stCondLst>
                            <p:childTnLst>
                              <p:par>
                                <p:cTn id="61" presetID="9" presetClass="entr" presetSubtype="0" fill="hold" grpId="0" nodeType="afterEffect">
                                  <p:stCondLst>
                                    <p:cond delay="0"/>
                                  </p:stCondLst>
                                  <p:childTnLst>
                                    <p:set>
                                      <p:cBhvr>
                                        <p:cTn id="62" dur="1" fill="hold">
                                          <p:stCondLst>
                                            <p:cond delay="0"/>
                                          </p:stCondLst>
                                        </p:cTn>
                                        <p:tgtEl>
                                          <p:spTgt spid="12"/>
                                        </p:tgtEl>
                                        <p:attrNameLst>
                                          <p:attrName>style.visibility</p:attrName>
                                        </p:attrNameLst>
                                      </p:cBhvr>
                                      <p:to>
                                        <p:strVal val="visible"/>
                                      </p:to>
                                    </p:set>
                                    <p:animEffect transition="in" filter="dissolve">
                                      <p:cBhvr>
                                        <p:cTn id="63"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3" grpId="0" animBg="1"/>
      <p:bldP spid="61446" grpId="0" animBg="1"/>
      <p:bldP spid="61448" grpId="0" animBg="1"/>
      <p:bldP spid="12" grpId="0" animBg="1"/>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916781" y="88746"/>
            <a:ext cx="7158038" cy="1376517"/>
          </a:xfrm>
        </p:spPr>
        <p:txBody>
          <a:bodyPr/>
          <a:lstStyle/>
          <a:p>
            <a:pPr algn="ctr"/>
            <a:r>
              <a:rPr lang="en-US" b="1" dirty="0"/>
              <a:t>Accounting Equation 11</a:t>
            </a:r>
          </a:p>
        </p:txBody>
      </p:sp>
      <p:graphicFrame>
        <p:nvGraphicFramePr>
          <p:cNvPr id="60419" name="Object 3"/>
          <p:cNvGraphicFramePr>
            <a:graphicFrameLocks/>
          </p:cNvGraphicFramePr>
          <p:nvPr>
            <p:extLst>
              <p:ext uri="{D42A27DB-BD31-4B8C-83A1-F6EECF244321}">
                <p14:modId xmlns:p14="http://schemas.microsoft.com/office/powerpoint/2010/main" val="3841217775"/>
              </p:ext>
            </p:extLst>
          </p:nvPr>
        </p:nvGraphicFramePr>
        <p:xfrm>
          <a:off x="484188" y="2214563"/>
          <a:ext cx="8531225" cy="2895600"/>
        </p:xfrm>
        <a:graphic>
          <a:graphicData uri="http://schemas.openxmlformats.org/presentationml/2006/ole">
            <mc:AlternateContent xmlns:mc="http://schemas.openxmlformats.org/markup-compatibility/2006">
              <mc:Choice xmlns:v="urn:schemas-microsoft-com:vml" Requires="v">
                <p:oleObj name="Worksheet" r:id="rId3" imgW="6372113" imgH="1828958" progId="Excel.Sheet.8">
                  <p:embed/>
                </p:oleObj>
              </mc:Choice>
              <mc:Fallback>
                <p:oleObj name="Worksheet" r:id="rId3" imgW="6372113" imgH="1828958" progId="Excel.Sheet.8">
                  <p:embed/>
                  <p:pic>
                    <p:nvPicPr>
                      <p:cNvPr id="60419" name="Object 3"/>
                      <p:cNvPicPr>
                        <a:picLocks noChangeArrowheads="1"/>
                      </p:cNvPicPr>
                      <p:nvPr/>
                    </p:nvPicPr>
                    <p:blipFill>
                      <a:blip r:embed="rId4"/>
                      <a:srcRect b="5836"/>
                      <a:stretch>
                        <a:fillRect/>
                      </a:stretch>
                    </p:blipFill>
                    <p:spPr bwMode="auto">
                      <a:xfrm>
                        <a:off x="484188" y="2214563"/>
                        <a:ext cx="8531225" cy="2895600"/>
                      </a:xfrm>
                      <a:prstGeom prst="rect">
                        <a:avLst/>
                      </a:prstGeom>
                      <a:noFill/>
                      <a:ln w="50800">
                        <a:solidFill>
                          <a:schemeClr val="bg2"/>
                        </a:solidFill>
                        <a:miter lim="800000"/>
                        <a:headEnd/>
                        <a:tailEnd/>
                      </a:ln>
                      <a:extLst>
                        <a:ext uri="{909E8E84-426E-40dd-AFC4-6F175D3DCCD1}">
                          <a14:hiddenFill xmlns:a14="http://schemas.microsoft.com/office/drawing/2010/main" xmlns="">
                            <a:solidFill>
                              <a:srgbClr val="FFFFFF"/>
                            </a:solidFill>
                          </a14:hiddenFill>
                        </a:ext>
                      </a:extLst>
                    </p:spPr>
                  </p:pic>
                </p:oleObj>
              </mc:Fallback>
            </mc:AlternateContent>
          </a:graphicData>
        </a:graphic>
      </p:graphicFrame>
      <p:sp>
        <p:nvSpPr>
          <p:cNvPr id="16" name="Rectangle: Rounded Corners 15">
            <a:extLst>
              <a:ext uri="{FF2B5EF4-FFF2-40B4-BE49-F238E27FC236}">
                <a16:creationId xmlns:a16="http://schemas.microsoft.com/office/drawing/2014/main" id="{0CBC07D7-BB7E-4F03-AD8A-05968C2C1798}"/>
              </a:ext>
            </a:extLst>
          </p:cNvPr>
          <p:cNvSpPr/>
          <p:nvPr/>
        </p:nvSpPr>
        <p:spPr>
          <a:xfrm>
            <a:off x="484189" y="3363086"/>
            <a:ext cx="1137140" cy="322317"/>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Rounded Corners 17">
            <a:extLst>
              <a:ext uri="{FF2B5EF4-FFF2-40B4-BE49-F238E27FC236}">
                <a16:creationId xmlns:a16="http://schemas.microsoft.com/office/drawing/2014/main" id="{280CA02A-9508-45A3-B6B0-93CC65383B93}"/>
              </a:ext>
            </a:extLst>
          </p:cNvPr>
          <p:cNvSpPr/>
          <p:nvPr/>
        </p:nvSpPr>
        <p:spPr>
          <a:xfrm>
            <a:off x="6172200" y="3363086"/>
            <a:ext cx="1060269" cy="322317"/>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Rounded Corners 18">
            <a:extLst>
              <a:ext uri="{FF2B5EF4-FFF2-40B4-BE49-F238E27FC236}">
                <a16:creationId xmlns:a16="http://schemas.microsoft.com/office/drawing/2014/main" id="{CEFA686F-DDED-4FB6-A368-1DC1C4E6DCAB}"/>
              </a:ext>
            </a:extLst>
          </p:cNvPr>
          <p:cNvSpPr/>
          <p:nvPr/>
        </p:nvSpPr>
        <p:spPr>
          <a:xfrm>
            <a:off x="7162800" y="3363086"/>
            <a:ext cx="1060269" cy="599314"/>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Rounded Corners 19">
            <a:extLst>
              <a:ext uri="{FF2B5EF4-FFF2-40B4-BE49-F238E27FC236}">
                <a16:creationId xmlns:a16="http://schemas.microsoft.com/office/drawing/2014/main" id="{2977476C-9963-4DBF-9178-3061BD4C7232}"/>
              </a:ext>
            </a:extLst>
          </p:cNvPr>
          <p:cNvSpPr/>
          <p:nvPr/>
        </p:nvSpPr>
        <p:spPr>
          <a:xfrm>
            <a:off x="386646" y="4239492"/>
            <a:ext cx="1060269" cy="322317"/>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Rounded Corners 20">
            <a:extLst>
              <a:ext uri="{FF2B5EF4-FFF2-40B4-BE49-F238E27FC236}">
                <a16:creationId xmlns:a16="http://schemas.microsoft.com/office/drawing/2014/main" id="{47030FBC-7CA8-487C-9AD6-6FBBC1143292}"/>
              </a:ext>
            </a:extLst>
          </p:cNvPr>
          <p:cNvSpPr/>
          <p:nvPr/>
        </p:nvSpPr>
        <p:spPr>
          <a:xfrm>
            <a:off x="1143000" y="4267201"/>
            <a:ext cx="1060269" cy="15240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Rounded Corners 21">
            <a:extLst>
              <a:ext uri="{FF2B5EF4-FFF2-40B4-BE49-F238E27FC236}">
                <a16:creationId xmlns:a16="http://schemas.microsoft.com/office/drawing/2014/main" id="{26CA4E2B-E52D-45C9-BC1C-FC01A41D4294}"/>
              </a:ext>
            </a:extLst>
          </p:cNvPr>
          <p:cNvSpPr/>
          <p:nvPr/>
        </p:nvSpPr>
        <p:spPr>
          <a:xfrm>
            <a:off x="2174966" y="4241074"/>
            <a:ext cx="1060269" cy="322317"/>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Rounded Corners 22">
            <a:extLst>
              <a:ext uri="{FF2B5EF4-FFF2-40B4-BE49-F238E27FC236}">
                <a16:creationId xmlns:a16="http://schemas.microsoft.com/office/drawing/2014/main" id="{BDAA946F-D534-43FA-A822-C3947D79CB09}"/>
              </a:ext>
            </a:extLst>
          </p:cNvPr>
          <p:cNvSpPr/>
          <p:nvPr/>
        </p:nvSpPr>
        <p:spPr>
          <a:xfrm>
            <a:off x="3088097" y="4203626"/>
            <a:ext cx="1060269" cy="322317"/>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Rounded Corners 23">
            <a:extLst>
              <a:ext uri="{FF2B5EF4-FFF2-40B4-BE49-F238E27FC236}">
                <a16:creationId xmlns:a16="http://schemas.microsoft.com/office/drawing/2014/main" id="{4138F9D7-F392-4C89-B182-84C0C6488172}"/>
              </a:ext>
            </a:extLst>
          </p:cNvPr>
          <p:cNvSpPr/>
          <p:nvPr/>
        </p:nvSpPr>
        <p:spPr>
          <a:xfrm>
            <a:off x="4189359" y="4203626"/>
            <a:ext cx="1060269" cy="322317"/>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Rounded Corners 24">
            <a:extLst>
              <a:ext uri="{FF2B5EF4-FFF2-40B4-BE49-F238E27FC236}">
                <a16:creationId xmlns:a16="http://schemas.microsoft.com/office/drawing/2014/main" id="{5DC9AA4B-B3FC-401C-9C93-4F4B1C74CDA6}"/>
              </a:ext>
            </a:extLst>
          </p:cNvPr>
          <p:cNvSpPr/>
          <p:nvPr/>
        </p:nvSpPr>
        <p:spPr>
          <a:xfrm>
            <a:off x="5208635" y="4241073"/>
            <a:ext cx="1060269" cy="322317"/>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Rounded Corners 25">
            <a:extLst>
              <a:ext uri="{FF2B5EF4-FFF2-40B4-BE49-F238E27FC236}">
                <a16:creationId xmlns:a16="http://schemas.microsoft.com/office/drawing/2014/main" id="{D877060C-75E1-482D-A535-96020AE6FB94}"/>
              </a:ext>
            </a:extLst>
          </p:cNvPr>
          <p:cNvSpPr/>
          <p:nvPr/>
        </p:nvSpPr>
        <p:spPr>
          <a:xfrm>
            <a:off x="6172199" y="4203625"/>
            <a:ext cx="1060269" cy="322317"/>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Rounded Corners 26">
            <a:extLst>
              <a:ext uri="{FF2B5EF4-FFF2-40B4-BE49-F238E27FC236}">
                <a16:creationId xmlns:a16="http://schemas.microsoft.com/office/drawing/2014/main" id="{FB5312A2-4EF1-4642-9022-E429A981AC7E}"/>
              </a:ext>
            </a:extLst>
          </p:cNvPr>
          <p:cNvSpPr/>
          <p:nvPr/>
        </p:nvSpPr>
        <p:spPr>
          <a:xfrm>
            <a:off x="7149311" y="4227251"/>
            <a:ext cx="1060269" cy="322317"/>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Rounded Corners 27">
            <a:extLst>
              <a:ext uri="{FF2B5EF4-FFF2-40B4-BE49-F238E27FC236}">
                <a16:creationId xmlns:a16="http://schemas.microsoft.com/office/drawing/2014/main" id="{9BF930BD-21A6-4FFC-9F48-07CFD354027A}"/>
              </a:ext>
            </a:extLst>
          </p:cNvPr>
          <p:cNvSpPr/>
          <p:nvPr/>
        </p:nvSpPr>
        <p:spPr>
          <a:xfrm>
            <a:off x="8029718" y="4227251"/>
            <a:ext cx="1060269" cy="322317"/>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Rounded Corners 28">
            <a:extLst>
              <a:ext uri="{FF2B5EF4-FFF2-40B4-BE49-F238E27FC236}">
                <a16:creationId xmlns:a16="http://schemas.microsoft.com/office/drawing/2014/main" id="{7BB9C1FC-B5B0-4668-BD8F-74EEF13B238E}"/>
              </a:ext>
            </a:extLst>
          </p:cNvPr>
          <p:cNvSpPr/>
          <p:nvPr/>
        </p:nvSpPr>
        <p:spPr>
          <a:xfrm>
            <a:off x="2324100" y="4634121"/>
            <a:ext cx="1143000" cy="444053"/>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Rounded Corners 29">
            <a:extLst>
              <a:ext uri="{FF2B5EF4-FFF2-40B4-BE49-F238E27FC236}">
                <a16:creationId xmlns:a16="http://schemas.microsoft.com/office/drawing/2014/main" id="{72B14DA6-E3C4-41F3-BFFB-90050331CAF7}"/>
              </a:ext>
            </a:extLst>
          </p:cNvPr>
          <p:cNvSpPr/>
          <p:nvPr/>
        </p:nvSpPr>
        <p:spPr>
          <a:xfrm>
            <a:off x="5257800" y="4692684"/>
            <a:ext cx="1143000" cy="426376"/>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6">
            <a:extLst>
              <a:ext uri="{FF2B5EF4-FFF2-40B4-BE49-F238E27FC236}">
                <a16:creationId xmlns:a16="http://schemas.microsoft.com/office/drawing/2014/main" id="{2B2C7FB4-0A60-14DF-D05C-3B138C5FF8C1}"/>
              </a:ext>
            </a:extLst>
          </p:cNvPr>
          <p:cNvSpPr>
            <a:spLocks noChangeArrowheads="1"/>
          </p:cNvSpPr>
          <p:nvPr/>
        </p:nvSpPr>
        <p:spPr bwMode="auto">
          <a:xfrm>
            <a:off x="184150" y="1043777"/>
            <a:ext cx="9006840" cy="1062608"/>
          </a:xfrm>
          <a:prstGeom prst="rect">
            <a:avLst/>
          </a:prstGeom>
          <a:solidFill>
            <a:srgbClr val="FFFF99"/>
          </a:solidFill>
          <a:ln>
            <a:noFill/>
          </a:ln>
          <a:effectLst/>
        </p:spPr>
        <p:txBody>
          <a:bodyPr lIns="90488" tIns="44450" rIns="90488" bIns="44450"/>
          <a:lstStyle/>
          <a:p>
            <a:pPr algn="ctr"/>
            <a:r>
              <a:rPr lang="en-US" sz="3200" b="1" dirty="0">
                <a:solidFill>
                  <a:prstClr val="black"/>
                </a:solidFill>
                <a:latin typeface="Arial" panose="020B0604020202020204" pitchFamily="34" charset="0"/>
              </a:rPr>
              <a:t>Adam Farhat withdraws $500 cash from Farhat Lectures for personal use.</a:t>
            </a:r>
          </a:p>
        </p:txBody>
      </p:sp>
      <p:sp>
        <p:nvSpPr>
          <p:cNvPr id="3" name="TextBox 23">
            <a:extLst>
              <a:ext uri="{FF2B5EF4-FFF2-40B4-BE49-F238E27FC236}">
                <a16:creationId xmlns:a16="http://schemas.microsoft.com/office/drawing/2014/main" id="{FAF1C03B-049E-1760-1AC2-8968DEB5F5C3}"/>
              </a:ext>
            </a:extLst>
          </p:cNvPr>
          <p:cNvSpPr txBox="1">
            <a:spLocks noChangeArrowheads="1"/>
          </p:cNvSpPr>
          <p:nvPr/>
        </p:nvSpPr>
        <p:spPr bwMode="auto">
          <a:xfrm>
            <a:off x="2895600" y="6435730"/>
            <a:ext cx="63483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sz="1800"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sz="1800"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sz="1800"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4" name="Content Placeholder 5">
            <a:extLst>
              <a:ext uri="{FF2B5EF4-FFF2-40B4-BE49-F238E27FC236}">
                <a16:creationId xmlns:a16="http://schemas.microsoft.com/office/drawing/2014/main" id="{3DDD6599-8D47-DAAE-75E3-D38DC9859728}"/>
              </a:ext>
            </a:extLst>
          </p:cNvPr>
          <p:cNvPicPr>
            <a:picLocks noChangeAspect="1"/>
          </p:cNvPicPr>
          <p:nvPr/>
        </p:nvPicPr>
        <p:blipFill>
          <a:blip r:embed="rId5"/>
          <a:stretch>
            <a:fillRect/>
          </a:stretch>
        </p:blipFill>
        <p:spPr>
          <a:xfrm>
            <a:off x="152400" y="6375960"/>
            <a:ext cx="2998817" cy="482040"/>
          </a:xfrm>
          <a:prstGeom prst="rect">
            <a:avLst/>
          </a:prstGeom>
        </p:spPr>
      </p:pic>
    </p:spTree>
    <p:extLst>
      <p:ext uri="{BB962C8B-B14F-4D97-AF65-F5344CB8AC3E}">
        <p14:creationId xmlns:p14="http://schemas.microsoft.com/office/powerpoint/2010/main" val="3878046692"/>
      </p:ext>
    </p:extLst>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20"/>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22"/>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23"/>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0" nodeType="clickEffect">
                                  <p:stCondLst>
                                    <p:cond delay="0"/>
                                  </p:stCondLst>
                                  <p:childTnLst>
                                    <p:set>
                                      <p:cBhvr>
                                        <p:cTn id="34" dur="1" fill="hold">
                                          <p:stCondLst>
                                            <p:cond delay="0"/>
                                          </p:stCondLst>
                                        </p:cTn>
                                        <p:tgtEl>
                                          <p:spTgt spid="24"/>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0" nodeType="clickEffect">
                                  <p:stCondLst>
                                    <p:cond delay="0"/>
                                  </p:stCondLst>
                                  <p:childTnLst>
                                    <p:set>
                                      <p:cBhvr>
                                        <p:cTn id="38" dur="1" fill="hold">
                                          <p:stCondLst>
                                            <p:cond delay="0"/>
                                          </p:stCondLst>
                                        </p:cTn>
                                        <p:tgtEl>
                                          <p:spTgt spid="25"/>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grpId="0" nodeType="clickEffect">
                                  <p:stCondLst>
                                    <p:cond delay="0"/>
                                  </p:stCondLst>
                                  <p:childTnLst>
                                    <p:set>
                                      <p:cBhvr>
                                        <p:cTn id="42" dur="1" fill="hold">
                                          <p:stCondLst>
                                            <p:cond delay="0"/>
                                          </p:stCondLst>
                                        </p:cTn>
                                        <p:tgtEl>
                                          <p:spTgt spid="26"/>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grpId="0" nodeType="clickEffect">
                                  <p:stCondLst>
                                    <p:cond delay="0"/>
                                  </p:stCondLst>
                                  <p:childTnLst>
                                    <p:set>
                                      <p:cBhvr>
                                        <p:cTn id="46" dur="1" fill="hold">
                                          <p:stCondLst>
                                            <p:cond delay="0"/>
                                          </p:stCondLst>
                                        </p:cTn>
                                        <p:tgtEl>
                                          <p:spTgt spid="27"/>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grpId="0" nodeType="clickEffect">
                                  <p:stCondLst>
                                    <p:cond delay="0"/>
                                  </p:stCondLst>
                                  <p:childTnLst>
                                    <p:set>
                                      <p:cBhvr>
                                        <p:cTn id="50" dur="1" fill="hold">
                                          <p:stCondLst>
                                            <p:cond delay="0"/>
                                          </p:stCondLst>
                                        </p:cTn>
                                        <p:tgtEl>
                                          <p:spTgt spid="28"/>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 presetClass="exit" presetSubtype="0" fill="hold" grpId="0" nodeType="clickEffect">
                                  <p:stCondLst>
                                    <p:cond delay="0"/>
                                  </p:stCondLst>
                                  <p:childTnLst>
                                    <p:set>
                                      <p:cBhvr>
                                        <p:cTn id="54" dur="1" fill="hold">
                                          <p:stCondLst>
                                            <p:cond delay="0"/>
                                          </p:stCondLst>
                                        </p:cTn>
                                        <p:tgtEl>
                                          <p:spTgt spid="29"/>
                                        </p:tgtEl>
                                        <p:attrNameLst>
                                          <p:attrName>style.visibility</p:attrName>
                                        </p:attrNameLst>
                                      </p:cBhvr>
                                      <p:to>
                                        <p:strVal val="hidden"/>
                                      </p:to>
                                    </p:set>
                                  </p:childTnLst>
                                </p:cTn>
                              </p:par>
                            </p:childTnLst>
                          </p:cTn>
                        </p:par>
                      </p:childTnLst>
                    </p:cTn>
                  </p:par>
                  <p:par>
                    <p:cTn id="55" fill="hold">
                      <p:stCondLst>
                        <p:cond delay="indefinite"/>
                      </p:stCondLst>
                      <p:childTnLst>
                        <p:par>
                          <p:cTn id="56" fill="hold">
                            <p:stCondLst>
                              <p:cond delay="0"/>
                            </p:stCondLst>
                            <p:childTnLst>
                              <p:par>
                                <p:cTn id="57" presetID="1" presetClass="exit" presetSubtype="0" fill="hold" grpId="0" nodeType="clickEffect">
                                  <p:stCondLst>
                                    <p:cond delay="0"/>
                                  </p:stCondLst>
                                  <p:childTnLst>
                                    <p:set>
                                      <p:cBhvr>
                                        <p:cTn id="58" dur="1" fill="hold">
                                          <p:stCondLst>
                                            <p:cond delay="0"/>
                                          </p:stCondLst>
                                        </p:cTn>
                                        <p:tgtEl>
                                          <p:spTgt spid="3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89059" y="41252"/>
            <a:ext cx="8229600" cy="831896"/>
          </a:xfrm>
        </p:spPr>
        <p:txBody>
          <a:bodyPr/>
          <a:lstStyle/>
          <a:p>
            <a:r>
              <a:rPr lang="en-US" b="1" dirty="0"/>
              <a:t>Summary of Transactions</a:t>
            </a:r>
          </a:p>
        </p:txBody>
      </p:sp>
      <p:graphicFrame>
        <p:nvGraphicFramePr>
          <p:cNvPr id="3" name="Table 2"/>
          <p:cNvGraphicFramePr>
            <a:graphicFrameLocks noGrp="1"/>
          </p:cNvGraphicFramePr>
          <p:nvPr>
            <p:extLst>
              <p:ext uri="{D42A27DB-BD31-4B8C-83A1-F6EECF244321}">
                <p14:modId xmlns:p14="http://schemas.microsoft.com/office/powerpoint/2010/main" val="4199247678"/>
              </p:ext>
            </p:extLst>
          </p:nvPr>
        </p:nvGraphicFramePr>
        <p:xfrm>
          <a:off x="228600" y="762000"/>
          <a:ext cx="8763001" cy="5745108"/>
        </p:xfrm>
        <a:graphic>
          <a:graphicData uri="http://schemas.openxmlformats.org/drawingml/2006/table">
            <a:tbl>
              <a:tblPr/>
              <a:tblGrid>
                <a:gridCol w="859118">
                  <a:extLst>
                    <a:ext uri="{9D8B030D-6E8A-4147-A177-3AD203B41FA5}">
                      <a16:colId xmlns:a16="http://schemas.microsoft.com/office/drawing/2014/main" val="1742442621"/>
                    </a:ext>
                  </a:extLst>
                </a:gridCol>
                <a:gridCol w="893482">
                  <a:extLst>
                    <a:ext uri="{9D8B030D-6E8A-4147-A177-3AD203B41FA5}">
                      <a16:colId xmlns:a16="http://schemas.microsoft.com/office/drawing/2014/main" val="539101667"/>
                    </a:ext>
                  </a:extLst>
                </a:gridCol>
                <a:gridCol w="876300">
                  <a:extLst>
                    <a:ext uri="{9D8B030D-6E8A-4147-A177-3AD203B41FA5}">
                      <a16:colId xmlns:a16="http://schemas.microsoft.com/office/drawing/2014/main" val="2789946025"/>
                    </a:ext>
                  </a:extLst>
                </a:gridCol>
                <a:gridCol w="876300">
                  <a:extLst>
                    <a:ext uri="{9D8B030D-6E8A-4147-A177-3AD203B41FA5}">
                      <a16:colId xmlns:a16="http://schemas.microsoft.com/office/drawing/2014/main" val="2069899327"/>
                    </a:ext>
                  </a:extLst>
                </a:gridCol>
                <a:gridCol w="876300">
                  <a:extLst>
                    <a:ext uri="{9D8B030D-6E8A-4147-A177-3AD203B41FA5}">
                      <a16:colId xmlns:a16="http://schemas.microsoft.com/office/drawing/2014/main" val="3107524458"/>
                    </a:ext>
                  </a:extLst>
                </a:gridCol>
                <a:gridCol w="1080934">
                  <a:extLst>
                    <a:ext uri="{9D8B030D-6E8A-4147-A177-3AD203B41FA5}">
                      <a16:colId xmlns:a16="http://schemas.microsoft.com/office/drawing/2014/main" val="3748876557"/>
                    </a:ext>
                  </a:extLst>
                </a:gridCol>
                <a:gridCol w="774437">
                  <a:extLst>
                    <a:ext uri="{9D8B030D-6E8A-4147-A177-3AD203B41FA5}">
                      <a16:colId xmlns:a16="http://schemas.microsoft.com/office/drawing/2014/main" val="2248075933"/>
                    </a:ext>
                  </a:extLst>
                </a:gridCol>
                <a:gridCol w="773530">
                  <a:extLst>
                    <a:ext uri="{9D8B030D-6E8A-4147-A177-3AD203B41FA5}">
                      <a16:colId xmlns:a16="http://schemas.microsoft.com/office/drawing/2014/main" val="2927790381"/>
                    </a:ext>
                  </a:extLst>
                </a:gridCol>
                <a:gridCol w="876300">
                  <a:extLst>
                    <a:ext uri="{9D8B030D-6E8A-4147-A177-3AD203B41FA5}">
                      <a16:colId xmlns:a16="http://schemas.microsoft.com/office/drawing/2014/main" val="3151680701"/>
                    </a:ext>
                  </a:extLst>
                </a:gridCol>
                <a:gridCol w="876300">
                  <a:extLst>
                    <a:ext uri="{9D8B030D-6E8A-4147-A177-3AD203B41FA5}">
                      <a16:colId xmlns:a16="http://schemas.microsoft.com/office/drawing/2014/main" val="75633011"/>
                    </a:ext>
                  </a:extLst>
                </a:gridCol>
              </a:tblGrid>
              <a:tr h="415424">
                <a:tc gridSpan="5">
                  <a:txBody>
                    <a:bodyPr/>
                    <a:lstStyle/>
                    <a:p>
                      <a:pPr algn="ctr"/>
                      <a:r>
                        <a:rPr lang="en-US" sz="1200" b="1" dirty="0"/>
                        <a:t>Assets</a:t>
                      </a:r>
                    </a:p>
                  </a:txBody>
                  <a:tcPr marL="30581" marR="30581" marT="15290" marB="15290" anchor="ctr">
                    <a:lnL>
                      <a:noFill/>
                    </a:lnL>
                    <a:lnR>
                      <a:noFill/>
                    </a:lnR>
                    <a:lnT>
                      <a:noFill/>
                    </a:lnT>
                    <a:lnB>
                      <a:noFill/>
                    </a:lnB>
                    <a:solidFill>
                      <a:schemeClr val="tx2">
                        <a:lumMod val="20000"/>
                        <a:lumOff val="80000"/>
                      </a:schemeClr>
                    </a:solidFill>
                  </a:tcPr>
                </a:tc>
                <a:tc hMerge="1">
                  <a:txBody>
                    <a:bodyPr/>
                    <a:lstStyle/>
                    <a:p>
                      <a:endParaRPr lang="en-US" sz="1050" dirty="0"/>
                    </a:p>
                  </a:txBody>
                  <a:tcPr marL="30581" marR="30581" marT="15290" marB="15290" anchor="ctr">
                    <a:lnL>
                      <a:noFill/>
                    </a:lnL>
                    <a:lnR>
                      <a:noFill/>
                    </a:lnR>
                    <a:lnT>
                      <a:noFill/>
                    </a:lnT>
                    <a:lnB>
                      <a:noFill/>
                    </a:lnB>
                  </a:tcPr>
                </a:tc>
                <a:tc hMerge="1">
                  <a:txBody>
                    <a:bodyPr/>
                    <a:lstStyle/>
                    <a:p>
                      <a:endParaRPr lang="en-US" sz="1050" dirty="0"/>
                    </a:p>
                  </a:txBody>
                  <a:tcPr marL="30581" marR="30581" marT="15290" marB="15290" anchor="ctr">
                    <a:lnL>
                      <a:noFill/>
                    </a:lnL>
                    <a:lnR>
                      <a:noFill/>
                    </a:lnR>
                    <a:lnT>
                      <a:noFill/>
                    </a:lnT>
                    <a:lnB>
                      <a:noFill/>
                    </a:lnB>
                  </a:tcPr>
                </a:tc>
                <a:tc hMerge="1">
                  <a:txBody>
                    <a:bodyPr/>
                    <a:lstStyle/>
                    <a:p>
                      <a:endParaRPr lang="en-US" sz="1050" dirty="0"/>
                    </a:p>
                  </a:txBody>
                  <a:tcPr marL="30581" marR="30581" marT="15290" marB="15290" anchor="ctr">
                    <a:lnL>
                      <a:noFill/>
                    </a:lnL>
                    <a:lnR>
                      <a:noFill/>
                    </a:lnR>
                    <a:lnT>
                      <a:noFill/>
                    </a:lnT>
                    <a:lnB>
                      <a:noFill/>
                    </a:lnB>
                  </a:tcPr>
                </a:tc>
                <a:tc hMerge="1">
                  <a:txBody>
                    <a:bodyPr/>
                    <a:lstStyle/>
                    <a:p>
                      <a:endParaRPr lang="en-US" sz="1050" dirty="0"/>
                    </a:p>
                  </a:txBody>
                  <a:tcPr marL="30581" marR="30581" marT="15290" marB="15290" anchor="ctr">
                    <a:lnL>
                      <a:noFill/>
                    </a:lnL>
                    <a:lnR>
                      <a:noFill/>
                    </a:lnR>
                    <a:lnT>
                      <a:noFill/>
                    </a:lnT>
                    <a:lnB>
                      <a:noFill/>
                    </a:lnB>
                  </a:tcPr>
                </a:tc>
                <a:tc>
                  <a:txBody>
                    <a:bodyPr/>
                    <a:lstStyle/>
                    <a:p>
                      <a:r>
                        <a:rPr lang="en-US" sz="1200" b="1" dirty="0"/>
                        <a:t> = Liabilities</a:t>
                      </a:r>
                    </a:p>
                  </a:txBody>
                  <a:tcPr marL="30581" marR="30581" marT="15290" marB="15290" anchor="ctr">
                    <a:lnL>
                      <a:noFill/>
                    </a:lnL>
                    <a:lnR>
                      <a:noFill/>
                    </a:lnR>
                    <a:lnT>
                      <a:noFill/>
                    </a:lnT>
                    <a:lnB>
                      <a:noFill/>
                    </a:lnB>
                    <a:solidFill>
                      <a:schemeClr val="tx2">
                        <a:lumMod val="20000"/>
                        <a:lumOff val="80000"/>
                      </a:schemeClr>
                    </a:solidFill>
                  </a:tcPr>
                </a:tc>
                <a:tc gridSpan="4">
                  <a:txBody>
                    <a:bodyPr/>
                    <a:lstStyle/>
                    <a:p>
                      <a:r>
                        <a:rPr lang="en-US" sz="1200" b="1" dirty="0"/>
                        <a:t>+                                          Equity</a:t>
                      </a:r>
                    </a:p>
                  </a:txBody>
                  <a:tcPr marL="30581" marR="30581" marT="15290" marB="15290" anchor="ctr">
                    <a:lnL>
                      <a:noFill/>
                    </a:lnL>
                    <a:lnR>
                      <a:noFill/>
                    </a:lnR>
                    <a:lnT>
                      <a:noFill/>
                    </a:lnT>
                    <a:lnB>
                      <a:noFill/>
                    </a:lnB>
                    <a:solidFill>
                      <a:schemeClr val="tx2">
                        <a:lumMod val="20000"/>
                        <a:lumOff val="80000"/>
                      </a:schemeClr>
                    </a:solidFill>
                  </a:tcPr>
                </a:tc>
                <a:tc hMerge="1">
                  <a:txBody>
                    <a:bodyPr/>
                    <a:lstStyle/>
                    <a:p>
                      <a:endParaRPr lang="en-US" sz="1050" dirty="0"/>
                    </a:p>
                  </a:txBody>
                  <a:tcPr marL="30581" marR="30581" marT="15290" marB="15290" anchor="ctr">
                    <a:lnL>
                      <a:noFill/>
                    </a:lnL>
                    <a:lnR>
                      <a:noFill/>
                    </a:lnR>
                    <a:lnT>
                      <a:noFill/>
                    </a:lnT>
                    <a:lnB>
                      <a:noFill/>
                    </a:lnB>
                    <a:lnTlToBr w="12700" cmpd="sng">
                      <a:noFill/>
                      <a:prstDash val="solid"/>
                    </a:lnTlToBr>
                    <a:lnBlToTr w="12700" cmpd="sng">
                      <a:noFill/>
                      <a:prstDash val="solid"/>
                    </a:lnBlToTr>
                    <a:solidFill>
                      <a:schemeClr val="tx2">
                        <a:lumMod val="20000"/>
                        <a:lumOff val="80000"/>
                      </a:schemeClr>
                    </a:solidFill>
                  </a:tcPr>
                </a:tc>
                <a:tc hMerge="1">
                  <a:txBody>
                    <a:bodyPr/>
                    <a:lstStyle/>
                    <a:p>
                      <a:endParaRPr lang="en-US" sz="1050" dirty="0"/>
                    </a:p>
                  </a:txBody>
                  <a:tcPr marL="30581" marR="30581" marT="15290" marB="15290" anchor="ctr">
                    <a:lnL>
                      <a:noFill/>
                    </a:lnL>
                    <a:lnR>
                      <a:noFill/>
                    </a:lnR>
                    <a:lnT>
                      <a:noFill/>
                    </a:lnT>
                    <a:lnB>
                      <a:noFill/>
                    </a:lnB>
                  </a:tcPr>
                </a:tc>
                <a:tc hMerge="1">
                  <a:txBody>
                    <a:bodyPr/>
                    <a:lstStyle/>
                    <a:p>
                      <a:endParaRPr lang="en-US" sz="1050" dirty="0"/>
                    </a:p>
                  </a:txBody>
                  <a:tcPr marL="30581" marR="30581" marT="15290" marB="15290" anchor="ctr">
                    <a:lnL>
                      <a:noFill/>
                    </a:lnL>
                    <a:lnR>
                      <a:noFill/>
                    </a:lnR>
                    <a:lnT>
                      <a:noFill/>
                    </a:lnT>
                    <a:lnB>
                      <a:noFill/>
                    </a:lnB>
                  </a:tcPr>
                </a:tc>
                <a:extLst>
                  <a:ext uri="{0D108BD9-81ED-4DB2-BD59-A6C34878D82A}">
                    <a16:rowId xmlns:a16="http://schemas.microsoft.com/office/drawing/2014/main" val="3567878322"/>
                  </a:ext>
                </a:extLst>
              </a:tr>
              <a:tr h="605260">
                <a:tc>
                  <a:txBody>
                    <a:bodyPr/>
                    <a:lstStyle/>
                    <a:p>
                      <a:pPr algn="ctr"/>
                      <a:r>
                        <a:rPr lang="en-US" sz="1200" b="1" dirty="0"/>
                        <a:t>Transaction No.</a:t>
                      </a:r>
                    </a:p>
                  </a:txBody>
                  <a:tcPr marL="30581" marR="30581" marT="15290" marB="15290" anchor="ctr">
                    <a:lnL>
                      <a:noFill/>
                    </a:lnL>
                    <a:lnR>
                      <a:noFill/>
                    </a:lnR>
                    <a:lnT>
                      <a:noFill/>
                    </a:lnT>
                    <a:lnB>
                      <a:noFill/>
                    </a:lnB>
                  </a:tcPr>
                </a:tc>
                <a:tc>
                  <a:txBody>
                    <a:bodyPr/>
                    <a:lstStyle/>
                    <a:p>
                      <a:pPr algn="ctr"/>
                      <a:r>
                        <a:rPr lang="en-US" sz="1200" b="1" dirty="0"/>
                        <a:t>Cash</a:t>
                      </a:r>
                    </a:p>
                  </a:txBody>
                  <a:tcPr marL="30581" marR="30581" marT="15290" marB="15290" anchor="ctr">
                    <a:lnL>
                      <a:noFill/>
                    </a:lnL>
                    <a:lnR>
                      <a:noFill/>
                    </a:lnR>
                    <a:lnT>
                      <a:noFill/>
                    </a:lnT>
                    <a:lnB>
                      <a:noFill/>
                    </a:lnB>
                  </a:tcPr>
                </a:tc>
                <a:tc>
                  <a:txBody>
                    <a:bodyPr/>
                    <a:lstStyle/>
                    <a:p>
                      <a:pPr algn="ctr"/>
                      <a:r>
                        <a:rPr lang="en-US" sz="1200" b="1" dirty="0"/>
                        <a:t>+  Accounts Receivable</a:t>
                      </a:r>
                    </a:p>
                  </a:txBody>
                  <a:tcPr marL="30581" marR="30581" marT="15290" marB="15290" anchor="ctr">
                    <a:lnL>
                      <a:noFill/>
                    </a:lnL>
                    <a:lnR>
                      <a:noFill/>
                    </a:lnR>
                    <a:lnT>
                      <a:noFill/>
                    </a:lnT>
                    <a:lnB>
                      <a:noFill/>
                    </a:lnB>
                  </a:tcPr>
                </a:tc>
                <a:tc>
                  <a:txBody>
                    <a:bodyPr/>
                    <a:lstStyle/>
                    <a:p>
                      <a:pPr algn="ctr"/>
                      <a:r>
                        <a:rPr lang="en-US" sz="1200" b="1" dirty="0"/>
                        <a:t>+  Supplies</a:t>
                      </a:r>
                    </a:p>
                  </a:txBody>
                  <a:tcPr marL="30581" marR="30581" marT="15290" marB="15290" anchor="ctr">
                    <a:lnL>
                      <a:noFill/>
                    </a:lnL>
                    <a:lnR>
                      <a:noFill/>
                    </a:lnR>
                    <a:lnT>
                      <a:noFill/>
                    </a:lnT>
                    <a:lnB>
                      <a:noFill/>
                    </a:lnB>
                  </a:tcPr>
                </a:tc>
                <a:tc>
                  <a:txBody>
                    <a:bodyPr/>
                    <a:lstStyle/>
                    <a:p>
                      <a:pPr algn="ctr"/>
                      <a:r>
                        <a:rPr lang="en-US" sz="1200" b="1" dirty="0"/>
                        <a:t>+  Equipment</a:t>
                      </a:r>
                    </a:p>
                  </a:txBody>
                  <a:tcPr marL="30581" marR="30581" marT="15290" marB="15290" anchor="ctr">
                    <a:lnL>
                      <a:noFill/>
                    </a:lnL>
                    <a:lnR>
                      <a:noFill/>
                    </a:lnR>
                    <a:lnT>
                      <a:noFill/>
                    </a:lnT>
                    <a:lnB>
                      <a:noFill/>
                    </a:lnB>
                  </a:tcPr>
                </a:tc>
                <a:tc>
                  <a:txBody>
                    <a:bodyPr/>
                    <a:lstStyle/>
                    <a:p>
                      <a:pPr algn="ctr"/>
                      <a:r>
                        <a:rPr lang="en-US" sz="1200" b="1" dirty="0"/>
                        <a:t>=   Accounts Payable</a:t>
                      </a:r>
                    </a:p>
                  </a:txBody>
                  <a:tcPr marL="30581" marR="30581" marT="15290" marB="15290" anchor="ctr">
                    <a:lnL>
                      <a:noFill/>
                    </a:lnL>
                    <a:lnR>
                      <a:noFill/>
                    </a:lnR>
                    <a:lnT>
                      <a:noFill/>
                    </a:lnT>
                    <a:lnB>
                      <a:noFill/>
                    </a:lnB>
                  </a:tcPr>
                </a:tc>
                <a:tc>
                  <a:txBody>
                    <a:bodyPr/>
                    <a:lstStyle/>
                    <a:p>
                      <a:pPr algn="ctr"/>
                      <a:r>
                        <a:rPr lang="en-US" sz="1200" b="1" dirty="0"/>
                        <a:t>+  Common Stock</a:t>
                      </a:r>
                    </a:p>
                  </a:txBody>
                  <a:tcPr marL="30581" marR="30581" marT="15290" marB="15290" anchor="ctr">
                    <a:lnL>
                      <a:noFill/>
                    </a:lnL>
                    <a:lnR>
                      <a:noFill/>
                    </a:lnR>
                    <a:lnT>
                      <a:noFill/>
                    </a:lnT>
                    <a:lnB>
                      <a:noFill/>
                    </a:lnB>
                  </a:tcPr>
                </a:tc>
                <a:tc>
                  <a:txBody>
                    <a:bodyPr/>
                    <a:lstStyle/>
                    <a:p>
                      <a:pPr algn="ctr"/>
                      <a:r>
                        <a:rPr lang="en-US" sz="1200" b="1" dirty="0"/>
                        <a:t>-  Dividends</a:t>
                      </a:r>
                    </a:p>
                  </a:txBody>
                  <a:tcPr marL="30581" marR="30581" marT="15290" marB="15290" anchor="ctr">
                    <a:lnL>
                      <a:noFill/>
                    </a:lnL>
                    <a:lnR>
                      <a:noFill/>
                    </a:lnR>
                    <a:lnT>
                      <a:noFill/>
                    </a:lnT>
                    <a:lnB>
                      <a:noFill/>
                    </a:lnB>
                  </a:tcPr>
                </a:tc>
                <a:tc>
                  <a:txBody>
                    <a:bodyPr/>
                    <a:lstStyle/>
                    <a:p>
                      <a:pPr algn="ctr"/>
                      <a:r>
                        <a:rPr lang="en-US" sz="1200" b="1" dirty="0"/>
                        <a:t>+  Revenues</a:t>
                      </a:r>
                    </a:p>
                  </a:txBody>
                  <a:tcPr marL="30581" marR="30581" marT="15290" marB="15290" anchor="ctr">
                    <a:lnL>
                      <a:noFill/>
                    </a:lnL>
                    <a:lnR>
                      <a:noFill/>
                    </a:lnR>
                    <a:lnT>
                      <a:noFill/>
                    </a:lnT>
                    <a:lnB>
                      <a:noFill/>
                    </a:lnB>
                  </a:tcPr>
                </a:tc>
                <a:tc>
                  <a:txBody>
                    <a:bodyPr/>
                    <a:lstStyle/>
                    <a:p>
                      <a:pPr algn="ctr"/>
                      <a:r>
                        <a:rPr lang="en-US" sz="1200" b="1" dirty="0"/>
                        <a:t>-  Expenses</a:t>
                      </a:r>
                    </a:p>
                  </a:txBody>
                  <a:tcPr marL="30581" marR="30581" marT="15290" marB="15290" anchor="ctr">
                    <a:lnL>
                      <a:noFill/>
                    </a:lnL>
                    <a:lnR>
                      <a:noFill/>
                    </a:lnR>
                    <a:lnT>
                      <a:noFill/>
                    </a:lnT>
                    <a:lnB>
                      <a:noFill/>
                    </a:lnB>
                  </a:tcPr>
                </a:tc>
                <a:extLst>
                  <a:ext uri="{0D108BD9-81ED-4DB2-BD59-A6C34878D82A}">
                    <a16:rowId xmlns:a16="http://schemas.microsoft.com/office/drawing/2014/main" val="2865426950"/>
                  </a:ext>
                </a:extLst>
              </a:tr>
              <a:tr h="223690">
                <a:tc>
                  <a:txBody>
                    <a:bodyPr/>
                    <a:lstStyle/>
                    <a:p>
                      <a:pPr algn="ctr"/>
                      <a:r>
                        <a:rPr lang="en-US" sz="1200" dirty="0"/>
                        <a:t>(1)</a:t>
                      </a:r>
                    </a:p>
                  </a:txBody>
                  <a:tcPr marL="30581" marR="30581" marT="15290" marB="15290" anchor="ctr">
                    <a:lnL>
                      <a:noFill/>
                    </a:lnL>
                    <a:lnR>
                      <a:noFill/>
                    </a:lnR>
                    <a:lnT>
                      <a:noFill/>
                    </a:lnT>
                    <a:lnB>
                      <a:noFill/>
                    </a:lnB>
                  </a:tcPr>
                </a:tc>
                <a:tc>
                  <a:txBody>
                    <a:bodyPr/>
                    <a:lstStyle/>
                    <a:p>
                      <a:pPr algn="ctr"/>
                      <a:r>
                        <a:rPr lang="en-US" sz="1200" dirty="0">
                          <a:solidFill>
                            <a:schemeClr val="accent5"/>
                          </a:solidFill>
                        </a:rPr>
                        <a:t>$40,000</a:t>
                      </a:r>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tc>
                  <a:txBody>
                    <a:bodyPr/>
                    <a:lstStyle/>
                    <a:p>
                      <a:pPr algn="l"/>
                      <a:r>
                        <a:rPr lang="en-US" sz="1200" dirty="0"/>
                        <a:t>     =    </a:t>
                      </a:r>
                    </a:p>
                  </a:txBody>
                  <a:tcPr marL="30581" marR="30581" marT="15290" marB="15290" anchor="ctr">
                    <a:lnL>
                      <a:noFill/>
                    </a:lnL>
                    <a:lnR>
                      <a:noFill/>
                    </a:lnR>
                    <a:lnT>
                      <a:noFill/>
                    </a:lnT>
                    <a:lnB>
                      <a:noFill/>
                    </a:lnB>
                  </a:tcPr>
                </a:tc>
                <a:tc>
                  <a:txBody>
                    <a:bodyPr/>
                    <a:lstStyle/>
                    <a:p>
                      <a:pPr algn="ctr"/>
                      <a:r>
                        <a:rPr lang="en-US" sz="1200" dirty="0">
                          <a:solidFill>
                            <a:schemeClr val="accent5"/>
                          </a:solidFill>
                        </a:rPr>
                        <a:t>$40,000</a:t>
                      </a:r>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extLst>
                  <a:ext uri="{0D108BD9-81ED-4DB2-BD59-A6C34878D82A}">
                    <a16:rowId xmlns:a16="http://schemas.microsoft.com/office/drawing/2014/main" val="878581369"/>
                  </a:ext>
                </a:extLst>
              </a:tr>
              <a:tr h="223690">
                <a:tc>
                  <a:txBody>
                    <a:bodyPr/>
                    <a:lstStyle/>
                    <a:p>
                      <a:pPr algn="ctr"/>
                      <a:r>
                        <a:rPr lang="en-US" sz="1200" dirty="0"/>
                        <a:t>(2)</a:t>
                      </a:r>
                    </a:p>
                  </a:txBody>
                  <a:tcPr marL="30581" marR="30581" marT="15290" marB="15290" anchor="ctr">
                    <a:lnL>
                      <a:noFill/>
                    </a:lnL>
                    <a:lnR>
                      <a:noFill/>
                    </a:lnR>
                    <a:lnT>
                      <a:noFill/>
                    </a:lnT>
                    <a:lnB>
                      <a:noFill/>
                    </a:lnB>
                  </a:tcPr>
                </a:tc>
                <a:tc>
                  <a:txBody>
                    <a:bodyPr/>
                    <a:lstStyle/>
                    <a:p>
                      <a:pPr algn="ctr"/>
                      <a:r>
                        <a:rPr lang="en-US" sz="1200" u="none" dirty="0">
                          <a:solidFill>
                            <a:schemeClr val="accent5"/>
                          </a:solidFill>
                        </a:rPr>
                        <a:t>-   2,200</a:t>
                      </a:r>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tc>
                  <a:txBody>
                    <a:bodyPr/>
                    <a:lstStyle/>
                    <a:p>
                      <a:pPr algn="ctr"/>
                      <a:r>
                        <a:rPr lang="en-US" sz="1200" u="none" dirty="0">
                          <a:solidFill>
                            <a:schemeClr val="accent5"/>
                          </a:solidFill>
                        </a:rPr>
                        <a:t>+   $2,200</a:t>
                      </a:r>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tc>
                  <a:txBody>
                    <a:bodyPr/>
                    <a:lstStyle/>
                    <a:p>
                      <a:pPr algn="ctr"/>
                      <a:endParaRPr lang="en-US" sz="1200" u="sng" dirty="0"/>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extLst>
                  <a:ext uri="{0D108BD9-81ED-4DB2-BD59-A6C34878D82A}">
                    <a16:rowId xmlns:a16="http://schemas.microsoft.com/office/drawing/2014/main" val="983992227"/>
                  </a:ext>
                </a:extLst>
              </a:tr>
              <a:tr h="223690">
                <a:tc>
                  <a:txBody>
                    <a:bodyPr/>
                    <a:lstStyle/>
                    <a:p>
                      <a:pPr algn="ctr"/>
                      <a:r>
                        <a:rPr lang="en-US" sz="1200" b="1" dirty="0"/>
                        <a:t>Balance</a:t>
                      </a:r>
                    </a:p>
                  </a:txBody>
                  <a:tcPr marL="30581" marR="30581" marT="15290" marB="15290" anchor="ctr">
                    <a:lnL>
                      <a:noFill/>
                    </a:lnL>
                    <a:lnR>
                      <a:noFill/>
                    </a:lnR>
                    <a:lnT>
                      <a:noFill/>
                    </a:lnT>
                    <a:lnB>
                      <a:noFill/>
                    </a:lnB>
                  </a:tcPr>
                </a:tc>
                <a:tc>
                  <a:txBody>
                    <a:bodyPr/>
                    <a:lstStyle/>
                    <a:p>
                      <a:pPr algn="ctr"/>
                      <a:r>
                        <a:rPr lang="en-US" sz="1200" b="1" dirty="0"/>
                        <a:t>   37,800</a:t>
                      </a:r>
                    </a:p>
                  </a:txBody>
                  <a:tcPr marL="30581" marR="30581" marT="15290" marB="15290" anchor="ctr">
                    <a:lnL>
                      <a:noFill/>
                    </a:lnL>
                    <a:lnR>
                      <a:noFill/>
                    </a:lnR>
                    <a:lnT>
                      <a:noFill/>
                    </a:lnT>
                    <a:lnB>
                      <a:noFill/>
                    </a:lnB>
                  </a:tcPr>
                </a:tc>
                <a:tc>
                  <a:txBody>
                    <a:bodyPr/>
                    <a:lstStyle/>
                    <a:p>
                      <a:pPr algn="ctr"/>
                      <a:endParaRPr lang="en-US" sz="1200" b="1" dirty="0"/>
                    </a:p>
                  </a:txBody>
                  <a:tcPr marL="30581" marR="30581" marT="15290" marB="15290" anchor="ctr">
                    <a:lnL>
                      <a:noFill/>
                    </a:lnL>
                    <a:lnR>
                      <a:noFill/>
                    </a:lnR>
                    <a:lnT>
                      <a:noFill/>
                    </a:lnT>
                    <a:lnB>
                      <a:noFill/>
                    </a:lnB>
                  </a:tcPr>
                </a:tc>
                <a:tc>
                  <a:txBody>
                    <a:bodyPr/>
                    <a:lstStyle/>
                    <a:p>
                      <a:pPr algn="ctr"/>
                      <a:r>
                        <a:rPr lang="en-US" sz="1200" b="1" dirty="0"/>
                        <a:t>+     2,200</a:t>
                      </a:r>
                    </a:p>
                  </a:txBody>
                  <a:tcPr marL="30581" marR="30581" marT="15290" marB="15290" anchor="ctr">
                    <a:lnL>
                      <a:noFill/>
                    </a:lnL>
                    <a:lnR>
                      <a:noFill/>
                    </a:lnR>
                    <a:lnT>
                      <a:noFill/>
                    </a:lnT>
                    <a:lnB>
                      <a:noFill/>
                    </a:lnB>
                  </a:tcPr>
                </a:tc>
                <a:tc>
                  <a:txBody>
                    <a:bodyPr/>
                    <a:lstStyle/>
                    <a:p>
                      <a:pPr algn="ctr"/>
                      <a:endParaRPr lang="en-US" sz="1200" b="1" dirty="0"/>
                    </a:p>
                  </a:txBody>
                  <a:tcPr marL="30581" marR="30581" marT="15290" marB="15290" anchor="ctr">
                    <a:lnL>
                      <a:noFill/>
                    </a:lnL>
                    <a:lnR>
                      <a:noFill/>
                    </a:lnR>
                    <a:lnT>
                      <a:noFill/>
                    </a:lnT>
                    <a:lnB>
                      <a:noFill/>
                    </a:lnB>
                  </a:tcPr>
                </a:tc>
                <a:tc>
                  <a:txBody>
                    <a:bodyPr/>
                    <a:lstStyle/>
                    <a:p>
                      <a:pPr algn="l"/>
                      <a:r>
                        <a:rPr lang="en-US" sz="1200" b="1" dirty="0"/>
                        <a:t>     =</a:t>
                      </a:r>
                    </a:p>
                  </a:txBody>
                  <a:tcPr marL="30581" marR="30581" marT="15290" marB="15290" anchor="ctr">
                    <a:lnL>
                      <a:noFill/>
                    </a:lnL>
                    <a:lnR>
                      <a:noFill/>
                    </a:lnR>
                    <a:lnT>
                      <a:noFill/>
                    </a:lnT>
                    <a:lnB>
                      <a:noFill/>
                    </a:lnB>
                  </a:tcPr>
                </a:tc>
                <a:tc>
                  <a:txBody>
                    <a:bodyPr/>
                    <a:lstStyle/>
                    <a:p>
                      <a:pPr algn="ctr"/>
                      <a:r>
                        <a:rPr lang="en-US" sz="1200" b="1" dirty="0"/>
                        <a:t>+   40,000</a:t>
                      </a:r>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extLst>
                  <a:ext uri="{0D108BD9-81ED-4DB2-BD59-A6C34878D82A}">
                    <a16:rowId xmlns:a16="http://schemas.microsoft.com/office/drawing/2014/main" val="3198769895"/>
                  </a:ext>
                </a:extLst>
              </a:tr>
              <a:tr h="223690">
                <a:tc>
                  <a:txBody>
                    <a:bodyPr/>
                    <a:lstStyle/>
                    <a:p>
                      <a:pPr algn="ctr"/>
                      <a:r>
                        <a:rPr lang="en-US" sz="1200" dirty="0"/>
                        <a:t>(3)</a:t>
                      </a:r>
                    </a:p>
                  </a:txBody>
                  <a:tcPr marL="30581" marR="30581" marT="15290" marB="15290" anchor="ctr">
                    <a:lnL>
                      <a:noFill/>
                    </a:lnL>
                    <a:lnR>
                      <a:noFill/>
                    </a:lnR>
                    <a:lnT>
                      <a:noFill/>
                    </a:lnT>
                    <a:lnB>
                      <a:noFill/>
                    </a:lnB>
                  </a:tcPr>
                </a:tc>
                <a:tc>
                  <a:txBody>
                    <a:bodyPr/>
                    <a:lstStyle/>
                    <a:p>
                      <a:pPr algn="ctr"/>
                      <a:r>
                        <a:rPr lang="en-US" sz="1200" dirty="0">
                          <a:solidFill>
                            <a:schemeClr val="accent5"/>
                          </a:solidFill>
                        </a:rPr>
                        <a:t>-  26,000</a:t>
                      </a:r>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tc>
                  <a:txBody>
                    <a:bodyPr/>
                    <a:lstStyle/>
                    <a:p>
                      <a:pPr algn="ctr"/>
                      <a:r>
                        <a:rPr lang="en-US" sz="1200" u="none" dirty="0">
                          <a:solidFill>
                            <a:schemeClr val="accent5"/>
                          </a:solidFill>
                        </a:rPr>
                        <a:t>+   $26,000</a:t>
                      </a:r>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extLst>
                  <a:ext uri="{0D108BD9-81ED-4DB2-BD59-A6C34878D82A}">
                    <a16:rowId xmlns:a16="http://schemas.microsoft.com/office/drawing/2014/main" val="2996547450"/>
                  </a:ext>
                </a:extLst>
              </a:tr>
              <a:tr h="223690">
                <a:tc>
                  <a:txBody>
                    <a:bodyPr/>
                    <a:lstStyle/>
                    <a:p>
                      <a:pPr algn="ctr"/>
                      <a:r>
                        <a:rPr lang="en-US" sz="1200" b="1" dirty="0"/>
                        <a:t>Balance</a:t>
                      </a:r>
                    </a:p>
                  </a:txBody>
                  <a:tcPr marL="30581" marR="30581" marT="15290" marB="15290" anchor="ctr">
                    <a:lnL>
                      <a:noFill/>
                    </a:lnL>
                    <a:lnR>
                      <a:noFill/>
                    </a:lnR>
                    <a:lnT>
                      <a:noFill/>
                    </a:lnT>
                    <a:lnB>
                      <a:noFill/>
                    </a:lnB>
                  </a:tcPr>
                </a:tc>
                <a:tc>
                  <a:txBody>
                    <a:bodyPr/>
                    <a:lstStyle/>
                    <a:p>
                      <a:pPr algn="ctr"/>
                      <a:r>
                        <a:rPr lang="en-US" sz="1200" b="1" dirty="0"/>
                        <a:t>   11,800</a:t>
                      </a:r>
                    </a:p>
                  </a:txBody>
                  <a:tcPr marL="30581" marR="30581" marT="15290" marB="15290" anchor="ctr">
                    <a:lnL>
                      <a:noFill/>
                    </a:lnL>
                    <a:lnR>
                      <a:noFill/>
                    </a:lnR>
                    <a:lnT>
                      <a:noFill/>
                    </a:lnT>
                    <a:lnB>
                      <a:noFill/>
                    </a:lnB>
                  </a:tcPr>
                </a:tc>
                <a:tc>
                  <a:txBody>
                    <a:bodyPr/>
                    <a:lstStyle/>
                    <a:p>
                      <a:pPr algn="ctr"/>
                      <a:endParaRPr lang="en-US" sz="1200" b="1" dirty="0"/>
                    </a:p>
                  </a:txBody>
                  <a:tcPr marL="30581" marR="30581" marT="15290" marB="15290" anchor="ctr">
                    <a:lnL>
                      <a:noFill/>
                    </a:lnL>
                    <a:lnR>
                      <a:noFill/>
                    </a:lnR>
                    <a:lnT>
                      <a:noFill/>
                    </a:lnT>
                    <a:lnB>
                      <a:noFill/>
                    </a:lnB>
                  </a:tcPr>
                </a:tc>
                <a:tc>
                  <a:txBody>
                    <a:bodyPr/>
                    <a:lstStyle/>
                    <a:p>
                      <a:pPr algn="ctr"/>
                      <a:r>
                        <a:rPr lang="en-US" sz="1200" b="1" dirty="0"/>
                        <a:t>+     2,200</a:t>
                      </a:r>
                    </a:p>
                  </a:txBody>
                  <a:tcPr marL="30581" marR="30581" marT="15290" marB="15290" anchor="ctr">
                    <a:lnL>
                      <a:noFill/>
                    </a:lnL>
                    <a:lnR>
                      <a:noFill/>
                    </a:lnR>
                    <a:lnT>
                      <a:noFill/>
                    </a:lnT>
                    <a:lnB>
                      <a:noFill/>
                    </a:lnB>
                  </a:tcPr>
                </a:tc>
                <a:tc>
                  <a:txBody>
                    <a:bodyPr/>
                    <a:lstStyle/>
                    <a:p>
                      <a:pPr algn="ctr"/>
                      <a:r>
                        <a:rPr lang="en-US" sz="1200" b="1" dirty="0"/>
                        <a:t>+    </a:t>
                      </a:r>
                      <a:r>
                        <a:rPr lang="en-US" sz="1200" b="1" baseline="0" dirty="0"/>
                        <a:t> </a:t>
                      </a:r>
                      <a:r>
                        <a:rPr lang="en-US" sz="1200" b="1" dirty="0"/>
                        <a:t>26,000</a:t>
                      </a:r>
                    </a:p>
                  </a:txBody>
                  <a:tcPr marL="30581" marR="30581" marT="15290" marB="15290" anchor="ctr">
                    <a:lnL>
                      <a:noFill/>
                    </a:lnL>
                    <a:lnR>
                      <a:noFill/>
                    </a:lnR>
                    <a:lnT>
                      <a:noFill/>
                    </a:lnT>
                    <a:lnB>
                      <a:noFill/>
                    </a:lnB>
                  </a:tcPr>
                </a:tc>
                <a:tc>
                  <a:txBody>
                    <a:bodyPr/>
                    <a:lstStyle/>
                    <a:p>
                      <a:pPr algn="ctr"/>
                      <a:endParaRPr lang="en-US" sz="1200" b="1" dirty="0"/>
                    </a:p>
                  </a:txBody>
                  <a:tcPr marL="30581" marR="30581" marT="15290" marB="15290" anchor="ctr">
                    <a:lnL>
                      <a:noFill/>
                    </a:lnL>
                    <a:lnR>
                      <a:noFill/>
                    </a:lnR>
                    <a:lnT>
                      <a:noFill/>
                    </a:lnT>
                    <a:lnB>
                      <a:noFill/>
                    </a:lnB>
                  </a:tcPr>
                </a:tc>
                <a:tc>
                  <a:txBody>
                    <a:bodyPr/>
                    <a:lstStyle/>
                    <a:p>
                      <a:pPr algn="ctr"/>
                      <a:r>
                        <a:rPr lang="en-US" sz="1200" b="1" dirty="0"/>
                        <a:t>+   40,000</a:t>
                      </a:r>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extLst>
                  <a:ext uri="{0D108BD9-81ED-4DB2-BD59-A6C34878D82A}">
                    <a16:rowId xmlns:a16="http://schemas.microsoft.com/office/drawing/2014/main" val="1910063206"/>
                  </a:ext>
                </a:extLst>
              </a:tr>
              <a:tr h="223690">
                <a:tc>
                  <a:txBody>
                    <a:bodyPr/>
                    <a:lstStyle/>
                    <a:p>
                      <a:pPr algn="ctr"/>
                      <a:r>
                        <a:rPr lang="en-US" sz="1200" dirty="0"/>
                        <a:t>(4)</a:t>
                      </a:r>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accent5"/>
                          </a:solidFill>
                        </a:rPr>
                        <a:t>+     5,100</a:t>
                      </a:r>
                    </a:p>
                  </a:txBody>
                  <a:tcPr marL="30581" marR="30581" marT="15290" marB="15290" anchor="ctr">
                    <a:lnL>
                      <a:noFill/>
                    </a:lnL>
                    <a:lnR>
                      <a:noFill/>
                    </a:lnR>
                    <a:lnT>
                      <a:noFill/>
                    </a:lnT>
                    <a:lnB>
                      <a:noFill/>
                    </a:lnB>
                  </a:tcPr>
                </a:tc>
                <a:tc>
                  <a:txBody>
                    <a:bodyPr/>
                    <a:lstStyle/>
                    <a:p>
                      <a:pPr algn="ctr"/>
                      <a:endParaRPr lang="en-US" sz="1200" dirty="0">
                        <a:solidFill>
                          <a:schemeClr val="accent5"/>
                        </a:solidFill>
                      </a:endParaRPr>
                    </a:p>
                  </a:txBody>
                  <a:tcPr marL="30581" marR="30581" marT="15290" marB="15290" anchor="ctr">
                    <a:lnL>
                      <a:noFill/>
                    </a:lnL>
                    <a:lnR>
                      <a:noFill/>
                    </a:lnR>
                    <a:lnT>
                      <a:noFill/>
                    </a:lnT>
                    <a:lnB>
                      <a:noFill/>
                    </a:lnB>
                  </a:tcPr>
                </a:tc>
                <a:tc>
                  <a:txBody>
                    <a:bodyPr/>
                    <a:lstStyle/>
                    <a:p>
                      <a:pPr algn="ctr"/>
                      <a:r>
                        <a:rPr lang="en-US" sz="1200" dirty="0">
                          <a:solidFill>
                            <a:schemeClr val="accent5"/>
                          </a:solidFill>
                        </a:rPr>
                        <a:t>=    + $5,100</a:t>
                      </a:r>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extLst>
                  <a:ext uri="{0D108BD9-81ED-4DB2-BD59-A6C34878D82A}">
                    <a16:rowId xmlns:a16="http://schemas.microsoft.com/office/drawing/2014/main" val="150694593"/>
                  </a:ext>
                </a:extLst>
              </a:tr>
              <a:tr h="223690">
                <a:tc>
                  <a:txBody>
                    <a:bodyPr/>
                    <a:lstStyle/>
                    <a:p>
                      <a:pPr algn="ctr"/>
                      <a:r>
                        <a:rPr lang="en-US" sz="1200" b="1" dirty="0"/>
                        <a:t>Balance</a:t>
                      </a:r>
                    </a:p>
                  </a:txBody>
                  <a:tcPr marL="30581" marR="30581" marT="15290" marB="15290" anchor="ctr">
                    <a:lnL>
                      <a:noFill/>
                    </a:lnL>
                    <a:lnR>
                      <a:noFill/>
                    </a:lnR>
                    <a:lnT>
                      <a:noFill/>
                    </a:lnT>
                    <a:lnB>
                      <a:noFill/>
                    </a:lnB>
                  </a:tcPr>
                </a:tc>
                <a:tc>
                  <a:txBody>
                    <a:bodyPr/>
                    <a:lstStyle/>
                    <a:p>
                      <a:pPr algn="ctr"/>
                      <a:r>
                        <a:rPr lang="en-US" sz="1200" b="1" dirty="0"/>
                        <a:t>   11,800</a:t>
                      </a:r>
                    </a:p>
                  </a:txBody>
                  <a:tcPr marL="30581" marR="30581" marT="15290" marB="15290" anchor="ctr">
                    <a:lnL>
                      <a:noFill/>
                    </a:lnL>
                    <a:lnR>
                      <a:noFill/>
                    </a:lnR>
                    <a:lnT>
                      <a:noFill/>
                    </a:lnT>
                    <a:lnB>
                      <a:noFill/>
                    </a:lnB>
                  </a:tcPr>
                </a:tc>
                <a:tc>
                  <a:txBody>
                    <a:bodyPr/>
                    <a:lstStyle/>
                    <a:p>
                      <a:pPr algn="ctr"/>
                      <a:endParaRPr lang="en-US" sz="1200" b="1" dirty="0"/>
                    </a:p>
                  </a:txBody>
                  <a:tcPr marL="30581" marR="30581" marT="15290" marB="15290" anchor="ctr">
                    <a:lnL>
                      <a:noFill/>
                    </a:lnL>
                    <a:lnR>
                      <a:noFill/>
                    </a:lnR>
                    <a:lnT>
                      <a:noFill/>
                    </a:lnT>
                    <a:lnB>
                      <a:noFill/>
                    </a:lnB>
                  </a:tcPr>
                </a:tc>
                <a:tc>
                  <a:txBody>
                    <a:bodyPr/>
                    <a:lstStyle/>
                    <a:p>
                      <a:pPr algn="ctr"/>
                      <a:r>
                        <a:rPr lang="en-US" sz="1200" b="1" dirty="0"/>
                        <a:t>+     7,300</a:t>
                      </a:r>
                    </a:p>
                  </a:txBody>
                  <a:tcPr marL="30581" marR="30581" marT="15290" marB="15290" anchor="ctr">
                    <a:lnL>
                      <a:noFill/>
                    </a:lnL>
                    <a:lnR>
                      <a:noFill/>
                    </a:lnR>
                    <a:lnT>
                      <a:noFill/>
                    </a:lnT>
                    <a:lnB>
                      <a:noFill/>
                    </a:lnB>
                  </a:tcPr>
                </a:tc>
                <a:tc>
                  <a:txBody>
                    <a:bodyPr/>
                    <a:lstStyle/>
                    <a:p>
                      <a:pPr algn="ctr"/>
                      <a:r>
                        <a:rPr lang="en-US" sz="1200" b="1" dirty="0"/>
                        <a:t>+    </a:t>
                      </a:r>
                      <a:r>
                        <a:rPr lang="en-US" sz="1200" b="1" baseline="0" dirty="0"/>
                        <a:t> </a:t>
                      </a:r>
                      <a:r>
                        <a:rPr lang="en-US" sz="1200" b="1" dirty="0"/>
                        <a:t>26,000</a:t>
                      </a:r>
                    </a:p>
                  </a:txBody>
                  <a:tcPr marL="30581" marR="30581" marT="15290" marB="15290" anchor="ctr">
                    <a:lnL>
                      <a:noFill/>
                    </a:lnL>
                    <a:lnR>
                      <a:noFill/>
                    </a:lnR>
                    <a:lnT>
                      <a:noFill/>
                    </a:lnT>
                    <a:lnB>
                      <a:noFill/>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dirty="0"/>
                        <a:t>= </a:t>
                      </a:r>
                      <a:r>
                        <a:rPr lang="en-US" sz="1200" b="1" baseline="0" dirty="0"/>
                        <a:t>        </a:t>
                      </a:r>
                      <a:r>
                        <a:rPr lang="en-US" sz="1200" b="1" dirty="0"/>
                        <a:t>5,100</a:t>
                      </a:r>
                    </a:p>
                  </a:txBody>
                  <a:tcPr marL="30581" marR="30581" marT="15290" marB="15290" anchor="ctr">
                    <a:lnL>
                      <a:noFill/>
                    </a:lnL>
                    <a:lnR>
                      <a:noFill/>
                    </a:lnR>
                    <a:lnT>
                      <a:noFill/>
                    </a:lnT>
                    <a:lnB>
                      <a:noFill/>
                    </a:lnB>
                  </a:tcPr>
                </a:tc>
                <a:tc>
                  <a:txBody>
                    <a:bodyPr/>
                    <a:lstStyle/>
                    <a:p>
                      <a:pPr algn="ctr"/>
                      <a:r>
                        <a:rPr lang="en-US" sz="1200" b="1" dirty="0"/>
                        <a:t>+   40,000</a:t>
                      </a:r>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extLst>
                  <a:ext uri="{0D108BD9-81ED-4DB2-BD59-A6C34878D82A}">
                    <a16:rowId xmlns:a16="http://schemas.microsoft.com/office/drawing/2014/main" val="160619420"/>
                  </a:ext>
                </a:extLst>
              </a:tr>
              <a:tr h="223690">
                <a:tc>
                  <a:txBody>
                    <a:bodyPr/>
                    <a:lstStyle/>
                    <a:p>
                      <a:pPr algn="ctr"/>
                      <a:r>
                        <a:rPr lang="en-US" sz="1200" dirty="0"/>
                        <a:t>(5)</a:t>
                      </a:r>
                    </a:p>
                  </a:txBody>
                  <a:tcPr marL="30581" marR="30581" marT="15290" marB="15290" anchor="ctr">
                    <a:lnL>
                      <a:noFill/>
                    </a:lnL>
                    <a:lnR>
                      <a:noFill/>
                    </a:lnR>
                    <a:lnT>
                      <a:noFill/>
                    </a:lnT>
                    <a:lnB>
                      <a:noFill/>
                    </a:lnB>
                  </a:tcPr>
                </a:tc>
                <a:tc>
                  <a:txBody>
                    <a:bodyPr/>
                    <a:lstStyle/>
                    <a:p>
                      <a:pPr algn="ctr"/>
                      <a:r>
                        <a:rPr lang="en-US" sz="1200" dirty="0">
                          <a:solidFill>
                            <a:schemeClr val="accent5"/>
                          </a:solidFill>
                        </a:rPr>
                        <a:t>+  4,500</a:t>
                      </a:r>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tc>
                  <a:txBody>
                    <a:bodyPr/>
                    <a:lstStyle/>
                    <a:p>
                      <a:pPr algn="ctr"/>
                      <a:r>
                        <a:rPr lang="en-US" sz="1200" dirty="0">
                          <a:solidFill>
                            <a:schemeClr val="accent5"/>
                          </a:solidFill>
                        </a:rPr>
                        <a:t>+   $4,500</a:t>
                      </a:r>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extLst>
                  <a:ext uri="{0D108BD9-81ED-4DB2-BD59-A6C34878D82A}">
                    <a16:rowId xmlns:a16="http://schemas.microsoft.com/office/drawing/2014/main" val="3949539217"/>
                  </a:ext>
                </a:extLst>
              </a:tr>
              <a:tr h="223056">
                <a:tc>
                  <a:txBody>
                    <a:bodyPr/>
                    <a:lstStyle/>
                    <a:p>
                      <a:pPr algn="ctr"/>
                      <a:r>
                        <a:rPr lang="en-US" sz="1200" b="1" dirty="0"/>
                        <a:t>Balance</a:t>
                      </a:r>
                    </a:p>
                  </a:txBody>
                  <a:tcPr marL="30581" marR="30581" marT="15290" marB="15290" anchor="ctr">
                    <a:lnL>
                      <a:noFill/>
                    </a:lnL>
                    <a:lnR>
                      <a:noFill/>
                    </a:lnR>
                    <a:lnT>
                      <a:noFill/>
                    </a:lnT>
                    <a:lnB>
                      <a:noFill/>
                    </a:lnB>
                  </a:tcPr>
                </a:tc>
                <a:tc>
                  <a:txBody>
                    <a:bodyPr/>
                    <a:lstStyle/>
                    <a:p>
                      <a:pPr algn="ctr"/>
                      <a:r>
                        <a:rPr lang="en-US" sz="1200" b="1" dirty="0"/>
                        <a:t>  16,300</a:t>
                      </a:r>
                    </a:p>
                  </a:txBody>
                  <a:tcPr marL="30581" marR="30581" marT="15290" marB="15290" anchor="ctr">
                    <a:lnL>
                      <a:noFill/>
                    </a:lnL>
                    <a:lnR>
                      <a:noFill/>
                    </a:lnR>
                    <a:lnT>
                      <a:noFill/>
                    </a:lnT>
                    <a:lnB>
                      <a:noFill/>
                    </a:lnB>
                  </a:tcPr>
                </a:tc>
                <a:tc>
                  <a:txBody>
                    <a:bodyPr/>
                    <a:lstStyle/>
                    <a:p>
                      <a:pPr algn="ctr"/>
                      <a:endParaRPr lang="en-US" sz="1200" b="1" dirty="0"/>
                    </a:p>
                  </a:txBody>
                  <a:tcPr marL="30581" marR="30581" marT="15290" marB="15290" anchor="ctr">
                    <a:lnL>
                      <a:noFill/>
                    </a:lnL>
                    <a:lnR>
                      <a:noFill/>
                    </a:lnR>
                    <a:lnT>
                      <a:noFill/>
                    </a:lnT>
                    <a:lnB>
                      <a:noFill/>
                    </a:lnB>
                  </a:tcPr>
                </a:tc>
                <a:tc>
                  <a:txBody>
                    <a:bodyPr/>
                    <a:lstStyle/>
                    <a:p>
                      <a:pPr algn="ctr"/>
                      <a:r>
                        <a:rPr lang="en-US" sz="1200" b="1" dirty="0"/>
                        <a:t>+     7,300</a:t>
                      </a:r>
                    </a:p>
                  </a:txBody>
                  <a:tcPr marL="30581" marR="30581" marT="15290" marB="15290" anchor="ctr">
                    <a:lnL>
                      <a:noFill/>
                    </a:lnL>
                    <a:lnR>
                      <a:noFill/>
                    </a:lnR>
                    <a:lnT>
                      <a:noFill/>
                    </a:lnT>
                    <a:lnB>
                      <a:noFill/>
                    </a:lnB>
                  </a:tcPr>
                </a:tc>
                <a:tc>
                  <a:txBody>
                    <a:bodyPr/>
                    <a:lstStyle/>
                    <a:p>
                      <a:pPr algn="ctr"/>
                      <a:r>
                        <a:rPr lang="en-US" sz="1200" b="1" dirty="0"/>
                        <a:t>+    </a:t>
                      </a:r>
                      <a:r>
                        <a:rPr lang="en-US" sz="1200" b="1" baseline="0" dirty="0"/>
                        <a:t> </a:t>
                      </a:r>
                      <a:r>
                        <a:rPr lang="en-US" sz="1200" b="1" dirty="0"/>
                        <a:t>26,000</a:t>
                      </a:r>
                    </a:p>
                  </a:txBody>
                  <a:tcPr marL="30581" marR="30581" marT="15290" marB="15290" anchor="ctr">
                    <a:lnL>
                      <a:noFill/>
                    </a:lnL>
                    <a:lnR>
                      <a:noFill/>
                    </a:lnR>
                    <a:lnT>
                      <a:noFill/>
                    </a:lnT>
                    <a:lnB>
                      <a:noFill/>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dirty="0"/>
                        <a:t>= </a:t>
                      </a:r>
                      <a:r>
                        <a:rPr lang="en-US" sz="1200" b="1" baseline="0" dirty="0"/>
                        <a:t>        </a:t>
                      </a:r>
                      <a:r>
                        <a:rPr lang="en-US" sz="1200" b="1" dirty="0"/>
                        <a:t>5,100</a:t>
                      </a:r>
                    </a:p>
                  </a:txBody>
                  <a:tcPr marL="30581" marR="30581" marT="15290" marB="15290" anchor="ctr">
                    <a:lnL>
                      <a:noFill/>
                    </a:lnL>
                    <a:lnR>
                      <a:noFill/>
                    </a:lnR>
                    <a:lnT>
                      <a:noFill/>
                    </a:lnT>
                    <a:lnB>
                      <a:noFill/>
                    </a:lnB>
                  </a:tcPr>
                </a:tc>
                <a:tc>
                  <a:txBody>
                    <a:bodyPr/>
                    <a:lstStyle/>
                    <a:p>
                      <a:pPr algn="ctr"/>
                      <a:r>
                        <a:rPr lang="en-US" sz="1200" b="1" dirty="0"/>
                        <a:t>+   40,000</a:t>
                      </a:r>
                    </a:p>
                  </a:txBody>
                  <a:tcPr marL="30581" marR="30581" marT="15290" marB="15290" anchor="ctr">
                    <a:lnL>
                      <a:noFill/>
                    </a:lnL>
                    <a:lnR>
                      <a:noFill/>
                    </a:lnR>
                    <a:lnT>
                      <a:noFill/>
                    </a:lnT>
                    <a:lnB>
                      <a:noFill/>
                    </a:lnB>
                  </a:tcPr>
                </a:tc>
                <a:tc>
                  <a:txBody>
                    <a:bodyPr/>
                    <a:lstStyle/>
                    <a:p>
                      <a:pPr algn="ctr"/>
                      <a:endParaRPr lang="en-US" sz="1200" b="1" dirty="0"/>
                    </a:p>
                  </a:txBody>
                  <a:tcPr marL="30581" marR="30581" marT="15290" marB="15290" anchor="ctr">
                    <a:lnL>
                      <a:noFill/>
                    </a:lnL>
                    <a:lnR>
                      <a:noFill/>
                    </a:lnR>
                    <a:lnT>
                      <a:noFill/>
                    </a:lnT>
                    <a:lnB>
                      <a:noFill/>
                    </a:lnB>
                  </a:tcPr>
                </a:tc>
                <a:tc>
                  <a:txBody>
                    <a:bodyPr/>
                    <a:lstStyle/>
                    <a:p>
                      <a:pPr algn="ctr"/>
                      <a:r>
                        <a:rPr lang="en-US" sz="1200" b="1" dirty="0"/>
                        <a:t>+     4,500</a:t>
                      </a:r>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extLst>
                  <a:ext uri="{0D108BD9-81ED-4DB2-BD59-A6C34878D82A}">
                    <a16:rowId xmlns:a16="http://schemas.microsoft.com/office/drawing/2014/main" val="3551636075"/>
                  </a:ext>
                </a:extLst>
              </a:tr>
              <a:tr h="223690">
                <a:tc>
                  <a:txBody>
                    <a:bodyPr/>
                    <a:lstStyle/>
                    <a:p>
                      <a:pPr algn="ctr"/>
                      <a:r>
                        <a:rPr lang="en-US" sz="1200" dirty="0"/>
                        <a:t>(6)</a:t>
                      </a:r>
                    </a:p>
                  </a:txBody>
                  <a:tcPr marL="30581" marR="30581" marT="15290" marB="15290" anchor="ctr">
                    <a:lnL>
                      <a:noFill/>
                    </a:lnL>
                    <a:lnR>
                      <a:noFill/>
                    </a:lnR>
                    <a:lnT>
                      <a:noFill/>
                    </a:lnT>
                    <a:lnB>
                      <a:noFill/>
                    </a:lnB>
                  </a:tcPr>
                </a:tc>
                <a:tc>
                  <a:txBody>
                    <a:bodyPr/>
                    <a:lstStyle/>
                    <a:p>
                      <a:pPr algn="ctr"/>
                      <a:r>
                        <a:rPr lang="en-US" sz="1200" dirty="0">
                          <a:solidFill>
                            <a:schemeClr val="accent5"/>
                          </a:solidFill>
                        </a:rPr>
                        <a:t>-  1,200</a:t>
                      </a:r>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tc>
                  <a:txBody>
                    <a:bodyPr/>
                    <a:lstStyle/>
                    <a:p>
                      <a:pPr algn="ctr"/>
                      <a:r>
                        <a:rPr lang="en-US" sz="1200" dirty="0">
                          <a:solidFill>
                            <a:schemeClr val="accent5"/>
                          </a:solidFill>
                        </a:rPr>
                        <a:t>-   $1,200</a:t>
                      </a:r>
                    </a:p>
                  </a:txBody>
                  <a:tcPr marL="30581" marR="30581" marT="15290" marB="15290" anchor="ctr">
                    <a:lnL>
                      <a:noFill/>
                    </a:lnL>
                    <a:lnR>
                      <a:noFill/>
                    </a:lnR>
                    <a:lnT>
                      <a:noFill/>
                    </a:lnT>
                    <a:lnB>
                      <a:noFill/>
                    </a:lnB>
                  </a:tcPr>
                </a:tc>
                <a:extLst>
                  <a:ext uri="{0D108BD9-81ED-4DB2-BD59-A6C34878D82A}">
                    <a16:rowId xmlns:a16="http://schemas.microsoft.com/office/drawing/2014/main" val="2931087597"/>
                  </a:ext>
                </a:extLst>
              </a:tr>
              <a:tr h="223690">
                <a:tc>
                  <a:txBody>
                    <a:bodyPr/>
                    <a:lstStyle/>
                    <a:p>
                      <a:pPr algn="ctr"/>
                      <a:r>
                        <a:rPr lang="en-US" sz="1200" b="1" dirty="0"/>
                        <a:t>Balance</a:t>
                      </a:r>
                    </a:p>
                  </a:txBody>
                  <a:tcPr marL="30581" marR="30581" marT="15290" marB="15290" anchor="ctr">
                    <a:lnL>
                      <a:noFill/>
                    </a:lnL>
                    <a:lnR>
                      <a:noFill/>
                    </a:lnR>
                    <a:lnT>
                      <a:noFill/>
                    </a:lnT>
                    <a:lnB>
                      <a:noFill/>
                    </a:lnB>
                  </a:tcPr>
                </a:tc>
                <a:tc>
                  <a:txBody>
                    <a:bodyPr/>
                    <a:lstStyle/>
                    <a:p>
                      <a:pPr algn="ctr"/>
                      <a:r>
                        <a:rPr lang="en-US" sz="1200" b="1" dirty="0"/>
                        <a:t>  15,100</a:t>
                      </a:r>
                    </a:p>
                  </a:txBody>
                  <a:tcPr marL="30581" marR="30581" marT="15290" marB="15290" anchor="ctr">
                    <a:lnL>
                      <a:noFill/>
                    </a:lnL>
                    <a:lnR>
                      <a:noFill/>
                    </a:lnR>
                    <a:lnT>
                      <a:noFill/>
                    </a:lnT>
                    <a:lnB>
                      <a:noFill/>
                    </a:lnB>
                  </a:tcPr>
                </a:tc>
                <a:tc>
                  <a:txBody>
                    <a:bodyPr/>
                    <a:lstStyle/>
                    <a:p>
                      <a:pPr algn="ctr"/>
                      <a:endParaRPr lang="en-US" sz="1200" b="1" dirty="0"/>
                    </a:p>
                  </a:txBody>
                  <a:tcPr marL="30581" marR="30581" marT="15290" marB="15290" anchor="ctr">
                    <a:lnL>
                      <a:noFill/>
                    </a:lnL>
                    <a:lnR>
                      <a:noFill/>
                    </a:lnR>
                    <a:lnT>
                      <a:noFill/>
                    </a:lnT>
                    <a:lnB>
                      <a:noFill/>
                    </a:lnB>
                  </a:tcPr>
                </a:tc>
                <a:tc>
                  <a:txBody>
                    <a:bodyPr/>
                    <a:lstStyle/>
                    <a:p>
                      <a:pPr algn="ctr"/>
                      <a:r>
                        <a:rPr lang="en-US" sz="1200" b="1" dirty="0"/>
                        <a:t>+     7,300</a:t>
                      </a:r>
                    </a:p>
                  </a:txBody>
                  <a:tcPr marL="30581" marR="30581" marT="15290" marB="15290" anchor="ctr">
                    <a:lnL>
                      <a:noFill/>
                    </a:lnL>
                    <a:lnR>
                      <a:noFill/>
                    </a:lnR>
                    <a:lnT>
                      <a:noFill/>
                    </a:lnT>
                    <a:lnB>
                      <a:noFill/>
                    </a:lnB>
                  </a:tcPr>
                </a:tc>
                <a:tc>
                  <a:txBody>
                    <a:bodyPr/>
                    <a:lstStyle/>
                    <a:p>
                      <a:pPr algn="ctr"/>
                      <a:r>
                        <a:rPr lang="en-US" sz="1200" b="1" dirty="0"/>
                        <a:t>+    </a:t>
                      </a:r>
                      <a:r>
                        <a:rPr lang="en-US" sz="1200" b="1" baseline="0" dirty="0"/>
                        <a:t> </a:t>
                      </a:r>
                      <a:r>
                        <a:rPr lang="en-US" sz="1200" b="1" dirty="0"/>
                        <a:t>26,000</a:t>
                      </a:r>
                    </a:p>
                  </a:txBody>
                  <a:tcPr marL="30581" marR="30581" marT="15290" marB="15290" anchor="ctr">
                    <a:lnL>
                      <a:noFill/>
                    </a:lnL>
                    <a:lnR>
                      <a:noFill/>
                    </a:lnR>
                    <a:lnT>
                      <a:noFill/>
                    </a:lnT>
                    <a:lnB>
                      <a:noFill/>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dirty="0"/>
                        <a:t>= </a:t>
                      </a:r>
                      <a:r>
                        <a:rPr lang="en-US" sz="1200" b="1" baseline="0" dirty="0"/>
                        <a:t>        </a:t>
                      </a:r>
                      <a:r>
                        <a:rPr lang="en-US" sz="1200" b="1" dirty="0"/>
                        <a:t>5,100</a:t>
                      </a:r>
                    </a:p>
                  </a:txBody>
                  <a:tcPr marL="30581" marR="30581" marT="15290" marB="15290" anchor="ctr">
                    <a:lnL>
                      <a:noFill/>
                    </a:lnL>
                    <a:lnR>
                      <a:noFill/>
                    </a:lnR>
                    <a:lnT>
                      <a:noFill/>
                    </a:lnT>
                    <a:lnB>
                      <a:noFill/>
                    </a:lnB>
                  </a:tcPr>
                </a:tc>
                <a:tc>
                  <a:txBody>
                    <a:bodyPr/>
                    <a:lstStyle/>
                    <a:p>
                      <a:pPr algn="ctr"/>
                      <a:r>
                        <a:rPr lang="en-US" sz="1200" b="1" dirty="0"/>
                        <a:t>+   40,000</a:t>
                      </a:r>
                    </a:p>
                  </a:txBody>
                  <a:tcPr marL="30581" marR="30581" marT="15290" marB="15290" anchor="ctr">
                    <a:lnL>
                      <a:noFill/>
                    </a:lnL>
                    <a:lnR>
                      <a:noFill/>
                    </a:lnR>
                    <a:lnT>
                      <a:noFill/>
                    </a:lnT>
                    <a:lnB>
                      <a:noFill/>
                    </a:lnB>
                  </a:tcPr>
                </a:tc>
                <a:tc>
                  <a:txBody>
                    <a:bodyPr/>
                    <a:lstStyle/>
                    <a:p>
                      <a:pPr algn="ctr"/>
                      <a:endParaRPr lang="en-US" sz="1200" b="1" dirty="0"/>
                    </a:p>
                  </a:txBody>
                  <a:tcPr marL="30581" marR="30581" marT="15290" marB="15290" anchor="ctr">
                    <a:lnL>
                      <a:noFill/>
                    </a:lnL>
                    <a:lnR>
                      <a:noFill/>
                    </a:lnR>
                    <a:lnT>
                      <a:noFill/>
                    </a:lnT>
                    <a:lnB>
                      <a:noFill/>
                    </a:lnB>
                  </a:tcPr>
                </a:tc>
                <a:tc>
                  <a:txBody>
                    <a:bodyPr/>
                    <a:lstStyle/>
                    <a:p>
                      <a:pPr algn="ctr"/>
                      <a:r>
                        <a:rPr lang="en-US" sz="1200" b="1" dirty="0"/>
                        <a:t>+     4,500</a:t>
                      </a:r>
                    </a:p>
                  </a:txBody>
                  <a:tcPr marL="30581" marR="30581" marT="15290" marB="15290" anchor="ctr">
                    <a:lnL>
                      <a:noFill/>
                    </a:lnL>
                    <a:lnR>
                      <a:noFill/>
                    </a:lnR>
                    <a:lnT>
                      <a:noFill/>
                    </a:lnT>
                    <a:lnB>
                      <a:noFill/>
                    </a:lnB>
                  </a:tcPr>
                </a:tc>
                <a:tc>
                  <a:txBody>
                    <a:bodyPr/>
                    <a:lstStyle/>
                    <a:p>
                      <a:pPr algn="ctr"/>
                      <a:r>
                        <a:rPr lang="en-US" sz="1200" b="1" dirty="0"/>
                        <a:t>-   $1,200</a:t>
                      </a:r>
                    </a:p>
                  </a:txBody>
                  <a:tcPr marL="30581" marR="30581" marT="15290" marB="15290" anchor="ctr">
                    <a:lnL>
                      <a:noFill/>
                    </a:lnL>
                    <a:lnR>
                      <a:noFill/>
                    </a:lnR>
                    <a:lnT>
                      <a:noFill/>
                    </a:lnT>
                    <a:lnB>
                      <a:noFill/>
                    </a:lnB>
                  </a:tcPr>
                </a:tc>
                <a:extLst>
                  <a:ext uri="{0D108BD9-81ED-4DB2-BD59-A6C34878D82A}">
                    <a16:rowId xmlns:a16="http://schemas.microsoft.com/office/drawing/2014/main" val="147553085"/>
                  </a:ext>
                </a:extLst>
              </a:tr>
              <a:tr h="253160">
                <a:tc>
                  <a:txBody>
                    <a:bodyPr/>
                    <a:lstStyle/>
                    <a:p>
                      <a:pPr algn="ctr"/>
                      <a:r>
                        <a:rPr lang="en-US" sz="1200" dirty="0"/>
                        <a:t>(7)</a:t>
                      </a:r>
                    </a:p>
                  </a:txBody>
                  <a:tcPr marL="30581" marR="30581" marT="15290" marB="15290" anchor="ctr">
                    <a:lnL>
                      <a:noFill/>
                    </a:lnL>
                    <a:lnR>
                      <a:noFill/>
                    </a:lnR>
                    <a:lnT>
                      <a:noFill/>
                    </a:lnT>
                    <a:lnB>
                      <a:noFill/>
                    </a:lnB>
                  </a:tcPr>
                </a:tc>
                <a:tc>
                  <a:txBody>
                    <a:bodyPr/>
                    <a:lstStyle/>
                    <a:p>
                      <a:pPr algn="ctr"/>
                      <a:r>
                        <a:rPr lang="en-US" sz="1200" dirty="0">
                          <a:solidFill>
                            <a:schemeClr val="accent5"/>
                          </a:solidFill>
                        </a:rPr>
                        <a:t>-     500</a:t>
                      </a:r>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tc>
                  <a:txBody>
                    <a:bodyPr/>
                    <a:lstStyle/>
                    <a:p>
                      <a:pPr algn="ctr"/>
                      <a:r>
                        <a:rPr lang="en-US" sz="1200" dirty="0">
                          <a:solidFill>
                            <a:schemeClr val="accent5"/>
                          </a:solidFill>
                        </a:rPr>
                        <a:t>-      $500</a:t>
                      </a:r>
                    </a:p>
                  </a:txBody>
                  <a:tcPr marL="30581" marR="30581" marT="15290" marB="15290" anchor="ctr">
                    <a:lnL>
                      <a:noFill/>
                    </a:lnL>
                    <a:lnR>
                      <a:noFill/>
                    </a:lnR>
                    <a:lnT>
                      <a:noFill/>
                    </a:lnT>
                    <a:lnB>
                      <a:noFill/>
                    </a:lnB>
                  </a:tcPr>
                </a:tc>
                <a:extLst>
                  <a:ext uri="{0D108BD9-81ED-4DB2-BD59-A6C34878D82A}">
                    <a16:rowId xmlns:a16="http://schemas.microsoft.com/office/drawing/2014/main" val="3108974216"/>
                  </a:ext>
                </a:extLst>
              </a:tr>
              <a:tr h="223690">
                <a:tc>
                  <a:txBody>
                    <a:bodyPr/>
                    <a:lstStyle/>
                    <a:p>
                      <a:pPr algn="ctr"/>
                      <a:r>
                        <a:rPr lang="en-US" sz="1200" b="1" dirty="0"/>
                        <a:t>Balance</a:t>
                      </a:r>
                    </a:p>
                  </a:txBody>
                  <a:tcPr marL="30581" marR="30581" marT="15290" marB="15290" anchor="ctr">
                    <a:lnL>
                      <a:noFill/>
                    </a:lnL>
                    <a:lnR>
                      <a:noFill/>
                    </a:lnR>
                    <a:lnT>
                      <a:noFill/>
                    </a:lnT>
                    <a:lnB>
                      <a:noFill/>
                    </a:lnB>
                  </a:tcPr>
                </a:tc>
                <a:tc>
                  <a:txBody>
                    <a:bodyPr/>
                    <a:lstStyle/>
                    <a:p>
                      <a:pPr algn="ctr"/>
                      <a:r>
                        <a:rPr lang="en-US" sz="1200" b="1" dirty="0"/>
                        <a:t>  14,600</a:t>
                      </a:r>
                    </a:p>
                  </a:txBody>
                  <a:tcPr marL="30581" marR="30581" marT="15290" marB="15290" anchor="ctr">
                    <a:lnL>
                      <a:noFill/>
                    </a:lnL>
                    <a:lnR>
                      <a:noFill/>
                    </a:lnR>
                    <a:lnT>
                      <a:noFill/>
                    </a:lnT>
                    <a:lnB>
                      <a:noFill/>
                    </a:lnB>
                  </a:tcPr>
                </a:tc>
                <a:tc>
                  <a:txBody>
                    <a:bodyPr/>
                    <a:lstStyle/>
                    <a:p>
                      <a:pPr algn="ctr"/>
                      <a:endParaRPr lang="en-US" sz="1200" b="1" dirty="0"/>
                    </a:p>
                  </a:txBody>
                  <a:tcPr marL="30581" marR="30581" marT="15290" marB="15290" anchor="ctr">
                    <a:lnL>
                      <a:noFill/>
                    </a:lnL>
                    <a:lnR>
                      <a:noFill/>
                    </a:lnR>
                    <a:lnT>
                      <a:noFill/>
                    </a:lnT>
                    <a:lnB>
                      <a:noFill/>
                    </a:lnB>
                  </a:tcPr>
                </a:tc>
                <a:tc>
                  <a:txBody>
                    <a:bodyPr/>
                    <a:lstStyle/>
                    <a:p>
                      <a:pPr algn="ctr"/>
                      <a:r>
                        <a:rPr lang="en-US" sz="1200" b="1" dirty="0"/>
                        <a:t>+     7,300</a:t>
                      </a:r>
                    </a:p>
                  </a:txBody>
                  <a:tcPr marL="30581" marR="30581" marT="15290" marB="15290" anchor="ctr">
                    <a:lnL>
                      <a:noFill/>
                    </a:lnL>
                    <a:lnR>
                      <a:noFill/>
                    </a:lnR>
                    <a:lnT>
                      <a:noFill/>
                    </a:lnT>
                    <a:lnB>
                      <a:noFill/>
                    </a:lnB>
                  </a:tcPr>
                </a:tc>
                <a:tc>
                  <a:txBody>
                    <a:bodyPr/>
                    <a:lstStyle/>
                    <a:p>
                      <a:pPr algn="ctr"/>
                      <a:r>
                        <a:rPr lang="en-US" sz="1200" b="1" dirty="0"/>
                        <a:t>+    </a:t>
                      </a:r>
                      <a:r>
                        <a:rPr lang="en-US" sz="1200" b="1" baseline="0" dirty="0"/>
                        <a:t> </a:t>
                      </a:r>
                      <a:r>
                        <a:rPr lang="en-US" sz="1200" b="1" dirty="0"/>
                        <a:t>26,000</a:t>
                      </a:r>
                    </a:p>
                  </a:txBody>
                  <a:tcPr marL="30581" marR="30581" marT="15290" marB="15290" anchor="ctr">
                    <a:lnL>
                      <a:noFill/>
                    </a:lnL>
                    <a:lnR>
                      <a:noFill/>
                    </a:lnR>
                    <a:lnT>
                      <a:noFill/>
                    </a:lnT>
                    <a:lnB>
                      <a:noFill/>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dirty="0"/>
                        <a:t>= </a:t>
                      </a:r>
                      <a:r>
                        <a:rPr lang="en-US" sz="1200" b="1" baseline="0" dirty="0"/>
                        <a:t>        </a:t>
                      </a:r>
                      <a:r>
                        <a:rPr lang="en-US" sz="1200" b="1" dirty="0"/>
                        <a:t>5,100</a:t>
                      </a:r>
                    </a:p>
                  </a:txBody>
                  <a:tcPr marL="30581" marR="30581" marT="15290" marB="15290" anchor="ctr">
                    <a:lnL>
                      <a:noFill/>
                    </a:lnL>
                    <a:lnR>
                      <a:noFill/>
                    </a:lnR>
                    <a:lnT>
                      <a:noFill/>
                    </a:lnT>
                    <a:lnB>
                      <a:noFill/>
                    </a:lnB>
                  </a:tcPr>
                </a:tc>
                <a:tc>
                  <a:txBody>
                    <a:bodyPr/>
                    <a:lstStyle/>
                    <a:p>
                      <a:pPr algn="ctr"/>
                      <a:r>
                        <a:rPr lang="en-US" sz="1200" b="1" dirty="0"/>
                        <a:t>+   40,000</a:t>
                      </a:r>
                    </a:p>
                  </a:txBody>
                  <a:tcPr marL="30581" marR="30581" marT="15290" marB="15290" anchor="ctr">
                    <a:lnL>
                      <a:noFill/>
                    </a:lnL>
                    <a:lnR>
                      <a:noFill/>
                    </a:lnR>
                    <a:lnT>
                      <a:noFill/>
                    </a:lnT>
                    <a:lnB>
                      <a:noFill/>
                    </a:lnB>
                  </a:tcPr>
                </a:tc>
                <a:tc>
                  <a:txBody>
                    <a:bodyPr/>
                    <a:lstStyle/>
                    <a:p>
                      <a:pPr algn="ctr"/>
                      <a:endParaRPr lang="en-US" sz="1200" b="1" dirty="0"/>
                    </a:p>
                  </a:txBody>
                  <a:tcPr marL="30581" marR="30581" marT="15290" marB="15290" anchor="ctr">
                    <a:lnL>
                      <a:noFill/>
                    </a:lnL>
                    <a:lnR>
                      <a:noFill/>
                    </a:lnR>
                    <a:lnT>
                      <a:noFill/>
                    </a:lnT>
                    <a:lnB>
                      <a:noFill/>
                    </a:lnB>
                  </a:tcPr>
                </a:tc>
                <a:tc>
                  <a:txBody>
                    <a:bodyPr/>
                    <a:lstStyle/>
                    <a:p>
                      <a:pPr algn="ctr"/>
                      <a:r>
                        <a:rPr lang="en-US" sz="1200" b="1" dirty="0"/>
                        <a:t>+    4,500</a:t>
                      </a:r>
                    </a:p>
                  </a:txBody>
                  <a:tcPr marL="30581" marR="30581" marT="15290" marB="15290" anchor="ctr">
                    <a:lnL>
                      <a:noFill/>
                    </a:lnL>
                    <a:lnR>
                      <a:noFill/>
                    </a:lnR>
                    <a:lnT>
                      <a:noFill/>
                    </a:lnT>
                    <a:lnB>
                      <a:noFill/>
                    </a:lnB>
                  </a:tcPr>
                </a:tc>
                <a:tc>
                  <a:txBody>
                    <a:bodyPr/>
                    <a:lstStyle/>
                    <a:p>
                      <a:pPr algn="ctr"/>
                      <a:r>
                        <a:rPr lang="en-US" sz="1200" b="1" dirty="0"/>
                        <a:t>-   </a:t>
                      </a:r>
                      <a:r>
                        <a:rPr lang="en-US" sz="1200" b="1" baseline="0" dirty="0"/>
                        <a:t> </a:t>
                      </a:r>
                      <a:r>
                        <a:rPr lang="en-US" sz="1200" b="1" dirty="0"/>
                        <a:t>1,700</a:t>
                      </a:r>
                    </a:p>
                  </a:txBody>
                  <a:tcPr marL="30581" marR="30581" marT="15290" marB="15290" anchor="ctr">
                    <a:lnL>
                      <a:noFill/>
                    </a:lnL>
                    <a:lnR>
                      <a:noFill/>
                    </a:lnR>
                    <a:lnT>
                      <a:noFill/>
                    </a:lnT>
                    <a:lnB>
                      <a:noFill/>
                    </a:lnB>
                  </a:tcPr>
                </a:tc>
                <a:extLst>
                  <a:ext uri="{0D108BD9-81ED-4DB2-BD59-A6C34878D82A}">
                    <a16:rowId xmlns:a16="http://schemas.microsoft.com/office/drawing/2014/main" val="428614250"/>
                  </a:ext>
                </a:extLst>
              </a:tr>
              <a:tr h="223690">
                <a:tc>
                  <a:txBody>
                    <a:bodyPr/>
                    <a:lstStyle/>
                    <a:p>
                      <a:pPr algn="ctr"/>
                      <a:r>
                        <a:rPr lang="en-US" sz="1200" dirty="0"/>
                        <a:t>(8)</a:t>
                      </a:r>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tc>
                  <a:txBody>
                    <a:bodyPr/>
                    <a:lstStyle/>
                    <a:p>
                      <a:pPr algn="ctr"/>
                      <a:r>
                        <a:rPr lang="en-US" sz="1200" dirty="0">
                          <a:solidFill>
                            <a:schemeClr val="accent5"/>
                          </a:solidFill>
                        </a:rPr>
                        <a:t>+   $2,000</a:t>
                      </a:r>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accent5"/>
                          </a:solidFill>
                        </a:rPr>
                        <a:t>+    2,000</a:t>
                      </a:r>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extLst>
                  <a:ext uri="{0D108BD9-81ED-4DB2-BD59-A6C34878D82A}">
                    <a16:rowId xmlns:a16="http://schemas.microsoft.com/office/drawing/2014/main" val="3048338888"/>
                  </a:ext>
                </a:extLst>
              </a:tr>
              <a:tr h="223690">
                <a:tc>
                  <a:txBody>
                    <a:bodyPr/>
                    <a:lstStyle/>
                    <a:p>
                      <a:pPr algn="ctr"/>
                      <a:r>
                        <a:rPr lang="en-US" sz="1200" b="1" dirty="0"/>
                        <a:t>Balance</a:t>
                      </a:r>
                    </a:p>
                  </a:txBody>
                  <a:tcPr marL="30581" marR="30581" marT="15290" marB="15290" anchor="ctr">
                    <a:lnL>
                      <a:noFill/>
                    </a:lnL>
                    <a:lnR>
                      <a:noFill/>
                    </a:lnR>
                    <a:lnT>
                      <a:noFill/>
                    </a:lnT>
                    <a:lnB>
                      <a:noFill/>
                    </a:lnB>
                  </a:tcPr>
                </a:tc>
                <a:tc>
                  <a:txBody>
                    <a:bodyPr/>
                    <a:lstStyle/>
                    <a:p>
                      <a:pPr algn="ctr"/>
                      <a:r>
                        <a:rPr lang="en-US" sz="1200" b="1" dirty="0"/>
                        <a:t> 14,600</a:t>
                      </a:r>
                    </a:p>
                  </a:txBody>
                  <a:tcPr marL="30581" marR="30581" marT="15290" marB="15290" anchor="ctr">
                    <a:lnL>
                      <a:noFill/>
                    </a:lnL>
                    <a:lnR>
                      <a:noFill/>
                    </a:lnR>
                    <a:lnT>
                      <a:noFill/>
                    </a:lnT>
                    <a:lnB>
                      <a:noFill/>
                    </a:lnB>
                  </a:tcPr>
                </a:tc>
                <a:tc>
                  <a:txBody>
                    <a:bodyPr/>
                    <a:lstStyle/>
                    <a:p>
                      <a:pPr algn="ctr"/>
                      <a:r>
                        <a:rPr lang="en-US" sz="1200" b="1" dirty="0"/>
                        <a:t>+   $2,000</a:t>
                      </a:r>
                    </a:p>
                  </a:txBody>
                  <a:tcPr marL="30581" marR="30581" marT="15290" marB="15290" anchor="ctr">
                    <a:lnL>
                      <a:noFill/>
                    </a:lnL>
                    <a:lnR>
                      <a:noFill/>
                    </a:lnR>
                    <a:lnT>
                      <a:noFill/>
                    </a:lnT>
                    <a:lnB>
                      <a:noFill/>
                    </a:lnB>
                  </a:tcPr>
                </a:tc>
                <a:tc>
                  <a:txBody>
                    <a:bodyPr/>
                    <a:lstStyle/>
                    <a:p>
                      <a:pPr algn="ctr"/>
                      <a:r>
                        <a:rPr lang="en-US" sz="1200" b="1" dirty="0"/>
                        <a:t>+     7,300</a:t>
                      </a:r>
                    </a:p>
                  </a:txBody>
                  <a:tcPr marL="30581" marR="30581" marT="15290" marB="15290" anchor="ctr">
                    <a:lnL>
                      <a:noFill/>
                    </a:lnL>
                    <a:lnR>
                      <a:noFill/>
                    </a:lnR>
                    <a:lnT>
                      <a:noFill/>
                    </a:lnT>
                    <a:lnB>
                      <a:noFill/>
                    </a:lnB>
                  </a:tcPr>
                </a:tc>
                <a:tc>
                  <a:txBody>
                    <a:bodyPr/>
                    <a:lstStyle/>
                    <a:p>
                      <a:pPr algn="ctr"/>
                      <a:r>
                        <a:rPr lang="en-US" sz="1200" b="1" dirty="0"/>
                        <a:t>+    </a:t>
                      </a:r>
                      <a:r>
                        <a:rPr lang="en-US" sz="1200" b="1" baseline="0" dirty="0"/>
                        <a:t> </a:t>
                      </a:r>
                      <a:r>
                        <a:rPr lang="en-US" sz="1200" b="1" dirty="0"/>
                        <a:t>26,000</a:t>
                      </a:r>
                    </a:p>
                  </a:txBody>
                  <a:tcPr marL="30581" marR="30581" marT="15290" marB="15290" anchor="ctr">
                    <a:lnL>
                      <a:noFill/>
                    </a:lnL>
                    <a:lnR>
                      <a:noFill/>
                    </a:lnR>
                    <a:lnT>
                      <a:noFill/>
                    </a:lnT>
                    <a:lnB>
                      <a:noFill/>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dirty="0"/>
                        <a:t>= </a:t>
                      </a:r>
                      <a:r>
                        <a:rPr lang="en-US" sz="1200" b="1" baseline="0" dirty="0"/>
                        <a:t>        </a:t>
                      </a:r>
                      <a:r>
                        <a:rPr lang="en-US" sz="1200" b="1" dirty="0"/>
                        <a:t>5,100</a:t>
                      </a:r>
                    </a:p>
                  </a:txBody>
                  <a:tcPr marL="30581" marR="30581" marT="15290" marB="15290" anchor="ctr">
                    <a:lnL>
                      <a:noFill/>
                    </a:lnL>
                    <a:lnR>
                      <a:noFill/>
                    </a:lnR>
                    <a:lnT>
                      <a:noFill/>
                    </a:lnT>
                    <a:lnB>
                      <a:noFill/>
                    </a:lnB>
                  </a:tcPr>
                </a:tc>
                <a:tc>
                  <a:txBody>
                    <a:bodyPr/>
                    <a:lstStyle/>
                    <a:p>
                      <a:pPr algn="ctr"/>
                      <a:r>
                        <a:rPr lang="en-US" sz="1200" b="1" dirty="0"/>
                        <a:t>+   40,000</a:t>
                      </a:r>
                    </a:p>
                  </a:txBody>
                  <a:tcPr marL="30581" marR="30581" marT="15290" marB="15290" anchor="ctr">
                    <a:lnL>
                      <a:noFill/>
                    </a:lnL>
                    <a:lnR>
                      <a:noFill/>
                    </a:lnR>
                    <a:lnT>
                      <a:noFill/>
                    </a:lnT>
                    <a:lnB>
                      <a:noFill/>
                    </a:lnB>
                  </a:tcPr>
                </a:tc>
                <a:tc>
                  <a:txBody>
                    <a:bodyPr/>
                    <a:lstStyle/>
                    <a:p>
                      <a:pPr algn="ctr"/>
                      <a:endParaRPr lang="en-US" sz="1200" b="1" dirty="0"/>
                    </a:p>
                  </a:txBody>
                  <a:tcPr marL="30581" marR="30581" marT="15290" marB="15290" anchor="ctr">
                    <a:lnL>
                      <a:noFill/>
                    </a:lnL>
                    <a:lnR>
                      <a:noFill/>
                    </a:lnR>
                    <a:lnT>
                      <a:noFill/>
                    </a:lnT>
                    <a:lnB>
                      <a:noFill/>
                    </a:lnB>
                  </a:tcPr>
                </a:tc>
                <a:tc>
                  <a:txBody>
                    <a:bodyPr/>
                    <a:lstStyle/>
                    <a:p>
                      <a:pPr algn="ctr"/>
                      <a:r>
                        <a:rPr lang="en-US" sz="1200" b="1" dirty="0"/>
                        <a:t>+    6,500</a:t>
                      </a:r>
                    </a:p>
                  </a:txBody>
                  <a:tcPr marL="30581" marR="30581" marT="15290" marB="15290" anchor="ctr">
                    <a:lnL>
                      <a:noFill/>
                    </a:lnL>
                    <a:lnR>
                      <a:noFill/>
                    </a:lnR>
                    <a:lnT>
                      <a:noFill/>
                    </a:lnT>
                    <a:lnB>
                      <a:noFill/>
                    </a:lnB>
                  </a:tcPr>
                </a:tc>
                <a:tc>
                  <a:txBody>
                    <a:bodyPr/>
                    <a:lstStyle/>
                    <a:p>
                      <a:pPr algn="ctr"/>
                      <a:r>
                        <a:rPr lang="en-US" sz="1200" b="1" dirty="0"/>
                        <a:t>-   </a:t>
                      </a:r>
                      <a:r>
                        <a:rPr lang="en-US" sz="1200" b="1" baseline="0" dirty="0"/>
                        <a:t> </a:t>
                      </a:r>
                      <a:r>
                        <a:rPr lang="en-US" sz="1200" b="1" dirty="0"/>
                        <a:t>1,700</a:t>
                      </a:r>
                    </a:p>
                  </a:txBody>
                  <a:tcPr marL="30581" marR="30581" marT="15290" marB="15290" anchor="ctr">
                    <a:lnL>
                      <a:noFill/>
                    </a:lnL>
                    <a:lnR>
                      <a:noFill/>
                    </a:lnR>
                    <a:lnT>
                      <a:noFill/>
                    </a:lnT>
                    <a:lnB>
                      <a:noFill/>
                    </a:lnB>
                  </a:tcPr>
                </a:tc>
                <a:extLst>
                  <a:ext uri="{0D108BD9-81ED-4DB2-BD59-A6C34878D82A}">
                    <a16:rowId xmlns:a16="http://schemas.microsoft.com/office/drawing/2014/main" val="2371638937"/>
                  </a:ext>
                </a:extLst>
              </a:tr>
              <a:tr h="223056">
                <a:tc>
                  <a:txBody>
                    <a:bodyPr/>
                    <a:lstStyle/>
                    <a:p>
                      <a:pPr algn="ctr"/>
                      <a:r>
                        <a:rPr lang="en-US" sz="1200" dirty="0"/>
                        <a:t>(9)</a:t>
                      </a:r>
                    </a:p>
                  </a:txBody>
                  <a:tcPr marL="30581" marR="30581" marT="15290" marB="15290" anchor="ctr">
                    <a:lnL>
                      <a:noFill/>
                    </a:lnL>
                    <a:lnR>
                      <a:noFill/>
                    </a:lnR>
                    <a:lnT>
                      <a:noFill/>
                    </a:lnT>
                    <a:lnB>
                      <a:noFill/>
                    </a:lnB>
                  </a:tcPr>
                </a:tc>
                <a:tc>
                  <a:txBody>
                    <a:bodyPr/>
                    <a:lstStyle/>
                    <a:p>
                      <a:pPr algn="ctr"/>
                      <a:r>
                        <a:rPr lang="en-US" sz="1200" dirty="0">
                          <a:solidFill>
                            <a:schemeClr val="accent5"/>
                          </a:solidFill>
                        </a:rPr>
                        <a:t>+ 2,000</a:t>
                      </a:r>
                    </a:p>
                  </a:txBody>
                  <a:tcPr marL="30581" marR="30581" marT="15290" marB="15290" anchor="ctr">
                    <a:lnL>
                      <a:noFill/>
                    </a:lnL>
                    <a:lnR>
                      <a:noFill/>
                    </a:lnR>
                    <a:lnT>
                      <a:noFill/>
                    </a:lnT>
                    <a:lnB>
                      <a:noFill/>
                    </a:lnB>
                  </a:tcPr>
                </a:tc>
                <a:tc>
                  <a:txBody>
                    <a:bodyPr/>
                    <a:lstStyle/>
                    <a:p>
                      <a:pPr algn="ctr"/>
                      <a:r>
                        <a:rPr lang="en-US" sz="1200" dirty="0">
                          <a:solidFill>
                            <a:schemeClr val="accent5"/>
                          </a:solidFill>
                        </a:rPr>
                        <a:t>-     2,000</a:t>
                      </a:r>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extLst>
                  <a:ext uri="{0D108BD9-81ED-4DB2-BD59-A6C34878D82A}">
                    <a16:rowId xmlns:a16="http://schemas.microsoft.com/office/drawing/2014/main" val="326795337"/>
                  </a:ext>
                </a:extLst>
              </a:tr>
              <a:tr h="223690">
                <a:tc>
                  <a:txBody>
                    <a:bodyPr/>
                    <a:lstStyle/>
                    <a:p>
                      <a:pPr algn="ctr"/>
                      <a:r>
                        <a:rPr lang="en-US" sz="1200" b="1" dirty="0"/>
                        <a:t>Balance</a:t>
                      </a:r>
                    </a:p>
                  </a:txBody>
                  <a:tcPr marL="30581" marR="30581" marT="15290" marB="15290" anchor="ctr">
                    <a:lnL>
                      <a:noFill/>
                    </a:lnL>
                    <a:lnR>
                      <a:noFill/>
                    </a:lnR>
                    <a:lnT>
                      <a:noFill/>
                    </a:lnT>
                    <a:lnB>
                      <a:noFill/>
                    </a:lnB>
                  </a:tcPr>
                </a:tc>
                <a:tc>
                  <a:txBody>
                    <a:bodyPr/>
                    <a:lstStyle/>
                    <a:p>
                      <a:pPr algn="ctr"/>
                      <a:r>
                        <a:rPr lang="en-US" sz="1200" b="1" dirty="0"/>
                        <a:t> 16,600</a:t>
                      </a:r>
                    </a:p>
                  </a:txBody>
                  <a:tcPr marL="30581" marR="30581" marT="15290" marB="15290" anchor="ctr">
                    <a:lnL>
                      <a:noFill/>
                    </a:lnL>
                    <a:lnR>
                      <a:noFill/>
                    </a:lnR>
                    <a:lnT>
                      <a:noFill/>
                    </a:lnT>
                    <a:lnB>
                      <a:noFill/>
                    </a:lnB>
                  </a:tcPr>
                </a:tc>
                <a:tc>
                  <a:txBody>
                    <a:bodyPr/>
                    <a:lstStyle/>
                    <a:p>
                      <a:pPr algn="ctr"/>
                      <a:r>
                        <a:rPr lang="en-US" sz="1200" b="1" dirty="0"/>
                        <a:t>+</a:t>
                      </a:r>
                      <a:r>
                        <a:rPr lang="en-US" sz="1200" b="1" baseline="0" dirty="0"/>
                        <a:t>           </a:t>
                      </a:r>
                      <a:r>
                        <a:rPr lang="en-US" sz="1200" b="1" dirty="0"/>
                        <a:t>  0</a:t>
                      </a:r>
                    </a:p>
                  </a:txBody>
                  <a:tcPr marL="30581" marR="30581" marT="15290" marB="15290" anchor="ctr">
                    <a:lnL>
                      <a:noFill/>
                    </a:lnL>
                    <a:lnR>
                      <a:noFill/>
                    </a:lnR>
                    <a:lnT>
                      <a:noFill/>
                    </a:lnT>
                    <a:lnB>
                      <a:noFill/>
                    </a:lnB>
                  </a:tcPr>
                </a:tc>
                <a:tc>
                  <a:txBody>
                    <a:bodyPr/>
                    <a:lstStyle/>
                    <a:p>
                      <a:pPr algn="ctr"/>
                      <a:r>
                        <a:rPr lang="en-US" sz="1200" b="1" dirty="0"/>
                        <a:t>+     7,300</a:t>
                      </a:r>
                    </a:p>
                  </a:txBody>
                  <a:tcPr marL="30581" marR="30581" marT="15290" marB="15290" anchor="ctr">
                    <a:lnL>
                      <a:noFill/>
                    </a:lnL>
                    <a:lnR>
                      <a:noFill/>
                    </a:lnR>
                    <a:lnT>
                      <a:noFill/>
                    </a:lnT>
                    <a:lnB>
                      <a:noFill/>
                    </a:lnB>
                  </a:tcPr>
                </a:tc>
                <a:tc>
                  <a:txBody>
                    <a:bodyPr/>
                    <a:lstStyle/>
                    <a:p>
                      <a:pPr algn="ctr"/>
                      <a:r>
                        <a:rPr lang="en-US" sz="1200" b="1" dirty="0"/>
                        <a:t>+    </a:t>
                      </a:r>
                      <a:r>
                        <a:rPr lang="en-US" sz="1200" b="1" baseline="0" dirty="0"/>
                        <a:t> </a:t>
                      </a:r>
                      <a:r>
                        <a:rPr lang="en-US" sz="1200" b="1" dirty="0"/>
                        <a:t>26,000</a:t>
                      </a:r>
                    </a:p>
                  </a:txBody>
                  <a:tcPr marL="30581" marR="30581" marT="15290" marB="15290" anchor="ctr">
                    <a:lnL>
                      <a:noFill/>
                    </a:lnL>
                    <a:lnR>
                      <a:noFill/>
                    </a:lnR>
                    <a:lnT>
                      <a:noFill/>
                    </a:lnT>
                    <a:lnB>
                      <a:noFill/>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dirty="0"/>
                        <a:t>= </a:t>
                      </a:r>
                      <a:r>
                        <a:rPr lang="en-US" sz="1200" b="1" baseline="0" dirty="0"/>
                        <a:t>        </a:t>
                      </a:r>
                      <a:r>
                        <a:rPr lang="en-US" sz="1200" b="1" dirty="0"/>
                        <a:t>5,100</a:t>
                      </a:r>
                    </a:p>
                  </a:txBody>
                  <a:tcPr marL="30581" marR="30581" marT="15290" marB="15290" anchor="ctr">
                    <a:lnL>
                      <a:noFill/>
                    </a:lnL>
                    <a:lnR>
                      <a:noFill/>
                    </a:lnR>
                    <a:lnT>
                      <a:noFill/>
                    </a:lnT>
                    <a:lnB>
                      <a:noFill/>
                    </a:lnB>
                  </a:tcPr>
                </a:tc>
                <a:tc>
                  <a:txBody>
                    <a:bodyPr/>
                    <a:lstStyle/>
                    <a:p>
                      <a:pPr algn="ctr"/>
                      <a:r>
                        <a:rPr lang="en-US" sz="1200" b="1" dirty="0"/>
                        <a:t>+   40,000</a:t>
                      </a:r>
                    </a:p>
                  </a:txBody>
                  <a:tcPr marL="30581" marR="30581" marT="15290" marB="15290" anchor="ctr">
                    <a:lnL>
                      <a:noFill/>
                    </a:lnL>
                    <a:lnR>
                      <a:noFill/>
                    </a:lnR>
                    <a:lnT>
                      <a:noFill/>
                    </a:lnT>
                    <a:lnB>
                      <a:noFill/>
                    </a:lnB>
                  </a:tcPr>
                </a:tc>
                <a:tc>
                  <a:txBody>
                    <a:bodyPr/>
                    <a:lstStyle/>
                    <a:p>
                      <a:pPr algn="ctr"/>
                      <a:endParaRPr lang="en-US" sz="1200" b="1" dirty="0"/>
                    </a:p>
                  </a:txBody>
                  <a:tcPr marL="30581" marR="30581" marT="15290" marB="15290" anchor="ctr">
                    <a:lnL>
                      <a:noFill/>
                    </a:lnL>
                    <a:lnR>
                      <a:noFill/>
                    </a:lnR>
                    <a:lnT>
                      <a:noFill/>
                    </a:lnT>
                    <a:lnB>
                      <a:noFill/>
                    </a:lnB>
                  </a:tcPr>
                </a:tc>
                <a:tc>
                  <a:txBody>
                    <a:bodyPr/>
                    <a:lstStyle/>
                    <a:p>
                      <a:pPr algn="ctr"/>
                      <a:r>
                        <a:rPr lang="en-US" sz="1200" b="1" dirty="0"/>
                        <a:t>+    6,500</a:t>
                      </a:r>
                    </a:p>
                  </a:txBody>
                  <a:tcPr marL="30581" marR="30581" marT="15290" marB="15290" anchor="ctr">
                    <a:lnL>
                      <a:noFill/>
                    </a:lnL>
                    <a:lnR>
                      <a:noFill/>
                    </a:lnR>
                    <a:lnT>
                      <a:noFill/>
                    </a:lnT>
                    <a:lnB>
                      <a:noFill/>
                    </a:lnB>
                  </a:tcPr>
                </a:tc>
                <a:tc>
                  <a:txBody>
                    <a:bodyPr/>
                    <a:lstStyle/>
                    <a:p>
                      <a:pPr algn="ctr"/>
                      <a:r>
                        <a:rPr lang="en-US" sz="1200" b="1" dirty="0"/>
                        <a:t>-   </a:t>
                      </a:r>
                      <a:r>
                        <a:rPr lang="en-US" sz="1200" b="1" baseline="0" dirty="0"/>
                        <a:t> </a:t>
                      </a:r>
                      <a:r>
                        <a:rPr lang="en-US" sz="1200" b="1" dirty="0"/>
                        <a:t>1,700</a:t>
                      </a:r>
                    </a:p>
                  </a:txBody>
                  <a:tcPr marL="30581" marR="30581" marT="15290" marB="15290" anchor="ctr">
                    <a:lnL>
                      <a:noFill/>
                    </a:lnL>
                    <a:lnR>
                      <a:noFill/>
                    </a:lnR>
                    <a:lnT>
                      <a:noFill/>
                    </a:lnT>
                    <a:lnB>
                      <a:noFill/>
                    </a:lnB>
                  </a:tcPr>
                </a:tc>
                <a:extLst>
                  <a:ext uri="{0D108BD9-81ED-4DB2-BD59-A6C34878D82A}">
                    <a16:rowId xmlns:a16="http://schemas.microsoft.com/office/drawing/2014/main" val="732410271"/>
                  </a:ext>
                </a:extLst>
              </a:tr>
              <a:tr h="223056">
                <a:tc>
                  <a:txBody>
                    <a:bodyPr/>
                    <a:lstStyle/>
                    <a:p>
                      <a:pPr algn="ctr"/>
                      <a:r>
                        <a:rPr lang="en-US" sz="1200" dirty="0"/>
                        <a:t>(10)</a:t>
                      </a:r>
                    </a:p>
                  </a:txBody>
                  <a:tcPr marL="30581" marR="30581" marT="15290" marB="15290" anchor="ctr">
                    <a:lnL>
                      <a:noFill/>
                    </a:lnL>
                    <a:lnR>
                      <a:noFill/>
                    </a:lnR>
                    <a:lnT>
                      <a:noFill/>
                    </a:lnT>
                    <a:lnB>
                      <a:noFill/>
                    </a:lnB>
                  </a:tcPr>
                </a:tc>
                <a:tc>
                  <a:txBody>
                    <a:bodyPr/>
                    <a:lstStyle/>
                    <a:p>
                      <a:pPr algn="ctr"/>
                      <a:r>
                        <a:rPr lang="en-US" sz="1200" dirty="0">
                          <a:solidFill>
                            <a:schemeClr val="accent5"/>
                          </a:solidFill>
                        </a:rPr>
                        <a:t>-  1,000</a:t>
                      </a:r>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accent5"/>
                          </a:solidFill>
                        </a:rPr>
                        <a:t>-          1,000</a:t>
                      </a:r>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extLst>
                  <a:ext uri="{0D108BD9-81ED-4DB2-BD59-A6C34878D82A}">
                    <a16:rowId xmlns:a16="http://schemas.microsoft.com/office/drawing/2014/main" val="3196576382"/>
                  </a:ext>
                </a:extLst>
              </a:tr>
              <a:tr h="223690">
                <a:tc>
                  <a:txBody>
                    <a:bodyPr/>
                    <a:lstStyle/>
                    <a:p>
                      <a:pPr algn="ctr"/>
                      <a:r>
                        <a:rPr lang="en-US" sz="1200" b="1" dirty="0"/>
                        <a:t>Balance</a:t>
                      </a:r>
                    </a:p>
                  </a:txBody>
                  <a:tcPr marL="30581" marR="30581" marT="15290" marB="15290" anchor="ctr">
                    <a:lnL>
                      <a:noFill/>
                    </a:lnL>
                    <a:lnR>
                      <a:noFill/>
                    </a:lnR>
                    <a:lnT>
                      <a:noFill/>
                    </a:lnT>
                    <a:lnB>
                      <a:noFill/>
                    </a:lnB>
                  </a:tcPr>
                </a:tc>
                <a:tc>
                  <a:txBody>
                    <a:bodyPr/>
                    <a:lstStyle/>
                    <a:p>
                      <a:pPr algn="ctr"/>
                      <a:r>
                        <a:rPr lang="en-US" sz="1200" b="1" dirty="0"/>
                        <a:t>15,600</a:t>
                      </a:r>
                    </a:p>
                  </a:txBody>
                  <a:tcPr marL="30581" marR="30581" marT="15290" marB="15290" anchor="ctr">
                    <a:lnL>
                      <a:noFill/>
                    </a:lnL>
                    <a:lnR>
                      <a:noFill/>
                    </a:lnR>
                    <a:lnT>
                      <a:noFill/>
                    </a:lnT>
                    <a:lnB>
                      <a:noFill/>
                    </a:lnB>
                  </a:tcPr>
                </a:tc>
                <a:tc>
                  <a:txBody>
                    <a:bodyPr/>
                    <a:lstStyle/>
                    <a:p>
                      <a:pPr algn="ctr"/>
                      <a:r>
                        <a:rPr lang="en-US" sz="1200" b="1" dirty="0"/>
                        <a:t>+</a:t>
                      </a:r>
                      <a:r>
                        <a:rPr lang="en-US" sz="1200" b="1" baseline="0" dirty="0"/>
                        <a:t>           </a:t>
                      </a:r>
                      <a:r>
                        <a:rPr lang="en-US" sz="1200" b="1" dirty="0"/>
                        <a:t>  0</a:t>
                      </a:r>
                    </a:p>
                  </a:txBody>
                  <a:tcPr marL="30581" marR="30581" marT="15290" marB="15290" anchor="ctr">
                    <a:lnL>
                      <a:noFill/>
                    </a:lnL>
                    <a:lnR>
                      <a:noFill/>
                    </a:lnR>
                    <a:lnT>
                      <a:noFill/>
                    </a:lnT>
                    <a:lnB>
                      <a:noFill/>
                    </a:lnB>
                  </a:tcPr>
                </a:tc>
                <a:tc>
                  <a:txBody>
                    <a:bodyPr/>
                    <a:lstStyle/>
                    <a:p>
                      <a:pPr algn="ctr"/>
                      <a:r>
                        <a:rPr lang="en-US" sz="1200" b="1" dirty="0"/>
                        <a:t>+     7,300</a:t>
                      </a:r>
                    </a:p>
                  </a:txBody>
                  <a:tcPr marL="30581" marR="30581" marT="15290" marB="15290" anchor="ctr">
                    <a:lnL>
                      <a:noFill/>
                    </a:lnL>
                    <a:lnR>
                      <a:noFill/>
                    </a:lnR>
                    <a:lnT>
                      <a:noFill/>
                    </a:lnT>
                    <a:lnB>
                      <a:noFill/>
                    </a:lnB>
                  </a:tcPr>
                </a:tc>
                <a:tc>
                  <a:txBody>
                    <a:bodyPr/>
                    <a:lstStyle/>
                    <a:p>
                      <a:pPr algn="ctr"/>
                      <a:r>
                        <a:rPr lang="en-US" sz="1200" b="1" dirty="0"/>
                        <a:t>+    </a:t>
                      </a:r>
                      <a:r>
                        <a:rPr lang="en-US" sz="1200" b="1" baseline="0" dirty="0"/>
                        <a:t> </a:t>
                      </a:r>
                      <a:r>
                        <a:rPr lang="en-US" sz="1200" b="1" dirty="0"/>
                        <a:t>26,000</a:t>
                      </a:r>
                    </a:p>
                  </a:txBody>
                  <a:tcPr marL="30581" marR="30581" marT="15290" marB="15290" anchor="ctr">
                    <a:lnL>
                      <a:noFill/>
                    </a:lnL>
                    <a:lnR>
                      <a:noFill/>
                    </a:lnR>
                    <a:lnT>
                      <a:noFill/>
                    </a:lnT>
                    <a:lnB>
                      <a:noFill/>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dirty="0"/>
                        <a:t>= </a:t>
                      </a:r>
                      <a:r>
                        <a:rPr lang="en-US" sz="1200" b="1" baseline="0" dirty="0"/>
                        <a:t>        </a:t>
                      </a:r>
                      <a:r>
                        <a:rPr lang="en-US" sz="1200" b="1" dirty="0"/>
                        <a:t>4,100</a:t>
                      </a:r>
                    </a:p>
                  </a:txBody>
                  <a:tcPr marL="30581" marR="30581" marT="15290" marB="15290" anchor="ctr">
                    <a:lnL>
                      <a:noFill/>
                    </a:lnL>
                    <a:lnR>
                      <a:noFill/>
                    </a:lnR>
                    <a:lnT>
                      <a:noFill/>
                    </a:lnT>
                    <a:lnB>
                      <a:noFill/>
                    </a:lnB>
                  </a:tcPr>
                </a:tc>
                <a:tc>
                  <a:txBody>
                    <a:bodyPr/>
                    <a:lstStyle/>
                    <a:p>
                      <a:pPr algn="ctr"/>
                      <a:r>
                        <a:rPr lang="en-US" sz="1200" b="1" dirty="0"/>
                        <a:t>+   40,000</a:t>
                      </a:r>
                    </a:p>
                  </a:txBody>
                  <a:tcPr marL="30581" marR="30581" marT="15290" marB="15290" anchor="ctr">
                    <a:lnL>
                      <a:noFill/>
                    </a:lnL>
                    <a:lnR>
                      <a:noFill/>
                    </a:lnR>
                    <a:lnT>
                      <a:noFill/>
                    </a:lnT>
                    <a:lnB>
                      <a:noFill/>
                    </a:lnB>
                  </a:tcPr>
                </a:tc>
                <a:tc>
                  <a:txBody>
                    <a:bodyPr/>
                    <a:lstStyle/>
                    <a:p>
                      <a:pPr algn="ctr"/>
                      <a:endParaRPr lang="en-US" sz="1200" b="1" dirty="0"/>
                    </a:p>
                  </a:txBody>
                  <a:tcPr marL="30581" marR="30581" marT="15290" marB="15290" anchor="ctr">
                    <a:lnL>
                      <a:noFill/>
                    </a:lnL>
                    <a:lnR>
                      <a:noFill/>
                    </a:lnR>
                    <a:lnT>
                      <a:noFill/>
                    </a:lnT>
                    <a:lnB>
                      <a:noFill/>
                    </a:lnB>
                  </a:tcPr>
                </a:tc>
                <a:tc>
                  <a:txBody>
                    <a:bodyPr/>
                    <a:lstStyle/>
                    <a:p>
                      <a:pPr algn="ctr"/>
                      <a:r>
                        <a:rPr lang="en-US" sz="1200" b="1" dirty="0"/>
                        <a:t>+    6,500</a:t>
                      </a:r>
                    </a:p>
                  </a:txBody>
                  <a:tcPr marL="30581" marR="30581" marT="15290" marB="15290" anchor="ctr">
                    <a:lnL>
                      <a:noFill/>
                    </a:lnL>
                    <a:lnR>
                      <a:noFill/>
                    </a:lnR>
                    <a:lnT>
                      <a:noFill/>
                    </a:lnT>
                    <a:lnB>
                      <a:noFill/>
                    </a:lnB>
                  </a:tcPr>
                </a:tc>
                <a:tc>
                  <a:txBody>
                    <a:bodyPr/>
                    <a:lstStyle/>
                    <a:p>
                      <a:pPr algn="ctr"/>
                      <a:r>
                        <a:rPr lang="en-US" sz="1200" b="1" dirty="0"/>
                        <a:t>-   </a:t>
                      </a:r>
                      <a:r>
                        <a:rPr lang="en-US" sz="1200" b="1" baseline="0" dirty="0"/>
                        <a:t> </a:t>
                      </a:r>
                      <a:r>
                        <a:rPr lang="en-US" sz="1200" b="1" dirty="0"/>
                        <a:t>1,700</a:t>
                      </a:r>
                    </a:p>
                  </a:txBody>
                  <a:tcPr marL="30581" marR="30581" marT="15290" marB="15290" anchor="ctr">
                    <a:lnL>
                      <a:noFill/>
                    </a:lnL>
                    <a:lnR>
                      <a:noFill/>
                    </a:lnR>
                    <a:lnT>
                      <a:noFill/>
                    </a:lnT>
                    <a:lnB>
                      <a:noFill/>
                    </a:lnB>
                  </a:tcPr>
                </a:tc>
                <a:extLst>
                  <a:ext uri="{0D108BD9-81ED-4DB2-BD59-A6C34878D82A}">
                    <a16:rowId xmlns:a16="http://schemas.microsoft.com/office/drawing/2014/main" val="4213161483"/>
                  </a:ext>
                </a:extLst>
              </a:tr>
              <a:tr h="223056">
                <a:tc>
                  <a:txBody>
                    <a:bodyPr/>
                    <a:lstStyle/>
                    <a:p>
                      <a:pPr algn="ctr"/>
                      <a:r>
                        <a:rPr lang="en-US" sz="1200" dirty="0"/>
                        <a:t>(11)</a:t>
                      </a:r>
                    </a:p>
                  </a:txBody>
                  <a:tcPr marL="30581" marR="30581" marT="15290" marB="15290" anchor="ctr">
                    <a:lnL>
                      <a:noFill/>
                    </a:lnL>
                    <a:lnR>
                      <a:noFill/>
                    </a:lnR>
                    <a:lnT>
                      <a:noFill/>
                    </a:lnT>
                    <a:lnB>
                      <a:noFill/>
                    </a:lnB>
                  </a:tcPr>
                </a:tc>
                <a:tc>
                  <a:txBody>
                    <a:bodyPr/>
                    <a:lstStyle/>
                    <a:p>
                      <a:pPr algn="ctr"/>
                      <a:r>
                        <a:rPr lang="en-US" sz="1200" dirty="0">
                          <a:solidFill>
                            <a:schemeClr val="accent5"/>
                          </a:solidFill>
                        </a:rPr>
                        <a:t>-   500</a:t>
                      </a:r>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tc>
                  <a:txBody>
                    <a:bodyPr/>
                    <a:lstStyle/>
                    <a:p>
                      <a:pPr algn="ctr"/>
                      <a:r>
                        <a:rPr lang="en-US" sz="1200" dirty="0">
                          <a:solidFill>
                            <a:schemeClr val="accent5"/>
                          </a:solidFill>
                        </a:rPr>
                        <a:t>-  $  500</a:t>
                      </a:r>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tc>
                  <a:txBody>
                    <a:bodyPr/>
                    <a:lstStyle/>
                    <a:p>
                      <a:pPr algn="ctr"/>
                      <a:endParaRPr lang="en-US" sz="1200" dirty="0"/>
                    </a:p>
                  </a:txBody>
                  <a:tcPr marL="30581" marR="30581" marT="15290" marB="15290" anchor="ctr">
                    <a:lnL>
                      <a:noFill/>
                    </a:lnL>
                    <a:lnR>
                      <a:noFill/>
                    </a:lnR>
                    <a:lnT>
                      <a:noFill/>
                    </a:lnT>
                    <a:lnB>
                      <a:noFill/>
                    </a:lnB>
                  </a:tcPr>
                </a:tc>
                <a:extLst>
                  <a:ext uri="{0D108BD9-81ED-4DB2-BD59-A6C34878D82A}">
                    <a16:rowId xmlns:a16="http://schemas.microsoft.com/office/drawing/2014/main" val="2490775835"/>
                  </a:ext>
                </a:extLst>
              </a:tr>
              <a:tr h="223690">
                <a:tc>
                  <a:txBody>
                    <a:bodyPr/>
                    <a:lstStyle/>
                    <a:p>
                      <a:pPr algn="ctr"/>
                      <a:r>
                        <a:rPr lang="en-US" sz="1200" b="1" dirty="0"/>
                        <a:t>Balance</a:t>
                      </a:r>
                    </a:p>
                  </a:txBody>
                  <a:tcPr marL="30581" marR="30581" marT="15290" marB="15290" anchor="ctr">
                    <a:lnL>
                      <a:noFill/>
                    </a:lnL>
                    <a:lnR>
                      <a:noFill/>
                    </a:lnR>
                    <a:lnT>
                      <a:noFill/>
                    </a:lnT>
                    <a:lnB>
                      <a:noFill/>
                    </a:lnB>
                  </a:tcPr>
                </a:tc>
                <a:tc>
                  <a:txBody>
                    <a:bodyPr/>
                    <a:lstStyle/>
                    <a:p>
                      <a:pPr algn="ctr"/>
                      <a:r>
                        <a:rPr lang="en-US" sz="1200" b="1" dirty="0"/>
                        <a:t>$ 15,100</a:t>
                      </a:r>
                    </a:p>
                  </a:txBody>
                  <a:tcPr marL="30581" marR="30581" marT="15290" marB="15290" anchor="ctr">
                    <a:lnL>
                      <a:noFill/>
                    </a:lnL>
                    <a:lnR>
                      <a:noFill/>
                    </a:lnR>
                    <a:lnT>
                      <a:noFill/>
                    </a:lnT>
                    <a:lnB>
                      <a:noFill/>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dirty="0"/>
                        <a:t>+</a:t>
                      </a:r>
                      <a:r>
                        <a:rPr lang="en-US" sz="1200" b="1" baseline="0" dirty="0"/>
                        <a:t>       $    </a:t>
                      </a:r>
                      <a:r>
                        <a:rPr lang="en-US" sz="1200" b="1" dirty="0"/>
                        <a:t>0</a:t>
                      </a:r>
                      <a:r>
                        <a:rPr lang="en-US" sz="1200" b="1" baseline="0" dirty="0"/>
                        <a:t>       </a:t>
                      </a:r>
                      <a:r>
                        <a:rPr lang="en-US" sz="1200" b="1" dirty="0"/>
                        <a:t>  </a:t>
                      </a:r>
                    </a:p>
                  </a:txBody>
                  <a:tcPr marL="30581" marR="30581" marT="15290" marB="15290" anchor="ctr">
                    <a:lnL>
                      <a:noFill/>
                    </a:lnL>
                    <a:lnR>
                      <a:noFill/>
                    </a:lnR>
                    <a:lnT>
                      <a:noFill/>
                    </a:lnT>
                    <a:lnB>
                      <a:noFill/>
                    </a:lnB>
                  </a:tcPr>
                </a:tc>
                <a:tc>
                  <a:txBody>
                    <a:bodyPr/>
                    <a:lstStyle/>
                    <a:p>
                      <a:pPr algn="ctr"/>
                      <a:r>
                        <a:rPr lang="en-US" sz="1200" b="1" dirty="0"/>
                        <a:t>+   $ 7,300</a:t>
                      </a:r>
                    </a:p>
                  </a:txBody>
                  <a:tcPr marL="30581" marR="30581" marT="15290" marB="15290" anchor="ctr">
                    <a:lnL>
                      <a:noFill/>
                    </a:lnL>
                    <a:lnR>
                      <a:noFill/>
                    </a:lnR>
                    <a:lnT>
                      <a:noFill/>
                    </a:lnT>
                    <a:lnB>
                      <a:noFill/>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dirty="0"/>
                        <a:t>+ </a:t>
                      </a:r>
                      <a:r>
                        <a:rPr lang="en-US" sz="1200" b="1" baseline="0" dirty="0"/>
                        <a:t> $ </a:t>
                      </a:r>
                      <a:r>
                        <a:rPr lang="en-US" sz="1200" b="1" dirty="0"/>
                        <a:t>26,000</a:t>
                      </a:r>
                    </a:p>
                  </a:txBody>
                  <a:tcPr marL="30581" marR="30581" marT="15290" marB="15290" anchor="ctr">
                    <a:lnL>
                      <a:noFill/>
                    </a:lnL>
                    <a:lnR>
                      <a:noFill/>
                    </a:lnR>
                    <a:lnT>
                      <a:noFill/>
                    </a:lnT>
                    <a:lnB>
                      <a:noFill/>
                    </a:lnB>
                  </a:tcPr>
                </a:tc>
                <a:tc>
                  <a:txBody>
                    <a:bodyPr/>
                    <a:lstStyle/>
                    <a:p>
                      <a:pPr algn="ctr"/>
                      <a:r>
                        <a:rPr lang="en-US" sz="1200" b="1" dirty="0"/>
                        <a:t> =    $  4,100</a:t>
                      </a:r>
                    </a:p>
                  </a:txBody>
                  <a:tcPr marL="30581" marR="30581" marT="15290" marB="15290" anchor="ctr">
                    <a:lnL>
                      <a:noFill/>
                    </a:lnL>
                    <a:lnR>
                      <a:noFill/>
                    </a:lnR>
                    <a:lnT>
                      <a:noFill/>
                    </a:lnT>
                    <a:lnB>
                      <a:noFill/>
                    </a:lnB>
                  </a:tcPr>
                </a:tc>
                <a:tc>
                  <a:txBody>
                    <a:bodyPr/>
                    <a:lstStyle/>
                    <a:p>
                      <a:pPr algn="ctr"/>
                      <a:r>
                        <a:rPr lang="en-US" sz="1200" b="1" dirty="0"/>
                        <a:t>+  $ 40,000</a:t>
                      </a:r>
                    </a:p>
                  </a:txBody>
                  <a:tcPr marL="30581" marR="30581" marT="15290" marB="15290" anchor="ctr">
                    <a:lnL>
                      <a:noFill/>
                    </a:lnL>
                    <a:lnR>
                      <a:noFill/>
                    </a:lnR>
                    <a:lnT>
                      <a:noFill/>
                    </a:lnT>
                    <a:lnB>
                      <a:noFill/>
                    </a:lnB>
                  </a:tcPr>
                </a:tc>
                <a:tc>
                  <a:txBody>
                    <a:bodyPr/>
                    <a:lstStyle/>
                    <a:p>
                      <a:pPr algn="ctr"/>
                      <a:r>
                        <a:rPr lang="en-US" sz="1200" b="1" dirty="0"/>
                        <a:t>-  $  500</a:t>
                      </a:r>
                    </a:p>
                  </a:txBody>
                  <a:tcPr marL="30581" marR="30581" marT="15290" marB="15290" anchor="ctr">
                    <a:lnL>
                      <a:noFill/>
                    </a:lnL>
                    <a:lnR>
                      <a:noFill/>
                    </a:lnR>
                    <a:lnT>
                      <a:noFill/>
                    </a:lnT>
                    <a:lnB>
                      <a:noFill/>
                    </a:lnB>
                  </a:tcPr>
                </a:tc>
                <a:tc>
                  <a:txBody>
                    <a:bodyPr/>
                    <a:lstStyle/>
                    <a:p>
                      <a:pPr algn="ctr"/>
                      <a:r>
                        <a:rPr lang="en-US" sz="1200" b="1" dirty="0"/>
                        <a:t>+  $ 6,500</a:t>
                      </a:r>
                    </a:p>
                  </a:txBody>
                  <a:tcPr marL="30581" marR="30581" marT="15290" marB="15290" anchor="ctr">
                    <a:lnL>
                      <a:noFill/>
                    </a:lnL>
                    <a:lnR>
                      <a:noFill/>
                    </a:lnR>
                    <a:lnT>
                      <a:noFill/>
                    </a:lnT>
                    <a:lnB>
                      <a:noFill/>
                    </a:lnB>
                  </a:tcPr>
                </a:tc>
                <a:tc>
                  <a:txBody>
                    <a:bodyPr/>
                    <a:lstStyle/>
                    <a:p>
                      <a:pPr algn="ctr"/>
                      <a:r>
                        <a:rPr lang="en-US" sz="1200" b="1" dirty="0"/>
                        <a:t>-  </a:t>
                      </a:r>
                      <a:r>
                        <a:rPr lang="en-US" sz="1200" b="1" baseline="0" dirty="0"/>
                        <a:t>$ </a:t>
                      </a:r>
                      <a:r>
                        <a:rPr lang="en-US" sz="1200" b="1" dirty="0"/>
                        <a:t>1,700</a:t>
                      </a:r>
                    </a:p>
                  </a:txBody>
                  <a:tcPr marL="30581" marR="30581" marT="15290" marB="15290" anchor="ctr">
                    <a:lnL>
                      <a:noFill/>
                    </a:lnL>
                    <a:lnR>
                      <a:noFill/>
                    </a:lnR>
                    <a:lnT>
                      <a:noFill/>
                    </a:lnT>
                    <a:lnB>
                      <a:noFill/>
                    </a:lnB>
                  </a:tcPr>
                </a:tc>
                <a:extLst>
                  <a:ext uri="{0D108BD9-81ED-4DB2-BD59-A6C34878D82A}">
                    <a16:rowId xmlns:a16="http://schemas.microsoft.com/office/drawing/2014/main" val="3081931320"/>
                  </a:ext>
                </a:extLst>
              </a:tr>
            </a:tbl>
          </a:graphicData>
        </a:graphic>
      </p:graphicFrame>
      <p:cxnSp>
        <p:nvCxnSpPr>
          <p:cNvPr id="6" name="Straight Connector 5"/>
          <p:cNvCxnSpPr/>
          <p:nvPr/>
        </p:nvCxnSpPr>
        <p:spPr>
          <a:xfrm>
            <a:off x="5791200" y="252222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5" name="Straight Connector 4"/>
          <p:cNvCxnSpPr/>
          <p:nvPr/>
        </p:nvCxnSpPr>
        <p:spPr>
          <a:xfrm>
            <a:off x="1371600" y="335280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7" name="Straight Connector 6"/>
          <p:cNvCxnSpPr/>
          <p:nvPr/>
        </p:nvCxnSpPr>
        <p:spPr>
          <a:xfrm>
            <a:off x="1404257" y="243840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10" name="Straight Connector 9"/>
          <p:cNvCxnSpPr/>
          <p:nvPr/>
        </p:nvCxnSpPr>
        <p:spPr>
          <a:xfrm>
            <a:off x="3200400" y="289560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18" name="Straight Connector 17"/>
          <p:cNvCxnSpPr/>
          <p:nvPr/>
        </p:nvCxnSpPr>
        <p:spPr>
          <a:xfrm>
            <a:off x="1371600" y="3828506"/>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19" name="Straight Connector 18"/>
          <p:cNvCxnSpPr/>
          <p:nvPr/>
        </p:nvCxnSpPr>
        <p:spPr>
          <a:xfrm>
            <a:off x="5900057" y="289560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20" name="Straight Connector 19"/>
          <p:cNvCxnSpPr/>
          <p:nvPr/>
        </p:nvCxnSpPr>
        <p:spPr>
          <a:xfrm>
            <a:off x="5791200" y="335280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21" name="Straight Connector 20"/>
          <p:cNvCxnSpPr/>
          <p:nvPr/>
        </p:nvCxnSpPr>
        <p:spPr>
          <a:xfrm>
            <a:off x="5791200" y="381000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22" name="Straight Connector 21"/>
          <p:cNvCxnSpPr/>
          <p:nvPr/>
        </p:nvCxnSpPr>
        <p:spPr>
          <a:xfrm>
            <a:off x="5791200" y="425958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23" name="Straight Connector 22"/>
          <p:cNvCxnSpPr/>
          <p:nvPr/>
        </p:nvCxnSpPr>
        <p:spPr>
          <a:xfrm>
            <a:off x="5791200" y="464820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p:cNvCxnSpPr/>
          <p:nvPr/>
        </p:nvCxnSpPr>
        <p:spPr>
          <a:xfrm>
            <a:off x="5867400" y="5132615"/>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25" name="Straight Connector 24"/>
          <p:cNvCxnSpPr/>
          <p:nvPr/>
        </p:nvCxnSpPr>
        <p:spPr>
          <a:xfrm>
            <a:off x="5791200" y="544830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26" name="Straight Connector 25"/>
          <p:cNvCxnSpPr/>
          <p:nvPr/>
        </p:nvCxnSpPr>
        <p:spPr>
          <a:xfrm>
            <a:off x="5791200" y="586740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27" name="Straight Connector 26"/>
          <p:cNvCxnSpPr/>
          <p:nvPr/>
        </p:nvCxnSpPr>
        <p:spPr>
          <a:xfrm>
            <a:off x="5791200" y="627126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28" name="Straight Connector 27"/>
          <p:cNvCxnSpPr/>
          <p:nvPr/>
        </p:nvCxnSpPr>
        <p:spPr>
          <a:xfrm>
            <a:off x="1295400" y="289560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30" name="Straight Connector 29"/>
          <p:cNvCxnSpPr/>
          <p:nvPr/>
        </p:nvCxnSpPr>
        <p:spPr>
          <a:xfrm>
            <a:off x="1322614" y="4254137"/>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31" name="Straight Connector 30"/>
          <p:cNvCxnSpPr/>
          <p:nvPr/>
        </p:nvCxnSpPr>
        <p:spPr>
          <a:xfrm>
            <a:off x="1322614" y="472440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32" name="Straight Connector 31"/>
          <p:cNvCxnSpPr/>
          <p:nvPr/>
        </p:nvCxnSpPr>
        <p:spPr>
          <a:xfrm>
            <a:off x="1338943" y="518160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33" name="Straight Connector 32"/>
          <p:cNvCxnSpPr/>
          <p:nvPr/>
        </p:nvCxnSpPr>
        <p:spPr>
          <a:xfrm>
            <a:off x="1371600" y="533400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34" name="Straight Connector 33"/>
          <p:cNvCxnSpPr/>
          <p:nvPr/>
        </p:nvCxnSpPr>
        <p:spPr>
          <a:xfrm>
            <a:off x="1338943" y="579120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35" name="Straight Connector 34"/>
          <p:cNvCxnSpPr/>
          <p:nvPr/>
        </p:nvCxnSpPr>
        <p:spPr>
          <a:xfrm>
            <a:off x="1295400" y="6299563"/>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36" name="Straight Connector 35"/>
          <p:cNvCxnSpPr/>
          <p:nvPr/>
        </p:nvCxnSpPr>
        <p:spPr>
          <a:xfrm>
            <a:off x="8349343" y="472440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37" name="Straight Connector 36"/>
          <p:cNvCxnSpPr/>
          <p:nvPr/>
        </p:nvCxnSpPr>
        <p:spPr>
          <a:xfrm>
            <a:off x="8305800" y="5165271"/>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38" name="Straight Connector 37"/>
          <p:cNvCxnSpPr/>
          <p:nvPr/>
        </p:nvCxnSpPr>
        <p:spPr>
          <a:xfrm>
            <a:off x="8311243" y="5437414"/>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39" name="Straight Connector 38"/>
          <p:cNvCxnSpPr/>
          <p:nvPr/>
        </p:nvCxnSpPr>
        <p:spPr>
          <a:xfrm>
            <a:off x="8333014" y="5851071"/>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40" name="Straight Connector 39"/>
          <p:cNvCxnSpPr/>
          <p:nvPr/>
        </p:nvCxnSpPr>
        <p:spPr>
          <a:xfrm>
            <a:off x="8077200" y="627126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41" name="Straight Connector 40"/>
          <p:cNvCxnSpPr/>
          <p:nvPr/>
        </p:nvCxnSpPr>
        <p:spPr>
          <a:xfrm>
            <a:off x="3200400" y="335280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42" name="Straight Connector 41"/>
          <p:cNvCxnSpPr/>
          <p:nvPr/>
        </p:nvCxnSpPr>
        <p:spPr>
          <a:xfrm>
            <a:off x="3200400" y="381000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43" name="Straight Connector 42"/>
          <p:cNvCxnSpPr/>
          <p:nvPr/>
        </p:nvCxnSpPr>
        <p:spPr>
          <a:xfrm>
            <a:off x="3200400" y="426720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44" name="Straight Connector 43"/>
          <p:cNvCxnSpPr/>
          <p:nvPr/>
        </p:nvCxnSpPr>
        <p:spPr>
          <a:xfrm>
            <a:off x="3200400" y="462534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45" name="Straight Connector 44"/>
          <p:cNvCxnSpPr/>
          <p:nvPr/>
        </p:nvCxnSpPr>
        <p:spPr>
          <a:xfrm>
            <a:off x="3200400" y="5154386"/>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46" name="Straight Connector 45"/>
          <p:cNvCxnSpPr/>
          <p:nvPr/>
        </p:nvCxnSpPr>
        <p:spPr>
          <a:xfrm>
            <a:off x="3200400" y="544830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47" name="Straight Connector 46"/>
          <p:cNvCxnSpPr/>
          <p:nvPr/>
        </p:nvCxnSpPr>
        <p:spPr>
          <a:xfrm>
            <a:off x="3200400" y="585216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48" name="Straight Connector 47"/>
          <p:cNvCxnSpPr/>
          <p:nvPr/>
        </p:nvCxnSpPr>
        <p:spPr>
          <a:xfrm>
            <a:off x="3200400" y="625602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49" name="Straight Connector 48"/>
          <p:cNvCxnSpPr/>
          <p:nvPr/>
        </p:nvCxnSpPr>
        <p:spPr>
          <a:xfrm>
            <a:off x="2286000" y="518160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50" name="Straight Connector 49"/>
          <p:cNvCxnSpPr/>
          <p:nvPr/>
        </p:nvCxnSpPr>
        <p:spPr>
          <a:xfrm>
            <a:off x="2362200" y="544830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51" name="Straight Connector 50"/>
          <p:cNvCxnSpPr/>
          <p:nvPr/>
        </p:nvCxnSpPr>
        <p:spPr>
          <a:xfrm>
            <a:off x="7538357" y="373380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52" name="Straight Connector 51"/>
          <p:cNvCxnSpPr/>
          <p:nvPr/>
        </p:nvCxnSpPr>
        <p:spPr>
          <a:xfrm>
            <a:off x="7543800" y="4254137"/>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53" name="Straight Connector 52"/>
          <p:cNvCxnSpPr/>
          <p:nvPr/>
        </p:nvCxnSpPr>
        <p:spPr>
          <a:xfrm>
            <a:off x="7315200" y="465582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54" name="Straight Connector 53"/>
          <p:cNvCxnSpPr/>
          <p:nvPr/>
        </p:nvCxnSpPr>
        <p:spPr>
          <a:xfrm>
            <a:off x="7527471" y="5145677"/>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55" name="Straight Connector 54"/>
          <p:cNvCxnSpPr/>
          <p:nvPr/>
        </p:nvCxnSpPr>
        <p:spPr>
          <a:xfrm>
            <a:off x="7516585" y="5437414"/>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56" name="Straight Connector 55"/>
          <p:cNvCxnSpPr/>
          <p:nvPr/>
        </p:nvCxnSpPr>
        <p:spPr>
          <a:xfrm>
            <a:off x="7456714" y="5851071"/>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57" name="Straight Connector 56"/>
          <p:cNvCxnSpPr/>
          <p:nvPr/>
        </p:nvCxnSpPr>
        <p:spPr>
          <a:xfrm>
            <a:off x="7424057" y="627126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58" name="Straight Connector 57"/>
          <p:cNvCxnSpPr/>
          <p:nvPr/>
        </p:nvCxnSpPr>
        <p:spPr>
          <a:xfrm>
            <a:off x="4027714" y="289560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59" name="Straight Connector 58"/>
          <p:cNvCxnSpPr/>
          <p:nvPr/>
        </p:nvCxnSpPr>
        <p:spPr>
          <a:xfrm>
            <a:off x="5029200" y="544830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60" name="Straight Connector 59"/>
          <p:cNvCxnSpPr/>
          <p:nvPr/>
        </p:nvCxnSpPr>
        <p:spPr>
          <a:xfrm>
            <a:off x="5132614" y="5159829"/>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61" name="Straight Connector 60"/>
          <p:cNvCxnSpPr/>
          <p:nvPr/>
        </p:nvCxnSpPr>
        <p:spPr>
          <a:xfrm>
            <a:off x="5132614" y="472440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62" name="Straight Connector 61"/>
          <p:cNvCxnSpPr/>
          <p:nvPr/>
        </p:nvCxnSpPr>
        <p:spPr>
          <a:xfrm>
            <a:off x="5029200" y="425958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63" name="Straight Connector 62"/>
          <p:cNvCxnSpPr/>
          <p:nvPr/>
        </p:nvCxnSpPr>
        <p:spPr>
          <a:xfrm>
            <a:off x="5029200" y="627126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64" name="Straight Connector 63"/>
          <p:cNvCxnSpPr/>
          <p:nvPr/>
        </p:nvCxnSpPr>
        <p:spPr>
          <a:xfrm>
            <a:off x="5029200" y="587502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65" name="Straight Connector 64"/>
          <p:cNvCxnSpPr/>
          <p:nvPr/>
        </p:nvCxnSpPr>
        <p:spPr>
          <a:xfrm>
            <a:off x="3200400" y="243840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66" name="Straight Connector 65"/>
          <p:cNvCxnSpPr/>
          <p:nvPr/>
        </p:nvCxnSpPr>
        <p:spPr>
          <a:xfrm>
            <a:off x="2362200" y="585216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67" name="Straight Connector 66"/>
          <p:cNvCxnSpPr/>
          <p:nvPr/>
        </p:nvCxnSpPr>
        <p:spPr>
          <a:xfrm>
            <a:off x="2362200" y="627126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68" name="Straight Connector 67"/>
          <p:cNvCxnSpPr/>
          <p:nvPr/>
        </p:nvCxnSpPr>
        <p:spPr>
          <a:xfrm>
            <a:off x="4038600" y="335280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69" name="Straight Connector 68"/>
          <p:cNvCxnSpPr/>
          <p:nvPr/>
        </p:nvCxnSpPr>
        <p:spPr>
          <a:xfrm>
            <a:off x="4038600" y="381000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70" name="Straight Connector 69"/>
          <p:cNvCxnSpPr/>
          <p:nvPr/>
        </p:nvCxnSpPr>
        <p:spPr>
          <a:xfrm>
            <a:off x="4038600" y="425958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71" name="Straight Connector 70"/>
          <p:cNvCxnSpPr/>
          <p:nvPr/>
        </p:nvCxnSpPr>
        <p:spPr>
          <a:xfrm>
            <a:off x="4038600" y="462534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72" name="Straight Connector 71"/>
          <p:cNvCxnSpPr/>
          <p:nvPr/>
        </p:nvCxnSpPr>
        <p:spPr>
          <a:xfrm>
            <a:off x="4027714" y="5154386"/>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73" name="Straight Connector 72"/>
          <p:cNvCxnSpPr/>
          <p:nvPr/>
        </p:nvCxnSpPr>
        <p:spPr>
          <a:xfrm>
            <a:off x="4038600" y="544830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74" name="Straight Connector 73"/>
          <p:cNvCxnSpPr/>
          <p:nvPr/>
        </p:nvCxnSpPr>
        <p:spPr>
          <a:xfrm>
            <a:off x="4038600" y="585216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75" name="Straight Connector 74"/>
          <p:cNvCxnSpPr/>
          <p:nvPr/>
        </p:nvCxnSpPr>
        <p:spPr>
          <a:xfrm>
            <a:off x="4038600" y="627126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BB94554E-A8B8-D315-171A-629DB0BCDA37}"/>
              </a:ext>
            </a:extLst>
          </p:cNvPr>
          <p:cNvCxnSpPr/>
          <p:nvPr/>
        </p:nvCxnSpPr>
        <p:spPr>
          <a:xfrm>
            <a:off x="6629400" y="625602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AE3B8307-4BA0-DC17-05D2-137543D9C143}"/>
              </a:ext>
            </a:extLst>
          </p:cNvPr>
          <p:cNvCxnSpPr/>
          <p:nvPr/>
        </p:nvCxnSpPr>
        <p:spPr>
          <a:xfrm>
            <a:off x="5132614" y="335280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12" name="Straight Connector 11">
            <a:extLst>
              <a:ext uri="{FF2B5EF4-FFF2-40B4-BE49-F238E27FC236}">
                <a16:creationId xmlns:a16="http://schemas.microsoft.com/office/drawing/2014/main" id="{CE8E72D9-6900-A859-9210-C2D36D5FC9F6}"/>
              </a:ext>
            </a:extLst>
          </p:cNvPr>
          <p:cNvCxnSpPr/>
          <p:nvPr/>
        </p:nvCxnSpPr>
        <p:spPr>
          <a:xfrm>
            <a:off x="5132614" y="3810000"/>
            <a:ext cx="457200"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679044266"/>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679E333-4680-0522-CF1F-99308A0896A6}"/>
              </a:ext>
            </a:extLst>
          </p:cNvPr>
          <p:cNvSpPr>
            <a:spLocks noGrp="1"/>
          </p:cNvSpPr>
          <p:nvPr>
            <p:ph type="title"/>
          </p:nvPr>
        </p:nvSpPr>
        <p:spPr>
          <a:xfrm>
            <a:off x="457200" y="0"/>
            <a:ext cx="8229600" cy="1143000"/>
          </a:xfrm>
        </p:spPr>
        <p:txBody>
          <a:bodyPr/>
          <a:lstStyle/>
          <a:p>
            <a:r>
              <a:rPr lang="en-US" dirty="0"/>
              <a:t>MCQ from Farhatlectures.com</a:t>
            </a:r>
          </a:p>
        </p:txBody>
      </p:sp>
      <p:sp>
        <p:nvSpPr>
          <p:cNvPr id="5" name="Content Placeholder 4">
            <a:extLst>
              <a:ext uri="{FF2B5EF4-FFF2-40B4-BE49-F238E27FC236}">
                <a16:creationId xmlns:a16="http://schemas.microsoft.com/office/drawing/2014/main" id="{89D5279C-3290-79A4-F382-65AC620AB453}"/>
              </a:ext>
            </a:extLst>
          </p:cNvPr>
          <p:cNvSpPr>
            <a:spLocks noGrp="1"/>
          </p:cNvSpPr>
          <p:nvPr>
            <p:ph idx="1"/>
          </p:nvPr>
        </p:nvSpPr>
        <p:spPr>
          <a:xfrm>
            <a:off x="304800" y="1166018"/>
            <a:ext cx="8686800" cy="4525963"/>
          </a:xfrm>
        </p:spPr>
        <p:txBody>
          <a:bodyPr/>
          <a:lstStyle/>
          <a:p>
            <a:r>
              <a:rPr lang="en-US" b="1" i="0" dirty="0">
                <a:solidFill>
                  <a:srgbClr val="FF0000"/>
                </a:solidFill>
                <a:effectLst/>
                <a:highlight>
                  <a:srgbClr val="FFFFFF"/>
                </a:highlight>
                <a:latin typeface="ProximaNova-Bold"/>
              </a:rPr>
              <a:t>​Purchasing equipment on account (payment to be made in the future) will have what effect on the components of the accounting equation</a:t>
            </a:r>
            <a:r>
              <a:rPr lang="en-US" b="1" i="0" dirty="0">
                <a:solidFill>
                  <a:srgbClr val="000000"/>
                </a:solidFill>
                <a:effectLst/>
                <a:highlight>
                  <a:srgbClr val="FFFFFF"/>
                </a:highlight>
                <a:latin typeface="ProximaNova-Bold"/>
              </a:rPr>
              <a:t>?</a:t>
            </a:r>
          </a:p>
          <a:p>
            <a:pPr marL="514350" indent="-514350">
              <a:buFont typeface="+mj-lt"/>
              <a:buAutoNum type="alphaUcPeriod"/>
            </a:pPr>
            <a:endParaRPr lang="en-US" sz="2500" i="0" dirty="0">
              <a:solidFill>
                <a:srgbClr val="000000"/>
              </a:solidFill>
              <a:effectLst/>
              <a:highlight>
                <a:srgbClr val="C0C0C0"/>
              </a:highlight>
              <a:latin typeface="ProximaNova-Bold"/>
            </a:endParaRPr>
          </a:p>
          <a:p>
            <a:pPr marL="514350" indent="-514350">
              <a:buFont typeface="+mj-lt"/>
              <a:buAutoNum type="alphaUcPeriod"/>
            </a:pPr>
            <a:r>
              <a:rPr lang="en-US" sz="2500" i="0" dirty="0">
                <a:solidFill>
                  <a:srgbClr val="000000"/>
                </a:solidFill>
                <a:effectLst/>
                <a:highlight>
                  <a:srgbClr val="C0C0C0"/>
                </a:highlight>
                <a:latin typeface="ProximaNova-Bold"/>
              </a:rPr>
              <a:t>Increase in equipment (assets) and a decrease in equity</a:t>
            </a:r>
          </a:p>
          <a:p>
            <a:pPr marL="514350" indent="-514350">
              <a:buFont typeface="+mj-lt"/>
              <a:buAutoNum type="alphaUcPeriod"/>
            </a:pPr>
            <a:r>
              <a:rPr lang="en-US" sz="2500" i="0" dirty="0">
                <a:solidFill>
                  <a:srgbClr val="000000"/>
                </a:solidFill>
                <a:effectLst/>
                <a:highlight>
                  <a:srgbClr val="C0C0C0"/>
                </a:highlight>
                <a:latin typeface="ProximaNova-Bold"/>
              </a:rPr>
              <a:t>Increase in equipment (assets) and an increase in equity</a:t>
            </a:r>
          </a:p>
          <a:p>
            <a:pPr marL="514350" indent="-514350">
              <a:buFont typeface="+mj-lt"/>
              <a:buAutoNum type="alphaUcPeriod"/>
            </a:pPr>
            <a:r>
              <a:rPr lang="en-US" sz="2500" i="0" dirty="0">
                <a:solidFill>
                  <a:srgbClr val="000000"/>
                </a:solidFill>
                <a:effectLst/>
                <a:highlight>
                  <a:srgbClr val="C0C0C0"/>
                </a:highlight>
                <a:latin typeface="ProximaNova-Bold"/>
              </a:rPr>
              <a:t>Increase in equipment (assets) and an increase in liabilities</a:t>
            </a:r>
          </a:p>
          <a:p>
            <a:pPr marL="514350" indent="-514350">
              <a:buFont typeface="+mj-lt"/>
              <a:buAutoNum type="alphaUcPeriod"/>
            </a:pPr>
            <a:r>
              <a:rPr lang="en-US" sz="2500" i="0" dirty="0">
                <a:solidFill>
                  <a:srgbClr val="000000"/>
                </a:solidFill>
                <a:effectLst/>
                <a:highlight>
                  <a:srgbClr val="C0C0C0"/>
                </a:highlight>
                <a:latin typeface="ProximaNova-Bold"/>
              </a:rPr>
              <a:t>Increase in equipment (assets) and a decrease in liabilities</a:t>
            </a:r>
          </a:p>
          <a:p>
            <a:endParaRPr lang="en-US" i="0" dirty="0">
              <a:solidFill>
                <a:srgbClr val="000000"/>
              </a:solidFill>
              <a:effectLst/>
              <a:highlight>
                <a:srgbClr val="FFFFFF"/>
              </a:highlight>
              <a:latin typeface="ProximaNova-Bold"/>
            </a:endParaRPr>
          </a:p>
          <a:p>
            <a:endParaRPr lang="en-US" b="1" i="0" dirty="0">
              <a:solidFill>
                <a:srgbClr val="000000"/>
              </a:solidFill>
              <a:effectLst/>
              <a:highlight>
                <a:srgbClr val="FFFFFF"/>
              </a:highlight>
              <a:latin typeface="ProximaNova-Bold"/>
            </a:endParaRPr>
          </a:p>
          <a:p>
            <a:endParaRPr lang="en-US" b="1" i="0" dirty="0">
              <a:solidFill>
                <a:srgbClr val="000000"/>
              </a:solidFill>
              <a:effectLst/>
              <a:highlight>
                <a:srgbClr val="FFFFFF"/>
              </a:highlight>
              <a:latin typeface="ProximaNova-Bold"/>
            </a:endParaRPr>
          </a:p>
          <a:p>
            <a:endParaRPr lang="en-US" dirty="0"/>
          </a:p>
        </p:txBody>
      </p:sp>
      <p:sp>
        <p:nvSpPr>
          <p:cNvPr id="3" name="Slide Number Placeholder 2">
            <a:extLst>
              <a:ext uri="{FF2B5EF4-FFF2-40B4-BE49-F238E27FC236}">
                <a16:creationId xmlns:a16="http://schemas.microsoft.com/office/drawing/2014/main" id="{9CCAD579-52D0-3DEC-C54B-324F807B0A95}"/>
              </a:ext>
            </a:extLst>
          </p:cNvPr>
          <p:cNvSpPr>
            <a:spLocks noGrp="1"/>
          </p:cNvSpPr>
          <p:nvPr>
            <p:ph type="sldNum" sz="quarter" idx="12"/>
          </p:nvPr>
        </p:nvSpPr>
        <p:spPr/>
        <p:txBody>
          <a:bodyPr/>
          <a:lstStyle/>
          <a:p>
            <a:pPr>
              <a:defRPr/>
            </a:pPr>
            <a:fld id="{1A502F59-C9C5-4CFC-ACAE-314DC3CCBC8D}" type="slidenum">
              <a:rPr lang="en-US" smtClean="0"/>
              <a:pPr>
                <a:defRPr/>
              </a:pPr>
              <a:t>23</a:t>
            </a:fld>
            <a:endParaRPr lang="en-US" dirty="0"/>
          </a:p>
        </p:txBody>
      </p:sp>
      <p:sp>
        <p:nvSpPr>
          <p:cNvPr id="7" name="TextBox 23">
            <a:extLst>
              <a:ext uri="{FF2B5EF4-FFF2-40B4-BE49-F238E27FC236}">
                <a16:creationId xmlns:a16="http://schemas.microsoft.com/office/drawing/2014/main" id="{968AFC7D-5745-AA15-FB9E-3BE53D27306C}"/>
              </a:ext>
            </a:extLst>
          </p:cNvPr>
          <p:cNvSpPr txBox="1">
            <a:spLocks noChangeArrowheads="1"/>
          </p:cNvSpPr>
          <p:nvPr/>
        </p:nvSpPr>
        <p:spPr bwMode="auto">
          <a:xfrm>
            <a:off x="2895600" y="6435730"/>
            <a:ext cx="63483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sz="1800"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sz="1800"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sz="1800"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8" name="Content Placeholder 5">
            <a:extLst>
              <a:ext uri="{FF2B5EF4-FFF2-40B4-BE49-F238E27FC236}">
                <a16:creationId xmlns:a16="http://schemas.microsoft.com/office/drawing/2014/main" id="{342115DE-714E-6DC0-B2DB-A648AFDDA9A4}"/>
              </a:ext>
            </a:extLst>
          </p:cNvPr>
          <p:cNvPicPr>
            <a:picLocks noChangeAspect="1"/>
          </p:cNvPicPr>
          <p:nvPr/>
        </p:nvPicPr>
        <p:blipFill>
          <a:blip r:embed="rId2"/>
          <a:stretch>
            <a:fillRect/>
          </a:stretch>
        </p:blipFill>
        <p:spPr>
          <a:xfrm>
            <a:off x="152400" y="6375960"/>
            <a:ext cx="2998817" cy="482040"/>
          </a:xfrm>
          <a:prstGeom prst="rect">
            <a:avLst/>
          </a:prstGeom>
        </p:spPr>
      </p:pic>
    </p:spTree>
    <p:extLst>
      <p:ext uri="{BB962C8B-B14F-4D97-AF65-F5344CB8AC3E}">
        <p14:creationId xmlns:p14="http://schemas.microsoft.com/office/powerpoint/2010/main" val="2988642044"/>
      </p:ext>
    </p:extLst>
  </p:cSld>
  <p:clrMapOvr>
    <a:masterClrMapping/>
  </p:clrMapOvr>
  <p:transition>
    <p:fade/>
  </p:transition>
</p:sld>
</file>

<file path=ppt/theme/theme1.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17532</TotalTime>
  <Words>2536</Words>
  <Application>Microsoft Office PowerPoint</Application>
  <PresentationFormat>On-screen Show (4:3)</PresentationFormat>
  <Paragraphs>310</Paragraphs>
  <Slides>23</Slides>
  <Notes>21</Notes>
  <HiddenSlides>0</HiddenSlides>
  <MMClips>0</MMClips>
  <ScaleCrop>false</ScaleCrop>
  <HeadingPairs>
    <vt:vector size="8" baseType="variant">
      <vt:variant>
        <vt:lpstr>Fonts Used</vt:lpstr>
      </vt:variant>
      <vt:variant>
        <vt:i4>7</vt:i4>
      </vt:variant>
      <vt:variant>
        <vt:lpstr>Theme</vt:lpstr>
      </vt:variant>
      <vt:variant>
        <vt:i4>2</vt:i4>
      </vt:variant>
      <vt:variant>
        <vt:lpstr>Embedded OLE Servers</vt:lpstr>
      </vt:variant>
      <vt:variant>
        <vt:i4>1</vt:i4>
      </vt:variant>
      <vt:variant>
        <vt:lpstr>Slide Titles</vt:lpstr>
      </vt:variant>
      <vt:variant>
        <vt:i4>23</vt:i4>
      </vt:variant>
    </vt:vector>
  </HeadingPairs>
  <TitlesOfParts>
    <vt:vector size="33" baseType="lpstr">
      <vt:lpstr>Arial</vt:lpstr>
      <vt:lpstr>Calibri</vt:lpstr>
      <vt:lpstr>Comic Sans MS</vt:lpstr>
      <vt:lpstr>Palatino Linotype</vt:lpstr>
      <vt:lpstr>ProximaNova-Bold</vt:lpstr>
      <vt:lpstr>Times New Roman</vt:lpstr>
      <vt:lpstr>Wingdings</vt:lpstr>
      <vt:lpstr>10_Office Theme</vt:lpstr>
      <vt:lpstr>11_Office Theme</vt:lpstr>
      <vt:lpstr>Worksheet</vt:lpstr>
      <vt:lpstr>3 Steps in Analyzing Transactions</vt:lpstr>
      <vt:lpstr>Transaction 1:  Investment by Owner</vt:lpstr>
      <vt:lpstr>Accounting Equation 1</vt:lpstr>
      <vt:lpstr>Transaction 2:  Purchase Supplies for Cash</vt:lpstr>
      <vt:lpstr>Accounting Equation 2</vt:lpstr>
      <vt:lpstr>Transaction 3:  Purchase Equipment for Cash</vt:lpstr>
      <vt:lpstr>Accounting Equation 3</vt:lpstr>
      <vt:lpstr>Transaction 4:  Purchase Supplies on Credit</vt:lpstr>
      <vt:lpstr>Accounting Equation 4</vt:lpstr>
      <vt:lpstr>Transaction 5: Provide Services for Cash</vt:lpstr>
      <vt:lpstr>Accounting Equation 5</vt:lpstr>
      <vt:lpstr>Transactions 6 and 7: Payment of Expenses in Cash</vt:lpstr>
      <vt:lpstr>Accounting Equation 6 and 7</vt:lpstr>
      <vt:lpstr>Transaction 8: Provide Services and Facilities for Credit</vt:lpstr>
      <vt:lpstr>Accounting Equation 8</vt:lpstr>
      <vt:lpstr>Transaction 9: Receipt of Cash from Accounts Receivable</vt:lpstr>
      <vt:lpstr>Accounting Equation 9</vt:lpstr>
      <vt:lpstr>Transaction 10: Payment of Accounts Payable</vt:lpstr>
      <vt:lpstr>Accounting Equation 10</vt:lpstr>
      <vt:lpstr>Transaction 11: Payment of Cash Dividend to Owner</vt:lpstr>
      <vt:lpstr>Accounting Equation 11</vt:lpstr>
      <vt:lpstr>Summary of Transactions</vt:lpstr>
      <vt:lpstr>MCQ from Farhatlectures.com</vt:lpstr>
    </vt:vector>
  </TitlesOfParts>
  <Company>Jon A. Booker, Ph.D., CPA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Jon A. Booker</dc:creator>
  <cp:lastModifiedBy>mansour farhat</cp:lastModifiedBy>
  <cp:revision>801</cp:revision>
  <cp:lastPrinted>2017-09-23T14:44:51Z</cp:lastPrinted>
  <dcterms:created xsi:type="dcterms:W3CDTF">2012-08-01T21:08:21Z</dcterms:created>
  <dcterms:modified xsi:type="dcterms:W3CDTF">2024-07-16T12:48:24Z</dcterms:modified>
</cp:coreProperties>
</file>